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8" r:id="rId3"/>
    <p:sldId id="344" r:id="rId4"/>
    <p:sldId id="338" r:id="rId5"/>
    <p:sldId id="393" r:id="rId6"/>
    <p:sldId id="268" r:id="rId7"/>
    <p:sldId id="290" r:id="rId8"/>
    <p:sldId id="394" r:id="rId9"/>
    <p:sldId id="305" r:id="rId10"/>
    <p:sldId id="306" r:id="rId11"/>
    <p:sldId id="304" r:id="rId12"/>
    <p:sldId id="337" r:id="rId13"/>
    <p:sldId id="349" r:id="rId14"/>
    <p:sldId id="322" r:id="rId15"/>
    <p:sldId id="353" r:id="rId16"/>
    <p:sldId id="401" r:id="rId17"/>
    <p:sldId id="402" r:id="rId18"/>
    <p:sldId id="403" r:id="rId19"/>
    <p:sldId id="404" r:id="rId20"/>
    <p:sldId id="405" r:id="rId21"/>
    <p:sldId id="406" r:id="rId22"/>
    <p:sldId id="411" r:id="rId23"/>
    <p:sldId id="412" r:id="rId24"/>
    <p:sldId id="413" r:id="rId25"/>
    <p:sldId id="415" r:id="rId26"/>
    <p:sldId id="361" r:id="rId27"/>
    <p:sldId id="421" r:id="rId28"/>
    <p:sldId id="420" r:id="rId29"/>
    <p:sldId id="419" r:id="rId30"/>
    <p:sldId id="422" r:id="rId31"/>
    <p:sldId id="351" r:id="rId32"/>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319">
          <p15:clr>
            <a:srgbClr val="A4A3A4"/>
          </p15:clr>
        </p15:guide>
        <p15:guide id="2" orient="horz" pos="2740">
          <p15:clr>
            <a:srgbClr val="A4A3A4"/>
          </p15:clr>
        </p15:guide>
        <p15:guide id="3" pos="284">
          <p15:clr>
            <a:srgbClr val="A4A3A4"/>
          </p15:clr>
        </p15:guide>
        <p15:guide id="4" pos="314">
          <p15:clr>
            <a:srgbClr val="A4A3A4"/>
          </p15:clr>
        </p15:guide>
        <p15:guide id="5" pos="1617">
          <p15:clr>
            <a:srgbClr val="A4A3A4"/>
          </p15:clr>
        </p15:guide>
      </p15:sldGuideLst>
    </p:ext>
    <p:ext uri="{2D200454-40CA-4A62-9FC3-DE9A4176ACB9}">
      <p15:notesGuideLst xmlns="" xmlns:p15="http://schemas.microsoft.com/office/powerpoint/2012/main">
        <p15:guide id="1" orient="horz" pos="155">
          <p15:clr>
            <a:srgbClr val="A4A3A4"/>
          </p15:clr>
        </p15:guide>
        <p15:guide id="2" pos="28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39600"/>
    <a:srgbClr val="66A5D0"/>
    <a:srgbClr val="D7AE85"/>
    <a:srgbClr val="996633"/>
    <a:srgbClr val="818A8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0" autoAdjust="0"/>
    <p:restoredTop sz="99031" autoAdjust="0"/>
  </p:normalViewPr>
  <p:slideViewPr>
    <p:cSldViewPr snapToGrid="0" showGuides="1">
      <p:cViewPr varScale="1">
        <p:scale>
          <a:sx n="89" d="100"/>
          <a:sy n="89" d="100"/>
        </p:scale>
        <p:origin x="-936" y="-102"/>
      </p:cViewPr>
      <p:guideLst>
        <p:guide orient="horz" pos="319"/>
        <p:guide orient="horz" pos="2740"/>
        <p:guide pos="284"/>
        <p:guide pos="314"/>
        <p:guide pos="1617"/>
      </p:guideLst>
    </p:cSldViewPr>
  </p:slideViewPr>
  <p:outlineViewPr>
    <p:cViewPr>
      <p:scale>
        <a:sx n="33" d="100"/>
        <a:sy n="33" d="100"/>
      </p:scale>
      <p:origin x="0" y="14032"/>
    </p:cViewPr>
  </p:outlineViewPr>
  <p:notesTextViewPr>
    <p:cViewPr>
      <p:scale>
        <a:sx n="170" d="100"/>
        <a:sy n="170" d="100"/>
      </p:scale>
      <p:origin x="0" y="0"/>
    </p:cViewPr>
  </p:notesTextViewPr>
  <p:sorterViewPr>
    <p:cViewPr>
      <p:scale>
        <a:sx n="60" d="100"/>
        <a:sy n="60" d="100"/>
      </p:scale>
      <p:origin x="0" y="0"/>
    </p:cViewPr>
  </p:sorterViewPr>
  <p:notesViewPr>
    <p:cSldViewPr snapToGrid="0" snapToObjects="1" showGuides="1">
      <p:cViewPr>
        <p:scale>
          <a:sx n="135" d="100"/>
          <a:sy n="135" d="100"/>
        </p:scale>
        <p:origin x="-317" y="-62"/>
      </p:cViewPr>
      <p:guideLst>
        <p:guide orient="horz" pos="155"/>
        <p:guide pos="28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371285"/>
            <a:ext cx="5675504" cy="493316"/>
          </a:xfrm>
          <a:prstGeom prst="rect">
            <a:avLst/>
          </a:prstGeom>
        </p:spPr>
        <p:txBody>
          <a:bodyPr vert="horz" lIns="91440" tIns="45720" rIns="91440" bIns="45720" rtlCol="0" anchor="b"/>
          <a:lstStyle>
            <a:lvl1pPr algn="l">
              <a:defRPr sz="1200">
                <a:latin typeface="Arial" charset="0"/>
              </a:defRPr>
            </a:lvl1pPr>
          </a:lstStyle>
          <a:p>
            <a:pPr>
              <a:defRPr/>
            </a:pPr>
            <a:endParaRPr lang="en-US" sz="800" dirty="0">
              <a:latin typeface="Verdana"/>
              <a:cs typeface="Verdana"/>
            </a:endParaRPr>
          </a:p>
        </p:txBody>
      </p:sp>
      <p:sp>
        <p:nvSpPr>
          <p:cNvPr id="5" name="Slide Number Placeholder 4"/>
          <p:cNvSpPr>
            <a:spLocks noGrp="1"/>
          </p:cNvSpPr>
          <p:nvPr>
            <p:ph type="sldNum" sz="quarter" idx="3"/>
          </p:nvPr>
        </p:nvSpPr>
        <p:spPr>
          <a:xfrm>
            <a:off x="5912503" y="9371285"/>
            <a:ext cx="821701" cy="493316"/>
          </a:xfrm>
          <a:prstGeom prst="rect">
            <a:avLst/>
          </a:prstGeom>
        </p:spPr>
        <p:txBody>
          <a:bodyPr vert="horz" lIns="91440" tIns="45720" rIns="91440" bIns="45720" rtlCol="0" anchor="b"/>
          <a:lstStyle>
            <a:lvl1pPr algn="r">
              <a:defRPr sz="1200">
                <a:latin typeface="Arial" charset="0"/>
              </a:defRPr>
            </a:lvl1pPr>
          </a:lstStyle>
          <a:p>
            <a:pPr>
              <a:defRPr/>
            </a:pPr>
            <a:fld id="{8204237F-B083-A34A-8350-FC9912DBE7DA}" type="slidenum">
              <a:rPr lang="en-US" sz="800">
                <a:solidFill>
                  <a:srgbClr val="739600"/>
                </a:solidFill>
                <a:latin typeface="Verdana"/>
                <a:cs typeface="Verdana"/>
              </a:rPr>
              <a:pPr>
                <a:defRPr/>
              </a:pPr>
              <a:t>‹#›</a:t>
            </a:fld>
            <a:endParaRPr lang="en-US" sz="800" dirty="0">
              <a:solidFill>
                <a:srgbClr val="739600"/>
              </a:solidFill>
              <a:latin typeface="Verdana"/>
              <a:cs typeface="Verdana"/>
            </a:endParaRPr>
          </a:p>
        </p:txBody>
      </p:sp>
    </p:spTree>
    <p:extLst>
      <p:ext uri="{BB962C8B-B14F-4D97-AF65-F5344CB8AC3E}">
        <p14:creationId xmlns="" xmlns:p14="http://schemas.microsoft.com/office/powerpoint/2010/main" val="22331656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3" name="Straight Connector 12"/>
          <p:cNvCxnSpPr/>
          <p:nvPr/>
        </p:nvCxnSpPr>
        <p:spPr>
          <a:xfrm>
            <a:off x="0" y="561832"/>
            <a:ext cx="6735763" cy="1713"/>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6" name="Notes Placeholder 15"/>
          <p:cNvSpPr>
            <a:spLocks noGrp="1"/>
          </p:cNvSpPr>
          <p:nvPr>
            <p:ph type="body" sz="quarter" idx="3"/>
          </p:nvPr>
        </p:nvSpPr>
        <p:spPr>
          <a:xfrm>
            <a:off x="449051" y="3192849"/>
            <a:ext cx="5613136" cy="667346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Notes</a:t>
            </a:r>
          </a:p>
          <a:p>
            <a:pPr lvl="6"/>
            <a:r>
              <a:rPr lang="en-US" dirty="0" smtClean="0"/>
              <a:t>Notes</a:t>
            </a:r>
            <a:endParaRPr lang="en-US" dirty="0"/>
          </a:p>
        </p:txBody>
      </p:sp>
      <p:sp>
        <p:nvSpPr>
          <p:cNvPr id="7" name="Slide Image Placeholder 6"/>
          <p:cNvSpPr>
            <a:spLocks noGrp="1" noRot="1" noChangeAspect="1"/>
          </p:cNvSpPr>
          <p:nvPr>
            <p:ph type="sldImg" idx="2"/>
          </p:nvPr>
        </p:nvSpPr>
        <p:spPr>
          <a:xfrm>
            <a:off x="320675" y="739775"/>
            <a:ext cx="2884488" cy="216535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7"/>
          <p:cNvSpPr>
            <a:spLocks noGrp="1"/>
          </p:cNvSpPr>
          <p:nvPr>
            <p:ph type="sldNum" sz="quarter" idx="5"/>
          </p:nvPr>
        </p:nvSpPr>
        <p:spPr>
          <a:xfrm>
            <a:off x="2702621" y="246658"/>
            <a:ext cx="4031583" cy="316887"/>
          </a:xfrm>
          <a:prstGeom prst="rect">
            <a:avLst/>
          </a:prstGeom>
        </p:spPr>
        <p:txBody>
          <a:bodyPr vert="horz" lIns="0" tIns="0" rIns="0" bIns="0" rtlCol="0" anchor="t" anchorCtr="0"/>
          <a:lstStyle>
            <a:lvl1pPr algn="r">
              <a:defRPr sz="800">
                <a:solidFill>
                  <a:schemeClr val="tx2"/>
                </a:solidFill>
                <a:latin typeface="Verdana"/>
                <a:cs typeface="Verdana"/>
              </a:defRPr>
            </a:lvl1pPr>
          </a:lstStyle>
          <a:p>
            <a:r>
              <a:rPr lang="en-US" dirty="0" smtClean="0"/>
              <a:t> BioOne 2011 Presenter Notes : Confidential  |  </a:t>
            </a:r>
            <a:fld id="{FED13383-CEC3-2D43-A667-CF5E074ED6C6}" type="slidenum">
              <a:rPr lang="en-US" smtClean="0"/>
              <a:pPr/>
              <a:t>‹#›</a:t>
            </a:fld>
            <a:endParaRPr lang="en-US" dirty="0"/>
          </a:p>
        </p:txBody>
      </p:sp>
      <p:sp>
        <p:nvSpPr>
          <p:cNvPr id="9" name="Date Placeholder 8"/>
          <p:cNvSpPr>
            <a:spLocks noGrp="1"/>
          </p:cNvSpPr>
          <p:nvPr>
            <p:ph type="dt" idx="1"/>
          </p:nvPr>
        </p:nvSpPr>
        <p:spPr>
          <a:xfrm>
            <a:off x="1" y="246658"/>
            <a:ext cx="1596625" cy="246658"/>
          </a:xfrm>
          <a:prstGeom prst="rect">
            <a:avLst/>
          </a:prstGeom>
        </p:spPr>
        <p:txBody>
          <a:bodyPr vert="horz" lIns="0" tIns="0" rIns="0" bIns="0" rtlCol="0"/>
          <a:lstStyle>
            <a:lvl1pPr algn="l">
              <a:defRPr sz="800">
                <a:solidFill>
                  <a:srgbClr val="5E696E"/>
                </a:solidFill>
                <a:latin typeface="Verdana"/>
                <a:cs typeface="Verdana"/>
              </a:defRPr>
            </a:lvl1pPr>
          </a:lstStyle>
          <a:p>
            <a:fld id="{B12A6EC3-6E33-C141-B539-4D55430EE956}" type="datetime2">
              <a:rPr lang="en-US" smtClean="0"/>
              <a:pPr/>
              <a:t>Friday, March 24, 2017</a:t>
            </a:fld>
            <a:endParaRPr lang="en-US" dirty="0"/>
          </a:p>
        </p:txBody>
      </p:sp>
    </p:spTree>
    <p:extLst>
      <p:ext uri="{BB962C8B-B14F-4D97-AF65-F5344CB8AC3E}">
        <p14:creationId xmlns="" xmlns:p14="http://schemas.microsoft.com/office/powerpoint/2010/main" val="1531205349"/>
      </p:ext>
    </p:extLst>
  </p:cSld>
  <p:clrMap bg1="lt1" tx1="dk1" bg2="lt2" tx2="dk2" accent1="accent1" accent2="accent2" accent3="accent3" accent4="accent4" accent5="accent5" accent6="accent6" hlink="hlink" folHlink="folHlink"/>
  <p:hf hdr="0" ftr="0" dt="0"/>
  <p:notesStyle>
    <a:lvl1pPr marL="0" marR="0" indent="0" algn="l" defTabSz="914400" rtl="0" eaLnBrk="0" fontAlgn="base" latinLnBrk="0" hangingPunct="0">
      <a:lnSpc>
        <a:spcPct val="105000"/>
      </a:lnSpc>
      <a:spcBef>
        <a:spcPts val="900"/>
      </a:spcBef>
      <a:spcAft>
        <a:spcPts val="600"/>
      </a:spcAft>
      <a:buClrTx/>
      <a:buSzTx/>
      <a:buFontTx/>
      <a:buNone/>
      <a:tabLst/>
      <a:defRPr sz="1000" b="1" kern="900">
        <a:solidFill>
          <a:schemeClr val="tx1"/>
        </a:solidFill>
        <a:latin typeface="Times"/>
        <a:ea typeface="ＭＳ Ｐゴシック" pitchFamily="-110" charset="-128"/>
        <a:cs typeface="Times"/>
      </a:defRPr>
    </a:lvl1pPr>
    <a:lvl2pPr marL="182880" marR="0" indent="-182880" algn="l" defTabSz="914400" rtl="0" eaLnBrk="0" fontAlgn="base" latinLnBrk="0" hangingPunct="0">
      <a:lnSpc>
        <a:spcPct val="105000"/>
      </a:lnSpc>
      <a:spcBef>
        <a:spcPts val="900"/>
      </a:spcBef>
      <a:spcAft>
        <a:spcPts val="600"/>
      </a:spcAft>
      <a:buClrTx/>
      <a:buSzTx/>
      <a:buFont typeface="+mj-lt"/>
      <a:buAutoNum type="arabicPeriod"/>
      <a:tabLst/>
      <a:defRPr sz="1000" b="1" kern="900">
        <a:solidFill>
          <a:schemeClr val="tx1"/>
        </a:solidFill>
        <a:latin typeface="Times"/>
        <a:ea typeface="ＭＳ Ｐゴシック" charset="-128"/>
        <a:cs typeface="Times"/>
      </a:defRPr>
    </a:lvl2pPr>
    <a:lvl3pPr marL="320040" indent="-137160" algn="l" rtl="0" eaLnBrk="0" fontAlgn="base" hangingPunct="0">
      <a:lnSpc>
        <a:spcPct val="105000"/>
      </a:lnSpc>
      <a:spcBef>
        <a:spcPts val="300"/>
      </a:spcBef>
      <a:spcAft>
        <a:spcPts val="300"/>
      </a:spcAft>
      <a:buClr>
        <a:srgbClr val="739600"/>
      </a:buClr>
      <a:buFont typeface="Wingdings" charset="2"/>
      <a:buChar char="§"/>
      <a:defRPr sz="1000" kern="900" baseline="0">
        <a:solidFill>
          <a:schemeClr val="tx1"/>
        </a:solidFill>
        <a:latin typeface="Times"/>
        <a:ea typeface="Geneva" charset="-128"/>
        <a:cs typeface="Times"/>
      </a:defRPr>
    </a:lvl3pPr>
    <a:lvl4pPr marL="548640" indent="-182880" algn="l" rtl="0" eaLnBrk="0" fontAlgn="base" hangingPunct="0">
      <a:lnSpc>
        <a:spcPct val="105000"/>
      </a:lnSpc>
      <a:spcBef>
        <a:spcPts val="0"/>
      </a:spcBef>
      <a:spcAft>
        <a:spcPts val="300"/>
      </a:spcAft>
      <a:buClr>
        <a:schemeClr val="accent1"/>
      </a:buClr>
      <a:buFont typeface="Wingdings" charset="2"/>
      <a:buChar char="§"/>
      <a:defRPr sz="1000" kern="900">
        <a:solidFill>
          <a:schemeClr val="tx1"/>
        </a:solidFill>
        <a:latin typeface="Times"/>
        <a:ea typeface="Geneva" charset="-128"/>
        <a:cs typeface="Times"/>
      </a:defRPr>
    </a:lvl4pPr>
    <a:lvl5pPr marL="731520" indent="-182880" algn="l" rtl="0" eaLnBrk="0" fontAlgn="base" hangingPunct="0">
      <a:lnSpc>
        <a:spcPct val="105000"/>
      </a:lnSpc>
      <a:spcBef>
        <a:spcPts val="0"/>
      </a:spcBef>
      <a:spcAft>
        <a:spcPts val="100"/>
      </a:spcAft>
      <a:buFont typeface="Courier New"/>
      <a:buChar char="o"/>
      <a:defRPr sz="900" i="0" kern="900">
        <a:solidFill>
          <a:schemeClr val="tx1"/>
        </a:solidFill>
        <a:latin typeface="Times"/>
        <a:ea typeface="ＭＳ Ｐゴシック" pitchFamily="-106" charset="-128"/>
        <a:cs typeface="Times"/>
      </a:defRPr>
    </a:lvl5pPr>
    <a:lvl6pPr marL="0" algn="l" defTabSz="914400" rtl="0" eaLnBrk="1" latinLnBrk="0" hangingPunct="1">
      <a:lnSpc>
        <a:spcPct val="110000"/>
      </a:lnSpc>
      <a:spcBef>
        <a:spcPts val="0"/>
      </a:spcBef>
      <a:spcAft>
        <a:spcPts val="300"/>
      </a:spcAft>
      <a:defRPr sz="800" u="none" kern="900" baseline="0">
        <a:solidFill>
          <a:schemeClr val="tx1"/>
        </a:solidFill>
        <a:latin typeface="Verdana"/>
        <a:ea typeface="+mn-ea"/>
        <a:cs typeface="+mn-cs"/>
      </a:defRPr>
    </a:lvl6pPr>
    <a:lvl7pPr marL="274320" algn="l" defTabSz="914400" rtl="0" eaLnBrk="1" latinLnBrk="0" hangingPunct="1">
      <a:lnSpc>
        <a:spcPct val="110000"/>
      </a:lnSpc>
      <a:spcAft>
        <a:spcPts val="300"/>
      </a:spcAft>
      <a:defRPr sz="800" kern="900">
        <a:solidFill>
          <a:schemeClr val="tx1"/>
        </a:solidFill>
        <a:latin typeface="Verdana"/>
        <a:ea typeface="+mn-ea"/>
        <a:cs typeface="Verdana"/>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5913" y="725488"/>
            <a:ext cx="2960687" cy="2220912"/>
          </a:xfrm>
          <a:prstGeom prst="rect">
            <a:avLst/>
          </a:prstGeom>
        </p:spPr>
      </p:sp>
      <p:sp>
        <p:nvSpPr>
          <p:cNvPr id="10" name="Notes Placeholder 9"/>
          <p:cNvSpPr>
            <a:spLocks noGrp="1"/>
          </p:cNvSpPr>
          <p:nvPr>
            <p:ph type="body" idx="1"/>
          </p:nvPr>
        </p:nvSpPr>
        <p:spPr/>
        <p:txBody>
          <a:bodyPr>
            <a:normAutofit/>
          </a:bodyPr>
          <a:lstStyle/>
          <a:p>
            <a:pPr marL="0" lvl="0" indent="0" algn="l">
              <a:buFont typeface="Arial"/>
              <a:buNone/>
            </a:pPr>
            <a:r>
              <a:rPr lang="en-US" sz="1050" b="0" baseline="0" dirty="0" smtClean="0"/>
              <a:t> </a:t>
            </a:r>
            <a:endParaRPr lang="en-US" sz="1050" b="0" dirty="0" smtClean="0"/>
          </a:p>
          <a:p>
            <a:pPr lvl="1">
              <a:buNone/>
            </a:pPr>
            <a:endParaRPr lang="en-US" sz="1400" dirty="0" smtClean="0"/>
          </a:p>
          <a:p>
            <a:pPr lvl="2"/>
            <a:endParaRPr lang="en-US" dirty="0" smtClean="0"/>
          </a:p>
          <a:p>
            <a:endParaRPr lang="en-US" dirty="0" smtClean="0">
              <a:solidFill>
                <a:srgbClr val="FF0000"/>
              </a:solidFill>
              <a:sym typeface="Wingdings"/>
            </a:endParaRPr>
          </a:p>
          <a:p>
            <a:endParaRPr lang="en-US" dirty="0" smtClean="0">
              <a:solidFill>
                <a:srgbClr val="FF0000"/>
              </a:solidFill>
            </a:endParaRPr>
          </a:p>
        </p:txBody>
      </p:sp>
      <p:sp>
        <p:nvSpPr>
          <p:cNvPr id="11" name="Slide Number Placeholder 10"/>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1</a:t>
            </a:fld>
            <a:endParaRPr lang="en-US" dirty="0"/>
          </a:p>
        </p:txBody>
      </p:sp>
    </p:spTree>
    <p:extLst>
      <p:ext uri="{BB962C8B-B14F-4D97-AF65-F5344CB8AC3E}">
        <p14:creationId xmlns="" xmlns:p14="http://schemas.microsoft.com/office/powerpoint/2010/main" val="3916683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5913" y="725488"/>
            <a:ext cx="2960687" cy="2220912"/>
          </a:xfrm>
          <a:prstGeom prst="rect">
            <a:avLst/>
          </a:prstGeom>
        </p:spPr>
      </p:sp>
      <p:sp>
        <p:nvSpPr>
          <p:cNvPr id="10" name="Notes Placeholder 9"/>
          <p:cNvSpPr>
            <a:spLocks noGrp="1"/>
          </p:cNvSpPr>
          <p:nvPr>
            <p:ph type="body" idx="1"/>
          </p:nvPr>
        </p:nvSpPr>
        <p:spPr/>
        <p:txBody>
          <a:bodyPr>
            <a:normAutofit/>
          </a:bodyPr>
          <a:lstStyle/>
          <a:p>
            <a:pPr>
              <a:lnSpc>
                <a:spcPct val="90000"/>
              </a:lnSpc>
            </a:pPr>
            <a:r>
              <a:rPr lang="en-US" b="0" dirty="0" smtClean="0">
                <a:ea typeface="ＭＳ Ｐゴシック" pitchFamily="-108" charset="-128"/>
                <a:cs typeface="ＭＳ Ｐゴシック" pitchFamily="-108" charset="-128"/>
              </a:rPr>
              <a:t>One</a:t>
            </a:r>
            <a:r>
              <a:rPr lang="en-US" b="0" baseline="0" dirty="0" smtClean="0">
                <a:ea typeface="ＭＳ Ｐゴシック" pitchFamily="-108" charset="-128"/>
                <a:cs typeface="ＭＳ Ｐゴシック" pitchFamily="-108" charset="-128"/>
              </a:rPr>
              <a:t> of the main criticisms of aggregations is that they are duplicative, with all content available elsewhere. This is not the case with BioOne. 62 of our titles – more than a third of our total – are available online </a:t>
            </a:r>
            <a:r>
              <a:rPr lang="en-US" b="0" i="1" baseline="0" dirty="0" smtClean="0">
                <a:ea typeface="ＭＳ Ｐゴシック" pitchFamily="-108" charset="-128"/>
                <a:cs typeface="ＭＳ Ｐゴシック" pitchFamily="-108" charset="-128"/>
              </a:rPr>
              <a:t>exclusively </a:t>
            </a:r>
            <a:r>
              <a:rPr lang="en-US" b="0" i="0" baseline="0" dirty="0" smtClean="0">
                <a:ea typeface="ＭＳ Ｐゴシック" pitchFamily="-108" charset="-128"/>
                <a:cs typeface="ＭＳ Ｐゴシック" pitchFamily="-108" charset="-128"/>
              </a:rPr>
              <a:t>through BioOne. </a:t>
            </a:r>
            <a:endParaRPr lang="en-US" b="0" dirty="0" smtClean="0">
              <a:ea typeface="ＭＳ Ｐゴシック" pitchFamily="-108" charset="-128"/>
              <a:cs typeface="ＭＳ Ｐゴシック" pitchFamily="-108" charset="-128"/>
            </a:endParaRPr>
          </a:p>
        </p:txBody>
      </p:sp>
      <p:sp>
        <p:nvSpPr>
          <p:cNvPr id="11" name="Slide Number Placeholder 10"/>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10</a:t>
            </a:fld>
            <a:endParaRPr lang="en-US" dirty="0"/>
          </a:p>
        </p:txBody>
      </p:sp>
    </p:spTree>
    <p:extLst>
      <p:ext uri="{BB962C8B-B14F-4D97-AF65-F5344CB8AC3E}">
        <p14:creationId xmlns="" xmlns:p14="http://schemas.microsoft.com/office/powerpoint/2010/main" val="364723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20675" y="739775"/>
            <a:ext cx="2884488" cy="2165350"/>
          </a:xfrm>
        </p:spPr>
      </p:sp>
      <p:sp>
        <p:nvSpPr>
          <p:cNvPr id="10" name="Notes Placeholder 9"/>
          <p:cNvSpPr>
            <a:spLocks noGrp="1"/>
          </p:cNvSpPr>
          <p:nvPr>
            <p:ph type="body" idx="1"/>
          </p:nvPr>
        </p:nvSpPr>
        <p:spPr/>
        <p:txBody>
          <a:bodyPr>
            <a:normAutofit/>
          </a:bodyPr>
          <a:lstStyle/>
          <a:p>
            <a:r>
              <a:rPr lang="en-US" b="0" dirty="0" smtClean="0"/>
              <a:t>Titles’ international scope and appeal are very important to</a:t>
            </a:r>
            <a:r>
              <a:rPr lang="en-US" b="0" baseline="0" dirty="0" smtClean="0"/>
              <a:t> BioOne and our users. Though BioOne is based in the United States, we are proud to feature 41 titles based outside of the US.</a:t>
            </a:r>
            <a:endParaRPr lang="en-US" dirty="0" smtClean="0"/>
          </a:p>
        </p:txBody>
      </p:sp>
      <p:sp>
        <p:nvSpPr>
          <p:cNvPr id="11" name="TextBox 10"/>
          <p:cNvSpPr txBox="1"/>
          <p:nvPr/>
        </p:nvSpPr>
        <p:spPr>
          <a:xfrm>
            <a:off x="3309671" y="1406849"/>
            <a:ext cx="2752516" cy="1141934"/>
          </a:xfrm>
          <a:prstGeom prst="rect">
            <a:avLst/>
          </a:prstGeom>
          <a:noFill/>
        </p:spPr>
        <p:txBody>
          <a:bodyPr wrap="square" lIns="0" tIns="0" rIns="0" bIns="0" numCol="2" rtlCol="0" anchor="t" anchorCtr="0">
            <a:noAutofit/>
          </a:bodyPr>
          <a:lstStyle/>
          <a:p>
            <a:pPr marL="182880" indent="-91440">
              <a:buFont typeface="Arial"/>
              <a:buChar char="•"/>
            </a:pPr>
            <a:r>
              <a:rPr lang="en-US" sz="950" dirty="0" smtClean="0">
                <a:latin typeface="Times"/>
                <a:cs typeface="Times"/>
              </a:rPr>
              <a:t>Brazil</a:t>
            </a:r>
          </a:p>
          <a:p>
            <a:pPr marL="182880" indent="-91440">
              <a:buFont typeface="Arial"/>
              <a:buChar char="•"/>
            </a:pPr>
            <a:r>
              <a:rPr lang="en-US" sz="950" dirty="0" smtClean="0">
                <a:latin typeface="Times"/>
                <a:cs typeface="Times"/>
              </a:rPr>
              <a:t>Canada</a:t>
            </a:r>
          </a:p>
          <a:p>
            <a:pPr marL="182880" indent="-91440">
              <a:buFont typeface="Arial"/>
              <a:buChar char="•"/>
            </a:pPr>
            <a:r>
              <a:rPr lang="en-US" sz="950" dirty="0" smtClean="0">
                <a:latin typeface="Times"/>
                <a:cs typeface="Times"/>
              </a:rPr>
              <a:t>China</a:t>
            </a:r>
          </a:p>
          <a:p>
            <a:pPr marL="182880" indent="-91440">
              <a:buFont typeface="Arial"/>
              <a:buChar char="•"/>
            </a:pPr>
            <a:r>
              <a:rPr lang="en-US" sz="950" dirty="0" smtClean="0">
                <a:latin typeface="Times"/>
                <a:cs typeface="Times"/>
              </a:rPr>
              <a:t>Denmark </a:t>
            </a:r>
          </a:p>
          <a:p>
            <a:pPr marL="182880" indent="-91440">
              <a:buFont typeface="Arial"/>
              <a:buChar char="•"/>
            </a:pPr>
            <a:r>
              <a:rPr lang="en-US" sz="950" dirty="0" smtClean="0">
                <a:latin typeface="Times"/>
                <a:cs typeface="Times"/>
              </a:rPr>
              <a:t>Finland</a:t>
            </a:r>
          </a:p>
          <a:p>
            <a:pPr marL="182880" indent="-91440">
              <a:buFont typeface="Arial"/>
              <a:buChar char="•"/>
            </a:pPr>
            <a:r>
              <a:rPr lang="en-US" sz="950" dirty="0" smtClean="0">
                <a:latin typeface="Times"/>
                <a:cs typeface="Times"/>
              </a:rPr>
              <a:t>France</a:t>
            </a:r>
          </a:p>
          <a:p>
            <a:pPr marL="182880" indent="-91440">
              <a:buFont typeface="Arial"/>
              <a:buChar char="•"/>
            </a:pPr>
            <a:r>
              <a:rPr lang="en-US" sz="950" dirty="0" smtClean="0">
                <a:latin typeface="Times"/>
                <a:cs typeface="Times"/>
              </a:rPr>
              <a:t>Japan</a:t>
            </a:r>
          </a:p>
          <a:p>
            <a:pPr marL="182880" indent="-91440">
              <a:buFont typeface="Arial"/>
              <a:buChar char="•"/>
            </a:pPr>
            <a:r>
              <a:rPr lang="en-US" sz="950" dirty="0" smtClean="0">
                <a:latin typeface="Times"/>
                <a:cs typeface="Times"/>
              </a:rPr>
              <a:t>Kenya</a:t>
            </a:r>
          </a:p>
          <a:p>
            <a:pPr marL="182880" indent="-91440">
              <a:buFont typeface="Arial"/>
              <a:buChar char="•"/>
            </a:pPr>
            <a:r>
              <a:rPr lang="en-US" sz="950" dirty="0" smtClean="0">
                <a:latin typeface="Times"/>
                <a:cs typeface="Times"/>
              </a:rPr>
              <a:t>Netherlands</a:t>
            </a:r>
          </a:p>
          <a:p>
            <a:pPr marL="182880" indent="-91440">
              <a:buFont typeface="Arial"/>
              <a:buChar char="•"/>
            </a:pPr>
            <a:r>
              <a:rPr lang="en-US" sz="950" dirty="0" smtClean="0">
                <a:latin typeface="Times"/>
                <a:cs typeface="Times"/>
              </a:rPr>
              <a:t>Poland</a:t>
            </a:r>
          </a:p>
          <a:p>
            <a:pPr marL="182880" indent="-91440">
              <a:buFont typeface="Arial"/>
              <a:buChar char="•"/>
            </a:pPr>
            <a:r>
              <a:rPr lang="en-US" sz="950" dirty="0" smtClean="0">
                <a:latin typeface="Times"/>
                <a:cs typeface="Times"/>
              </a:rPr>
              <a:t>South Africa</a:t>
            </a:r>
          </a:p>
          <a:p>
            <a:pPr marL="182880" indent="-91440">
              <a:buFont typeface="Arial"/>
              <a:buChar char="•"/>
            </a:pPr>
            <a:r>
              <a:rPr lang="en-US" sz="950" dirty="0" smtClean="0">
                <a:latin typeface="Times"/>
                <a:cs typeface="Times"/>
              </a:rPr>
              <a:t>Sweden</a:t>
            </a:r>
          </a:p>
          <a:p>
            <a:pPr marL="182880" indent="-91440">
              <a:buFont typeface="Arial"/>
              <a:buChar char="•"/>
            </a:pPr>
            <a:r>
              <a:rPr lang="en-US" sz="950" dirty="0" smtClean="0">
                <a:latin typeface="Times"/>
                <a:cs typeface="Times"/>
              </a:rPr>
              <a:t>United Kingdom </a:t>
            </a:r>
          </a:p>
        </p:txBody>
      </p:sp>
      <p:sp>
        <p:nvSpPr>
          <p:cNvPr id="12" name="TextBox 11"/>
          <p:cNvSpPr txBox="1"/>
          <p:nvPr/>
        </p:nvSpPr>
        <p:spPr>
          <a:xfrm>
            <a:off x="3309671" y="1178469"/>
            <a:ext cx="2752516" cy="219250"/>
          </a:xfrm>
          <a:prstGeom prst="rect">
            <a:avLst/>
          </a:prstGeom>
          <a:noFill/>
        </p:spPr>
        <p:txBody>
          <a:bodyPr wrap="square" lIns="0" tIns="0" rIns="0" bIns="0" numCol="2" rtlCol="0" anchor="t" anchorCtr="0">
            <a:noAutofit/>
          </a:bodyPr>
          <a:lstStyle/>
          <a:p>
            <a:r>
              <a:rPr lang="en-US" sz="950" u="sng" dirty="0" smtClean="0">
                <a:latin typeface="Times"/>
                <a:cs typeface="Times"/>
              </a:rPr>
              <a:t>Countries Represented</a:t>
            </a:r>
            <a:endParaRPr lang="en-US" sz="950" baseline="30000" dirty="0" smtClean="0">
              <a:latin typeface="Times"/>
              <a:cs typeface="Times"/>
            </a:endParaRPr>
          </a:p>
        </p:txBody>
      </p:sp>
      <p:sp>
        <p:nvSpPr>
          <p:cNvPr id="14" name="Slide Number Placeholder 13"/>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11</a:t>
            </a:fld>
            <a:endParaRPr lang="en-US" dirty="0"/>
          </a:p>
        </p:txBody>
      </p:sp>
    </p:spTree>
    <p:extLst>
      <p:ext uri="{BB962C8B-B14F-4D97-AF65-F5344CB8AC3E}">
        <p14:creationId xmlns="" xmlns:p14="http://schemas.microsoft.com/office/powerpoint/2010/main" val="399003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 lvl="1" indent="0" algn="l">
              <a:buNone/>
            </a:pPr>
            <a:r>
              <a:rPr lang="en-US" b="0" dirty="0" smtClean="0"/>
              <a:t>Ranking</a:t>
            </a:r>
            <a:r>
              <a:rPr lang="en-US" b="0" baseline="0" dirty="0" smtClean="0"/>
              <a:t> by Thomson Reuters’ Institute of Scientific Information is an important metric to many of our subscribers. We are proud to report that nearly three quarters of our titles have an ISI Impact Factor. </a:t>
            </a:r>
          </a:p>
          <a:p>
            <a:pPr marL="45720" lvl="1" indent="0" algn="l">
              <a:buNone/>
            </a:pPr>
            <a:r>
              <a:rPr lang="en-US" b="0" baseline="0" dirty="0" smtClean="0"/>
              <a:t/>
            </a:r>
            <a:br>
              <a:rPr lang="en-US" b="0" baseline="0" dirty="0" smtClean="0"/>
            </a:br>
            <a:r>
              <a:rPr lang="en-US" b="0" baseline="0" dirty="0" smtClean="0"/>
              <a:t>As you can see from this list, these rankings also support BioOne’s dominance in a number of core fields. For example, BioOne features nearly half of all ranked titles in Ornithology, and a quarter of all ranked titles in Biodiversity Conservation.</a:t>
            </a:r>
            <a:endParaRPr lang="en-US" b="0" dirty="0" smtClean="0"/>
          </a:p>
          <a:p>
            <a:pPr marL="182880" lvl="2" indent="0" algn="l">
              <a:buNone/>
            </a:pPr>
            <a:endParaRPr lang="en-US" b="0" dirty="0" smtClean="0"/>
          </a:p>
          <a:p>
            <a:pPr marL="45720" lvl="1" indent="0" algn="l">
              <a:buNone/>
            </a:pPr>
            <a:r>
              <a:rPr lang="en-US" b="0" dirty="0" smtClean="0"/>
              <a:t>You may also be interested to know that the average cited half life for BioOne-ranked titles is over seven </a:t>
            </a:r>
            <a:r>
              <a:rPr lang="en-US" b="0" baseline="0" dirty="0" smtClean="0"/>
              <a:t>years. This is an excellent </a:t>
            </a:r>
            <a:r>
              <a:rPr lang="en-US" b="0" dirty="0" smtClean="0"/>
              <a:t>indication of just how long the research in BioOne’s titles is used</a:t>
            </a:r>
            <a:r>
              <a:rPr lang="en-US" b="0" baseline="0" dirty="0" smtClean="0"/>
              <a:t> and</a:t>
            </a:r>
            <a:r>
              <a:rPr lang="en-US" b="0" dirty="0" smtClean="0"/>
              <a:t> cited. This</a:t>
            </a:r>
            <a:r>
              <a:rPr lang="en-US" b="0" baseline="0" dirty="0" smtClean="0"/>
              <a:t> is also supported by the fact that BioOne’s archival content is used nearly as much as current content by our users.</a:t>
            </a:r>
            <a:endParaRPr lang="en-US" b="0" dirty="0" smtClean="0"/>
          </a:p>
          <a:p>
            <a:pPr marL="0" lvl="0" indent="0" algn="l">
              <a:buFont typeface="Arial"/>
              <a:buNone/>
            </a:pPr>
            <a:endParaRPr lang="en-US" dirty="0" smtClean="0"/>
          </a:p>
          <a:p>
            <a:pPr marL="0" lvl="0" indent="0" algn="l">
              <a:buFont typeface="Arial"/>
              <a:buNone/>
            </a:pPr>
            <a:endParaRPr lang="en-US" dirty="0"/>
          </a:p>
        </p:txBody>
      </p:sp>
      <p:sp>
        <p:nvSpPr>
          <p:cNvPr id="4" name="Slide Number Placeholder 3"/>
          <p:cNvSpPr>
            <a:spLocks noGrp="1"/>
          </p:cNvSpPr>
          <p:nvPr>
            <p:ph type="sldNum" sz="quarter" idx="10"/>
          </p:nvPr>
        </p:nvSpPr>
        <p:spPr/>
        <p:txBody>
          <a:bodyPr/>
          <a:lstStyle/>
          <a:p>
            <a:r>
              <a:rPr lang="en-US" smtClean="0"/>
              <a:t> BioOne 2011 Presenter Notes : Confidential  |  </a:t>
            </a:r>
            <a:fld id="{FED13383-CEC3-2D43-A667-CF5E074ED6C6}" type="slidenum">
              <a:rPr lang="en-US" smtClean="0"/>
              <a:pPr/>
              <a:t>12</a:t>
            </a:fld>
            <a:endParaRPr lang="en-US" dirty="0"/>
          </a:p>
        </p:txBody>
      </p:sp>
    </p:spTree>
    <p:extLst>
      <p:ext uri="{BB962C8B-B14F-4D97-AF65-F5344CB8AC3E}">
        <p14:creationId xmlns="" xmlns:p14="http://schemas.microsoft.com/office/powerpoint/2010/main" val="2317682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One</a:t>
            </a:r>
            <a:r>
              <a:rPr lang="en-US" b="0" baseline="0" dirty="0" smtClean="0"/>
              <a:t> of the frequent questions that we are asked is how we decide which titles to add to the BioOne collections. While we are lucky to receive hundreds of inquiries each year from titles around the world, inclusion in BioOne is by invitation-only, and the process quite competitive. </a:t>
            </a:r>
          </a:p>
          <a:p>
            <a:endParaRPr lang="en-US" b="0" baseline="0" dirty="0" smtClean="0"/>
          </a:p>
          <a:p>
            <a:r>
              <a:rPr lang="en-US" b="0" baseline="0" dirty="0" smtClean="0"/>
              <a:t>We typically only add a few new titles each year, in order to keep costs down for subscribers. We seek additions that are highly cited and have strong usage histories. Titles must also be international in scope, and complement existing titles in the collection. We also prioritize titles that are only available in print, and do not yet have an online presence. Lastly, we rely heavily on feedback from our community on which titles they would like to see added to the collection. </a:t>
            </a:r>
          </a:p>
          <a:p>
            <a:endParaRPr lang="en-US" b="0" baseline="0" dirty="0" smtClean="0"/>
          </a:p>
          <a:p>
            <a:r>
              <a:rPr lang="en-US" b="0" baseline="0" dirty="0" smtClean="0"/>
              <a:t>I am pleased to announce that three titles joined the collection in January: </a:t>
            </a:r>
            <a:r>
              <a:rPr lang="en-US" b="0" i="1" baseline="0" dirty="0" smtClean="0"/>
              <a:t>Arachnology</a:t>
            </a:r>
            <a:r>
              <a:rPr lang="en-US" b="0" baseline="0" dirty="0" smtClean="0"/>
              <a:t>, from the British Arachnological Society, </a:t>
            </a:r>
            <a:r>
              <a:rPr lang="en-US" b="0" i="1" baseline="0" dirty="0" smtClean="0"/>
              <a:t>Ardeola</a:t>
            </a:r>
            <a:r>
              <a:rPr lang="en-US" b="0" baseline="0" dirty="0" smtClean="0"/>
              <a:t>, from the Spanish Society of Ornithology, and </a:t>
            </a:r>
            <a:r>
              <a:rPr lang="en-US" b="0" i="1" baseline="0" dirty="0" smtClean="0"/>
              <a:t>Herzogia</a:t>
            </a:r>
            <a:r>
              <a:rPr lang="en-US" b="0" baseline="0" dirty="0" smtClean="0"/>
              <a:t>, from the Bryological and Lichenological Association for Central Europe.</a:t>
            </a:r>
            <a:endParaRPr lang="en-US" dirty="0" smtClean="0"/>
          </a:p>
          <a:p>
            <a:endParaRPr lang="en-US" dirty="0"/>
          </a:p>
        </p:txBody>
      </p:sp>
      <p:sp>
        <p:nvSpPr>
          <p:cNvPr id="4" name="Slide Number Placeholder 3"/>
          <p:cNvSpPr>
            <a:spLocks noGrp="1"/>
          </p:cNvSpPr>
          <p:nvPr>
            <p:ph type="sldNum" sz="quarter" idx="10"/>
          </p:nvPr>
        </p:nvSpPr>
        <p:spPr/>
        <p:txBody>
          <a:bodyPr/>
          <a:lstStyle/>
          <a:p>
            <a:r>
              <a:rPr lang="en-US" smtClean="0"/>
              <a:t> BioOne 2011 Presenter Notes : Confidential  |  </a:t>
            </a:r>
            <a:fld id="{FED13383-CEC3-2D43-A667-CF5E074ED6C6}" type="slidenum">
              <a:rPr lang="en-US" smtClean="0"/>
              <a:pPr/>
              <a:t>13</a:t>
            </a:fld>
            <a:endParaRPr lang="en-US" dirty="0"/>
          </a:p>
        </p:txBody>
      </p:sp>
    </p:spTree>
    <p:extLst>
      <p:ext uri="{BB962C8B-B14F-4D97-AF65-F5344CB8AC3E}">
        <p14:creationId xmlns="" xmlns:p14="http://schemas.microsoft.com/office/powerpoint/2010/main" val="2999782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20675" y="739775"/>
            <a:ext cx="2884488" cy="2165350"/>
          </a:xfrm>
        </p:spPr>
      </p:sp>
      <p:sp>
        <p:nvSpPr>
          <p:cNvPr id="10" name="Notes Placeholder 9"/>
          <p:cNvSpPr>
            <a:spLocks noGrp="1"/>
          </p:cNvSpPr>
          <p:nvPr>
            <p:ph type="body" idx="1"/>
          </p:nvPr>
        </p:nvSpPr>
        <p:spPr/>
        <p:txBody>
          <a:bodyPr>
            <a:normAutofit/>
          </a:bodyPr>
          <a:lstStyle/>
          <a:p>
            <a:endParaRPr lang="en-US" b="0" dirty="0"/>
          </a:p>
        </p:txBody>
      </p:sp>
      <p:sp>
        <p:nvSpPr>
          <p:cNvPr id="11" name="Slide Number Placeholder 10"/>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14</a:t>
            </a:fld>
            <a:endParaRPr lang="en-US" dirty="0"/>
          </a:p>
        </p:txBody>
      </p:sp>
    </p:spTree>
    <p:extLst>
      <p:ext uri="{BB962C8B-B14F-4D97-AF65-F5344CB8AC3E}">
        <p14:creationId xmlns="" xmlns:p14="http://schemas.microsoft.com/office/powerpoint/2010/main" val="3903184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20675" y="739775"/>
            <a:ext cx="2884488" cy="2165350"/>
          </a:xfrm>
        </p:spPr>
      </p:sp>
      <p:sp>
        <p:nvSpPr>
          <p:cNvPr id="10" name="Notes Placeholder 9"/>
          <p:cNvSpPr>
            <a:spLocks noGrp="1"/>
          </p:cNvSpPr>
          <p:nvPr>
            <p:ph type="body" idx="1"/>
          </p:nvPr>
        </p:nvSpPr>
        <p:spPr/>
        <p:txBody>
          <a:bodyPr>
            <a:normAutofit/>
          </a:bodyPr>
          <a:lstStyle/>
          <a:p>
            <a:r>
              <a:rPr lang="en-US" dirty="0" smtClean="0"/>
              <a:t>On</a:t>
            </a:r>
            <a:r>
              <a:rPr lang="en-US" baseline="0" dirty="0" smtClean="0"/>
              <a:t> every page of the site:</a:t>
            </a:r>
          </a:p>
          <a:p>
            <a:pPr lvl="1"/>
            <a:r>
              <a:rPr lang="en-US" dirty="0" smtClean="0"/>
              <a:t>Searching</a:t>
            </a:r>
          </a:p>
          <a:p>
            <a:pPr lvl="2"/>
            <a:r>
              <a:rPr lang="en-US" dirty="0" smtClean="0"/>
              <a:t>Quick Search box to enter keywords</a:t>
            </a:r>
          </a:p>
          <a:p>
            <a:pPr lvl="2"/>
            <a:r>
              <a:rPr lang="en-US" dirty="0" smtClean="0"/>
              <a:t>Link</a:t>
            </a:r>
            <a:r>
              <a:rPr lang="en-US" baseline="0" dirty="0" smtClean="0"/>
              <a:t> to</a:t>
            </a:r>
            <a:r>
              <a:rPr lang="en-US" dirty="0" smtClean="0"/>
              <a:t> Advanced Search</a:t>
            </a:r>
            <a:r>
              <a:rPr lang="en-US" baseline="0" dirty="0" smtClean="0"/>
              <a:t> to</a:t>
            </a:r>
            <a:r>
              <a:rPr lang="en-US" dirty="0" smtClean="0"/>
              <a:t> construct a tailored search    </a:t>
            </a:r>
          </a:p>
          <a:p>
            <a:pPr lvl="1">
              <a:buAutoNum type="arabicPeriod"/>
            </a:pPr>
            <a:r>
              <a:rPr lang="en-US" dirty="0" smtClean="0"/>
              <a:t>Tool navigation</a:t>
            </a:r>
          </a:p>
          <a:p>
            <a:pPr marL="320040" lvl="2" indent="-137160"/>
            <a:r>
              <a:rPr lang="en-US" dirty="0" smtClean="0"/>
              <a:t>Help section with info on using BioOne features and tools</a:t>
            </a:r>
          </a:p>
          <a:p>
            <a:pPr marL="320040" lvl="2" indent="-137160"/>
            <a:r>
              <a:rPr lang="en-US" dirty="0" smtClean="0"/>
              <a:t>Log in</a:t>
            </a:r>
            <a:r>
              <a:rPr lang="en-US" baseline="0" dirty="0" smtClean="0"/>
              <a:t> or </a:t>
            </a:r>
            <a:r>
              <a:rPr lang="en-US" dirty="0" smtClean="0"/>
              <a:t>Register to customize and manage your research on BioOne</a:t>
            </a:r>
          </a:p>
          <a:p>
            <a:pPr lvl="1">
              <a:buAutoNum type="arabicPeriod"/>
            </a:pPr>
            <a:r>
              <a:rPr lang="en-US" dirty="0" smtClean="0"/>
              <a:t>Browse Titles</a:t>
            </a:r>
          </a:p>
          <a:p>
            <a:pPr lvl="2"/>
            <a:r>
              <a:rPr lang="en-US" dirty="0" smtClean="0"/>
              <a:t>Browse an A to Z listing of all BioOne publications and link directly to titles’ Current Issue, List of Issues, or Title Information</a:t>
            </a:r>
          </a:p>
          <a:p>
            <a:pPr lvl="0">
              <a:buNone/>
            </a:pPr>
            <a:endParaRPr lang="en-US" dirty="0" smtClean="0"/>
          </a:p>
          <a:p>
            <a:pPr lvl="0">
              <a:buNone/>
            </a:pPr>
            <a:r>
              <a:rPr lang="en-US" dirty="0" smtClean="0"/>
              <a:t>Homepage</a:t>
            </a:r>
            <a:r>
              <a:rPr lang="en-US" baseline="0" dirty="0" smtClean="0"/>
              <a:t> </a:t>
            </a:r>
            <a:r>
              <a:rPr lang="en-US" dirty="0" smtClean="0"/>
              <a:t>Featured Articles</a:t>
            </a:r>
          </a:p>
          <a:p>
            <a:pPr lvl="2"/>
            <a:r>
              <a:rPr lang="en-US" dirty="0" smtClean="0"/>
              <a:t>Participating publishers select articles to feature on the BioOne site</a:t>
            </a:r>
          </a:p>
          <a:p>
            <a:pPr lvl="0"/>
            <a:endParaRPr lang="en-US" dirty="0" smtClean="0"/>
          </a:p>
          <a:p>
            <a:pPr lvl="0"/>
            <a:endParaRPr lang="en-US" dirty="0" smtClean="0"/>
          </a:p>
        </p:txBody>
      </p:sp>
      <p:sp>
        <p:nvSpPr>
          <p:cNvPr id="8" name="Date Placeholder 7"/>
          <p:cNvSpPr>
            <a:spLocks noGrp="1"/>
          </p:cNvSpPr>
          <p:nvPr>
            <p:ph type="dt" idx="10"/>
          </p:nvPr>
        </p:nvSpPr>
        <p:spPr/>
        <p:txBody>
          <a:bodyPr/>
          <a:lstStyle/>
          <a:p>
            <a:fld id="{BBDC9E7F-A199-3E49-B811-B97CCEC58E55}" type="datetime2">
              <a:rPr lang="en-US" smtClean="0"/>
              <a:pPr/>
              <a:t>Friday, March 24, 2017</a:t>
            </a:fld>
            <a:endParaRPr lang="en-US" dirty="0"/>
          </a:p>
        </p:txBody>
      </p:sp>
      <p:sp>
        <p:nvSpPr>
          <p:cNvPr id="11" name="Slide Number Placeholder 10"/>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15</a:t>
            </a:fld>
            <a:endParaRPr lang="en-US" dirty="0"/>
          </a:p>
        </p:txBody>
      </p:sp>
    </p:spTree>
    <p:extLst>
      <p:ext uri="{BB962C8B-B14F-4D97-AF65-F5344CB8AC3E}">
        <p14:creationId xmlns="" xmlns:p14="http://schemas.microsoft.com/office/powerpoint/2010/main" val="3239254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99332"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5AC95796-70C2-4CF7-94C3-967D9DD959CE}" type="slidenum">
              <a:rPr lang="en-US" altLang="zh-CN" sz="1200">
                <a:latin typeface="Calibri" pitchFamily="34" charset="0"/>
              </a:rPr>
              <a:pPr algn="r"/>
              <a:t>16</a:t>
            </a:fld>
            <a:endParaRPr lang="en-US" altLang="zh-CN"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1380"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D01A62A9-B5CC-4DC8-918D-B563D41E7233}" type="slidenum">
              <a:rPr lang="en-US" altLang="zh-CN" sz="1200">
                <a:latin typeface="Calibri" pitchFamily="34" charset="0"/>
              </a:rPr>
              <a:pPr algn="r"/>
              <a:t>17</a:t>
            </a:fld>
            <a:endParaRPr lang="en-US" altLang="zh-CN"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3428"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4B078831-3109-424A-9124-AB1C2AC12DCD}" type="slidenum">
              <a:rPr lang="en-US" altLang="zh-CN" sz="1200">
                <a:latin typeface="Calibri" pitchFamily="34" charset="0"/>
              </a:rPr>
              <a:pPr algn="r"/>
              <a:t>18</a:t>
            </a:fld>
            <a:endParaRPr lang="en-US" altLang="zh-CN"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7524"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3C2E9D9D-C043-486B-B18C-AAEE40F37220}" type="slidenum">
              <a:rPr lang="en-US" altLang="zh-CN" sz="1200">
                <a:latin typeface="Calibri" pitchFamily="34" charset="0"/>
              </a:rPr>
              <a:pPr algn="r"/>
              <a:t>19</a:t>
            </a:fld>
            <a:endParaRPr lang="en-US" altLang="zh-CN"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5913" y="725488"/>
            <a:ext cx="2960687" cy="2220912"/>
          </a:xfrm>
          <a:prstGeom prst="rect">
            <a:avLst/>
          </a:prstGeom>
        </p:spPr>
      </p:sp>
      <p:sp>
        <p:nvSpPr>
          <p:cNvPr id="14" name="Notes Placeholder 13"/>
          <p:cNvSpPr>
            <a:spLocks noGrp="1"/>
          </p:cNvSpPr>
          <p:nvPr>
            <p:ph type="body" idx="1"/>
          </p:nvPr>
        </p:nvSpPr>
        <p:spPr/>
        <p:txBody>
          <a:bodyPr>
            <a:normAutofit/>
          </a:bodyPr>
          <a:lstStyle/>
          <a:p>
            <a:endParaRPr lang="en-US" b="0" dirty="0"/>
          </a:p>
        </p:txBody>
      </p:sp>
      <p:sp>
        <p:nvSpPr>
          <p:cNvPr id="8" name="Slide Number Placeholder 7"/>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2</a:t>
            </a:fld>
            <a:endParaRPr lang="en-US" dirty="0"/>
          </a:p>
        </p:txBody>
      </p:sp>
    </p:spTree>
    <p:extLst>
      <p:ext uri="{BB962C8B-B14F-4D97-AF65-F5344CB8AC3E}">
        <p14:creationId xmlns="" xmlns:p14="http://schemas.microsoft.com/office/powerpoint/2010/main" val="2976429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5476"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F2BD924B-A4D8-41C1-9658-D1FD5EB72107}" type="slidenum">
              <a:rPr lang="en-US" altLang="zh-CN" sz="1200">
                <a:latin typeface="Calibri" pitchFamily="34" charset="0"/>
              </a:rPr>
              <a:pPr algn="r"/>
              <a:t>20</a:t>
            </a:fld>
            <a:endParaRPr lang="en-US" altLang="zh-CN"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9572"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87FE1717-D553-4949-B28C-49B3777B29C0}" type="slidenum">
              <a:rPr lang="en-US" altLang="zh-CN" sz="1200">
                <a:latin typeface="Calibri" pitchFamily="34" charset="0"/>
              </a:rPr>
              <a:pPr algn="r"/>
              <a:t>21</a:t>
            </a:fld>
            <a:endParaRPr lang="en-US" altLang="zh-CN"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3428"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4B078831-3109-424A-9124-AB1C2AC12DCD}" type="slidenum">
              <a:rPr lang="en-US" altLang="zh-CN" sz="1200">
                <a:latin typeface="Calibri" pitchFamily="34" charset="0"/>
              </a:rPr>
              <a:pPr algn="r"/>
              <a:t>22</a:t>
            </a:fld>
            <a:endParaRPr lang="en-US" altLang="zh-CN"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7524"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3C2E9D9D-C043-486B-B18C-AAEE40F37220}" type="slidenum">
              <a:rPr lang="en-US" altLang="zh-CN" sz="1200">
                <a:latin typeface="Calibri" pitchFamily="34" charset="0"/>
              </a:rPr>
              <a:pPr algn="r"/>
              <a:t>23</a:t>
            </a:fld>
            <a:endParaRPr lang="en-US" altLang="zh-CN"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7524"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3C2E9D9D-C043-486B-B18C-AAEE40F37220}" type="slidenum">
              <a:rPr lang="en-US" altLang="zh-CN" sz="1200">
                <a:latin typeface="Calibri" pitchFamily="34" charset="0"/>
              </a:rPr>
              <a:pPr algn="r"/>
              <a:t>24</a:t>
            </a:fld>
            <a:endParaRPr lang="en-US" altLang="zh-CN"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7524"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3C2E9D9D-C043-486B-B18C-AAEE40F37220}" type="slidenum">
              <a:rPr lang="en-US" altLang="zh-CN" sz="1200">
                <a:latin typeface="Calibri" pitchFamily="34" charset="0"/>
              </a:rPr>
              <a:pPr algn="r"/>
              <a:t>25</a:t>
            </a:fld>
            <a:endParaRPr lang="en-US" altLang="zh-CN"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20675" y="739775"/>
            <a:ext cx="2884488" cy="2165350"/>
          </a:xfrm>
        </p:spPr>
      </p:sp>
      <p:sp>
        <p:nvSpPr>
          <p:cNvPr id="10" name="Notes Placeholder 9"/>
          <p:cNvSpPr>
            <a:spLocks noGrp="1"/>
          </p:cNvSpPr>
          <p:nvPr>
            <p:ph type="body" idx="1"/>
          </p:nvPr>
        </p:nvSpPr>
        <p:spPr/>
        <p:txBody>
          <a:bodyPr>
            <a:normAutofit/>
          </a:bodyPr>
          <a:lstStyle/>
          <a:p>
            <a:endParaRPr lang="en-US" b="0" dirty="0"/>
          </a:p>
        </p:txBody>
      </p:sp>
      <p:sp>
        <p:nvSpPr>
          <p:cNvPr id="8" name="Date Placeholder 7"/>
          <p:cNvSpPr>
            <a:spLocks noGrp="1"/>
          </p:cNvSpPr>
          <p:nvPr>
            <p:ph type="dt" idx="10"/>
          </p:nvPr>
        </p:nvSpPr>
        <p:spPr/>
        <p:txBody>
          <a:bodyPr/>
          <a:lstStyle/>
          <a:p>
            <a:fld id="{AB3FD254-D953-D04F-B563-4A8B5E9D0927}" type="datetime2">
              <a:rPr lang="en-US" smtClean="0"/>
              <a:pPr/>
              <a:t>Friday, March 24, 2017</a:t>
            </a:fld>
            <a:endParaRPr lang="en-US" dirty="0"/>
          </a:p>
        </p:txBody>
      </p:sp>
      <p:sp>
        <p:nvSpPr>
          <p:cNvPr id="11" name="Slide Number Placeholder 10"/>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26</a:t>
            </a:fld>
            <a:endParaRPr lang="en-US" dirty="0"/>
          </a:p>
        </p:txBody>
      </p:sp>
    </p:spTree>
    <p:extLst>
      <p:ext uri="{BB962C8B-B14F-4D97-AF65-F5344CB8AC3E}">
        <p14:creationId xmlns="" xmlns:p14="http://schemas.microsoft.com/office/powerpoint/2010/main" val="20226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7524"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3C2E9D9D-C043-486B-B18C-AAEE40F37220}" type="slidenum">
              <a:rPr lang="en-US" altLang="zh-CN" sz="1200">
                <a:latin typeface="Calibri" pitchFamily="34" charset="0"/>
              </a:rPr>
              <a:pPr algn="r"/>
              <a:t>27</a:t>
            </a:fld>
            <a:endParaRPr lang="en-US" altLang="zh-CN"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7524"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3C2E9D9D-C043-486B-B18C-AAEE40F37220}" type="slidenum">
              <a:rPr lang="en-US" altLang="zh-CN" sz="1200">
                <a:latin typeface="Calibri" pitchFamily="34" charset="0"/>
              </a:rPr>
              <a:pPr algn="r"/>
              <a:t>28</a:t>
            </a:fld>
            <a:endParaRPr lang="en-US" altLang="zh-CN"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7524"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3C2E9D9D-C043-486B-B18C-AAEE40F37220}" type="slidenum">
              <a:rPr lang="en-US" altLang="zh-CN" sz="1200">
                <a:latin typeface="Calibri" pitchFamily="34" charset="0"/>
              </a:rPr>
              <a:pPr algn="r"/>
              <a:t>29</a:t>
            </a:fld>
            <a:endParaRPr lang="en-US" altLang="zh-CN"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marL="0" indent="0" eaLnBrk="1" hangingPunct="1">
              <a:spcBef>
                <a:spcPct val="0"/>
              </a:spcBef>
              <a:buFont typeface="Arial"/>
              <a:buNone/>
            </a:pPr>
            <a:r>
              <a:rPr lang="en-US" b="0" baseline="0" dirty="0" smtClean="0"/>
              <a:t>BioOne is an innovative, not for profit library publisher partnership begun in 1999. We were created by our founders to provide sustainable cost-effective access to critical scientific research.</a:t>
            </a:r>
          </a:p>
          <a:p>
            <a:pPr marL="0" indent="0" eaLnBrk="1" hangingPunct="1">
              <a:spcBef>
                <a:spcPct val="0"/>
              </a:spcBef>
              <a:buFont typeface="Arial"/>
              <a:buNone/>
            </a:pPr>
            <a:endParaRPr lang="en-US" b="0" baseline="0" dirty="0" smtClean="0"/>
          </a:p>
          <a:p>
            <a:pPr marL="0" indent="0" eaLnBrk="1" hangingPunct="1">
              <a:spcBef>
                <a:spcPct val="0"/>
              </a:spcBef>
              <a:buFont typeface="Arial"/>
              <a:buNone/>
            </a:pPr>
            <a:r>
              <a:rPr lang="en-US" b="0" baseline="0" dirty="0" smtClean="0"/>
              <a:t>The result of this collaboration was and is a full-text database of current, peer-reviewed journals in the biological, ecological, and environmental sciences, that launched in 2001 and continues strong today. </a:t>
            </a:r>
          </a:p>
          <a:p>
            <a:pPr marL="0" indent="0" eaLnBrk="1" hangingPunct="1">
              <a:spcBef>
                <a:spcPct val="0"/>
              </a:spcBef>
              <a:buFont typeface="Arial"/>
              <a:buNone/>
            </a:pPr>
            <a:endParaRPr lang="en-US" b="0" baseline="0" dirty="0" smtClean="0"/>
          </a:p>
          <a:p>
            <a:pPr marL="171450" indent="-171450" eaLnBrk="1" hangingPunct="1">
              <a:spcBef>
                <a:spcPct val="0"/>
              </a:spcBef>
              <a:buFont typeface="Arial"/>
              <a:buChar char="•"/>
            </a:pPr>
            <a:endParaRPr lang="en-US" b="0" baseline="0"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C9953434-B359-0741-9C93-F076B4A4EA78}" type="slidenum">
              <a:rPr lang="en-US"/>
              <a:pPr/>
              <a:t>3</a:t>
            </a:fld>
            <a:endParaRPr lang="en-US"/>
          </a:p>
        </p:txBody>
      </p:sp>
    </p:spTree>
    <p:extLst>
      <p:ext uri="{BB962C8B-B14F-4D97-AF65-F5344CB8AC3E}">
        <p14:creationId xmlns="" xmlns:p14="http://schemas.microsoft.com/office/powerpoint/2010/main" val="1900710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a:lstStyle/>
          <a:p>
            <a:pPr>
              <a:spcBef>
                <a:spcPct val="0"/>
              </a:spcBef>
            </a:pPr>
            <a:r>
              <a:rPr lang="en-US" altLang="zh-CN" smtClean="0"/>
              <a:t>If asked what the blue image is or represents, say you don</a:t>
            </a:r>
            <a:r>
              <a:rPr lang="en-US" altLang="zh-CN" smtClean="0">
                <a:latin typeface="Arial"/>
              </a:rPr>
              <a:t>’</a:t>
            </a:r>
            <a:r>
              <a:rPr lang="en-US" altLang="zh-CN" smtClean="0"/>
              <a:t>t know and blame Susi and Lauren. Or say that it</a:t>
            </a:r>
            <a:r>
              <a:rPr lang="en-US" altLang="zh-CN" smtClean="0">
                <a:latin typeface="Arial"/>
              </a:rPr>
              <a:t>’</a:t>
            </a:r>
            <a:r>
              <a:rPr lang="en-US" altLang="zh-CN" smtClean="0"/>
              <a:t>s a visual demonstration of reader-response theory: it is in fact whatever the viewer brings to it. Or say, as the friend of one of our BOD members commented, that it must be a cropped shot of a girl in a pleated denim skirt.</a:t>
            </a:r>
          </a:p>
        </p:txBody>
      </p:sp>
      <p:sp>
        <p:nvSpPr>
          <p:cNvPr id="107524" name="Slide Number Placeholder 3"/>
          <p:cNvSpPr txBox="1">
            <a:spLocks noGrp="1"/>
          </p:cNvSpPr>
          <p:nvPr/>
        </p:nvSpPr>
        <p:spPr bwMode="auto">
          <a:xfrm>
            <a:off x="3815373" y="9371285"/>
            <a:ext cx="2918831" cy="493316"/>
          </a:xfrm>
          <a:prstGeom prst="rect">
            <a:avLst/>
          </a:prstGeom>
          <a:noFill/>
          <a:ln w="9525">
            <a:noFill/>
            <a:miter lim="800000"/>
            <a:headEnd/>
            <a:tailEnd/>
          </a:ln>
        </p:spPr>
        <p:txBody>
          <a:bodyPr anchor="b"/>
          <a:lstStyle/>
          <a:p>
            <a:pPr algn="r"/>
            <a:fld id="{3C2E9D9D-C043-486B-B18C-AAEE40F37220}" type="slidenum">
              <a:rPr lang="en-US" altLang="zh-CN" sz="1200">
                <a:latin typeface="Calibri" pitchFamily="34" charset="0"/>
              </a:rPr>
              <a:pPr algn="r"/>
              <a:t>30</a:t>
            </a:fld>
            <a:endParaRPr lang="en-US" altLang="zh-CN"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5913" y="725488"/>
            <a:ext cx="2960687" cy="2220912"/>
          </a:xfrm>
          <a:prstGeom prst="rect">
            <a:avLst/>
          </a:prstGeom>
        </p:spPr>
      </p:sp>
      <p:sp>
        <p:nvSpPr>
          <p:cNvPr id="14" name="Notes Placeholder 13"/>
          <p:cNvSpPr>
            <a:spLocks noGrp="1"/>
          </p:cNvSpPr>
          <p:nvPr>
            <p:ph type="body" idx="1"/>
          </p:nvPr>
        </p:nvSpPr>
        <p:spPr/>
        <p:txBody>
          <a:bodyPr>
            <a:normAutofit/>
          </a:bodyPr>
          <a:lstStyle/>
          <a:p>
            <a:endParaRPr lang="en-US" dirty="0"/>
          </a:p>
        </p:txBody>
      </p:sp>
      <p:sp>
        <p:nvSpPr>
          <p:cNvPr id="8" name="Slide Number Placeholder 7"/>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31</a:t>
            </a:fld>
            <a:endParaRPr lang="en-US" dirty="0"/>
          </a:p>
        </p:txBody>
      </p:sp>
    </p:spTree>
    <p:extLst>
      <p:ext uri="{BB962C8B-B14F-4D97-AF65-F5344CB8AC3E}">
        <p14:creationId xmlns="" xmlns:p14="http://schemas.microsoft.com/office/powerpoint/2010/main" val="177437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Notes Placeholder 2"/>
          <p:cNvSpPr>
            <a:spLocks noGrp="1"/>
          </p:cNvSpPr>
          <p:nvPr>
            <p:ph type="body" idx="1"/>
          </p:nvPr>
        </p:nvSpPr>
        <p:spPr/>
        <p:txBody>
          <a:bodyPr>
            <a:normAutofit/>
          </a:bodyPr>
          <a:lstStyle/>
          <a:p>
            <a:pPr marL="0" lvl="1" indent="0">
              <a:buFont typeface="Arial"/>
              <a:buNone/>
            </a:pPr>
            <a:r>
              <a:rPr lang="en-US" sz="1000" b="0" dirty="0" smtClean="0"/>
              <a:t>BioOne is</a:t>
            </a:r>
            <a:r>
              <a:rPr lang="en-US" sz="1000" b="0" baseline="0" dirty="0" smtClean="0"/>
              <a:t> a truly global network, reaching over 4,000 institutions across the world. 1,400 of these institutions are subscribers and over 3,000 receive free access through our participation in philanthropic programs that bring BioOne into the developing world.</a:t>
            </a:r>
            <a:br>
              <a:rPr lang="en-US" sz="1000" b="0" baseline="0" dirty="0" smtClean="0"/>
            </a:br>
            <a:endParaRPr lang="en-US" sz="1000" b="0" baseline="0" dirty="0" smtClean="0"/>
          </a:p>
          <a:p>
            <a:pPr marL="0" lvl="1" indent="0">
              <a:buFont typeface="Arial"/>
              <a:buNone/>
            </a:pPr>
            <a:r>
              <a:rPr lang="en-US" sz="1000" b="0" baseline="0" dirty="0" smtClean="0"/>
              <a:t>It’s important that we provide this global audience with content from around the world.  17 countries are represented among our 135 nonprofit publishing partners including several in Asia, notably</a:t>
            </a:r>
            <a:r>
              <a:rPr lang="en-US" sz="1000" b="0" dirty="0" smtClean="0"/>
              <a:t> Japan and China</a:t>
            </a:r>
            <a:r>
              <a:rPr lang="en-US" sz="1000" b="0" baseline="0" dirty="0" smtClean="0"/>
              <a:t>. As you can see from the map the majority of our international publishers are concentrated in Europe, though we are pleased to to have a BioOne presence on six continents. We’re working on a presence in Antarctica </a:t>
            </a:r>
            <a:r>
              <a:rPr lang="en-US" sz="1000" b="0" baseline="0" dirty="0" smtClean="0">
                <a:sym typeface="Wingdings"/>
              </a:rPr>
              <a:t> </a:t>
            </a:r>
            <a:endParaRPr lang="en-US" i="0" baseline="30000" dirty="0" smtClean="0"/>
          </a:p>
        </p:txBody>
      </p:sp>
      <p:sp>
        <p:nvSpPr>
          <p:cNvPr id="11" name="Slide Image Placeholder 10"/>
          <p:cNvSpPr>
            <a:spLocks noGrp="1" noRot="1" noChangeAspect="1"/>
          </p:cNvSpPr>
          <p:nvPr>
            <p:ph type="sldImg"/>
          </p:nvPr>
        </p:nvSpPr>
        <p:spPr>
          <a:xfrm>
            <a:off x="315913" y="725488"/>
            <a:ext cx="2960687" cy="2220912"/>
          </a:xfrm>
          <a:prstGeom prst="rect">
            <a:avLst/>
          </a:prstGeom>
        </p:spPr>
      </p:sp>
      <p:sp>
        <p:nvSpPr>
          <p:cNvPr id="10" name="Slide Number Placeholder 9"/>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4</a:t>
            </a:fld>
            <a:endParaRPr lang="en-US" dirty="0"/>
          </a:p>
        </p:txBody>
      </p:sp>
    </p:spTree>
    <p:extLst>
      <p:ext uri="{BB962C8B-B14F-4D97-AF65-F5344CB8AC3E}">
        <p14:creationId xmlns="" xmlns:p14="http://schemas.microsoft.com/office/powerpoint/2010/main" val="95564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Notes Placeholder 2"/>
          <p:cNvSpPr>
            <a:spLocks noGrp="1"/>
          </p:cNvSpPr>
          <p:nvPr>
            <p:ph type="body" idx="1"/>
          </p:nvPr>
        </p:nvSpPr>
        <p:spPr/>
        <p:txBody>
          <a:bodyPr>
            <a:normAutofit/>
          </a:bodyPr>
          <a:lstStyle/>
          <a:p>
            <a:pPr marL="0" lvl="1" indent="0">
              <a:buFont typeface="Arial"/>
              <a:buNone/>
            </a:pPr>
            <a:r>
              <a:rPr lang="en-US" sz="1000" b="0" dirty="0" smtClean="0"/>
              <a:t>BioOne is</a:t>
            </a:r>
            <a:r>
              <a:rPr lang="en-US" sz="1000" b="0" baseline="0" dirty="0" smtClean="0"/>
              <a:t> a truly global network, reaching over 4,000 institutions across the world. 1,400 of these institutions are subscribers and over 3,000 receive free access through our participation in philanthropic programs that bring BioOne into the developing world.</a:t>
            </a:r>
            <a:br>
              <a:rPr lang="en-US" sz="1000" b="0" baseline="0" dirty="0" smtClean="0"/>
            </a:br>
            <a:endParaRPr lang="en-US" sz="1000" b="0" baseline="0" dirty="0" smtClean="0"/>
          </a:p>
          <a:p>
            <a:pPr marL="0" lvl="1" indent="0">
              <a:buFont typeface="Arial"/>
              <a:buNone/>
            </a:pPr>
            <a:r>
              <a:rPr lang="en-US" sz="1000" b="0" baseline="0" dirty="0" smtClean="0"/>
              <a:t>It’s important that we provide this global audience with content from around the world.  17 countries are represented among our 135 nonprofit publishing partners including several in Asia, notably</a:t>
            </a:r>
            <a:r>
              <a:rPr lang="en-US" sz="1000" b="0" dirty="0" smtClean="0"/>
              <a:t> Japan and China</a:t>
            </a:r>
            <a:r>
              <a:rPr lang="en-US" sz="1000" b="0" baseline="0" dirty="0" smtClean="0"/>
              <a:t>. As you can see from the map the majority of our international publishers are concentrated in Europe, though we are pleased to to have a BioOne presence on six continents. We’re working on a presence in Antarctica </a:t>
            </a:r>
            <a:r>
              <a:rPr lang="en-US" sz="1000" b="0" baseline="0" dirty="0" smtClean="0">
                <a:sym typeface="Wingdings"/>
              </a:rPr>
              <a:t> </a:t>
            </a:r>
            <a:endParaRPr lang="en-US" i="0" baseline="30000" dirty="0" smtClean="0"/>
          </a:p>
        </p:txBody>
      </p:sp>
      <p:sp>
        <p:nvSpPr>
          <p:cNvPr id="11" name="Slide Image Placeholder 10"/>
          <p:cNvSpPr>
            <a:spLocks noGrp="1" noRot="1" noChangeAspect="1"/>
          </p:cNvSpPr>
          <p:nvPr>
            <p:ph type="sldImg"/>
          </p:nvPr>
        </p:nvSpPr>
        <p:spPr>
          <a:xfrm>
            <a:off x="315913" y="725488"/>
            <a:ext cx="2960687" cy="2220912"/>
          </a:xfrm>
          <a:prstGeom prst="rect">
            <a:avLst/>
          </a:prstGeom>
        </p:spPr>
      </p:sp>
      <p:sp>
        <p:nvSpPr>
          <p:cNvPr id="10" name="Slide Number Placeholder 9"/>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5</a:t>
            </a:fld>
            <a:endParaRPr lang="en-US" dirty="0"/>
          </a:p>
        </p:txBody>
      </p:sp>
    </p:spTree>
    <p:extLst>
      <p:ext uri="{BB962C8B-B14F-4D97-AF65-F5344CB8AC3E}">
        <p14:creationId xmlns="" xmlns:p14="http://schemas.microsoft.com/office/powerpoint/2010/main" val="95564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Image Placeholder 8"/>
          <p:cNvSpPr>
            <a:spLocks noGrp="1" noRot="1" noChangeAspect="1"/>
          </p:cNvSpPr>
          <p:nvPr>
            <p:ph type="sldImg"/>
          </p:nvPr>
        </p:nvSpPr>
        <p:spPr>
          <a:xfrm>
            <a:off x="315913" y="725488"/>
            <a:ext cx="2960687" cy="2220912"/>
          </a:xfrm>
          <a:prstGeom prst="rect">
            <a:avLst/>
          </a:prstGeom>
        </p:spPr>
      </p:sp>
      <p:sp>
        <p:nvSpPr>
          <p:cNvPr id="10" name="Notes Placeholder 9"/>
          <p:cNvSpPr>
            <a:spLocks noGrp="1"/>
          </p:cNvSpPr>
          <p:nvPr>
            <p:ph type="body" idx="1"/>
          </p:nvPr>
        </p:nvSpPr>
        <p:spPr/>
        <p:txBody>
          <a:bodyPr>
            <a:normAutofit/>
          </a:bodyPr>
          <a:lstStyle/>
          <a:p>
            <a:r>
              <a:rPr lang="en-US" b="0" dirty="0" smtClean="0"/>
              <a:t>Next, I will talk about</a:t>
            </a:r>
            <a:r>
              <a:rPr lang="en-US" b="0" baseline="0" dirty="0" smtClean="0"/>
              <a:t> BioOne’s content coverage and community of publishing partners. </a:t>
            </a:r>
            <a:endParaRPr lang="en-US" b="0" dirty="0"/>
          </a:p>
        </p:txBody>
      </p:sp>
      <p:sp>
        <p:nvSpPr>
          <p:cNvPr id="13" name="Slide Number Placeholder 12"/>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6</a:t>
            </a:fld>
            <a:endParaRPr lang="en-US" dirty="0"/>
          </a:p>
        </p:txBody>
      </p:sp>
    </p:spTree>
    <p:extLst>
      <p:ext uri="{BB962C8B-B14F-4D97-AF65-F5344CB8AC3E}">
        <p14:creationId xmlns="" xmlns:p14="http://schemas.microsoft.com/office/powerpoint/2010/main" val="201002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Notes Placeholder 2"/>
          <p:cNvSpPr>
            <a:spLocks noGrp="1"/>
          </p:cNvSpPr>
          <p:nvPr>
            <p:ph type="body" idx="1"/>
          </p:nvPr>
        </p:nvSpPr>
        <p:spPr/>
        <p:txBody>
          <a:bodyPr>
            <a:normAutofit/>
          </a:bodyPr>
          <a:lstStyle/>
          <a:p>
            <a:r>
              <a:rPr lang="en-US" b="0" dirty="0" smtClean="0"/>
              <a:t>In 2014, the BioOne aggregation will include 179 titles from 135 independent</a:t>
            </a:r>
            <a:r>
              <a:rPr lang="en-US" b="0" baseline="0" dirty="0" smtClean="0"/>
              <a:t> societies, associations, museums, research institutes, and presses around the world. The database includes more than 115,000 articles and more than 1,000,000 pages, with new content added on a daily basis. </a:t>
            </a:r>
          </a:p>
          <a:p>
            <a:endParaRPr lang="en-US" b="0" baseline="0" dirty="0" smtClean="0"/>
          </a:p>
          <a:p>
            <a:r>
              <a:rPr lang="en-US" b="0" baseline="0" dirty="0" smtClean="0"/>
              <a:t>Much of BioOne’s content is interdisciplinary in nature, making the collection a ‘must have’ for any general science program. However, BioOne also offers an impressive content concentration in many of our core fields, including zoology, biology, ecology, plant sciences, geology &amp; paleontology, environmental sciences, ornithology, marine &amp; freshwater biology, and natural history. </a:t>
            </a:r>
            <a:endParaRPr lang="en-US" b="0" dirty="0" smtClean="0"/>
          </a:p>
        </p:txBody>
      </p:sp>
      <p:sp>
        <p:nvSpPr>
          <p:cNvPr id="10" name="Slide Image Placeholder 9"/>
          <p:cNvSpPr>
            <a:spLocks noGrp="1" noRot="1" noChangeAspect="1"/>
          </p:cNvSpPr>
          <p:nvPr>
            <p:ph type="sldImg"/>
          </p:nvPr>
        </p:nvSpPr>
        <p:spPr>
          <a:xfrm>
            <a:off x="315913" y="725488"/>
            <a:ext cx="2960687" cy="2220912"/>
          </a:xfrm>
          <a:prstGeom prst="rect">
            <a:avLst/>
          </a:prstGeom>
        </p:spPr>
      </p:sp>
      <p:sp>
        <p:nvSpPr>
          <p:cNvPr id="9" name="Slide Number Placeholder 8"/>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7</a:t>
            </a:fld>
            <a:endParaRPr lang="en-US" dirty="0"/>
          </a:p>
        </p:txBody>
      </p:sp>
    </p:spTree>
    <p:extLst>
      <p:ext uri="{BB962C8B-B14F-4D97-AF65-F5344CB8AC3E}">
        <p14:creationId xmlns="" xmlns:p14="http://schemas.microsoft.com/office/powerpoint/2010/main" val="61615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xfrm>
            <a:off x="315913" y="725488"/>
            <a:ext cx="2960687" cy="2220912"/>
          </a:xfrm>
          <a:prstGeom prst="rect">
            <a:avLst/>
          </a:prstGeom>
          <a:noFill/>
          <a:ln>
            <a:solidFill>
              <a:srgbClr val="000000"/>
            </a:solidFill>
            <a:miter lim="800000"/>
            <a:headEnd/>
            <a:tailEnd/>
          </a:ln>
        </p:spPr>
      </p:sp>
      <p:sp>
        <p:nvSpPr>
          <p:cNvPr id="39939" name="Notes Placeholder 2"/>
          <p:cNvSpPr>
            <a:spLocks noGrp="1"/>
          </p:cNvSpPr>
          <p:nvPr>
            <p:ph type="body" idx="1"/>
          </p:nvPr>
        </p:nvSpPr>
        <p:spPr bwMode="auto">
          <a:xfrm>
            <a:off x="449051" y="3165442"/>
            <a:ext cx="5831424" cy="6234962"/>
          </a:xfrm>
          <a:prstGeom prst="rect">
            <a:avLst/>
          </a:prstGeom>
          <a:noFill/>
        </p:spPr>
        <p:txBody>
          <a:bodyPr/>
          <a:lstStyle/>
          <a:p>
            <a:pPr lvl="0">
              <a:lnSpc>
                <a:spcPct val="90000"/>
              </a:lnSpc>
              <a:buNone/>
            </a:pPr>
            <a:r>
              <a:rPr lang="en-US" b="0" dirty="0" smtClean="0">
                <a:ea typeface="ＭＳ Ｐゴシック" pitchFamily="-108" charset="-128"/>
                <a:cs typeface="ＭＳ Ｐゴシック" pitchFamily="-108" charset="-128"/>
              </a:rPr>
              <a:t>BioOne</a:t>
            </a:r>
            <a:r>
              <a:rPr lang="en-US" b="0" baseline="0" dirty="0" smtClean="0">
                <a:ea typeface="ＭＳ Ｐゴシック" pitchFamily="-108" charset="-128"/>
                <a:cs typeface="ＭＳ Ｐゴシック" pitchFamily="-108" charset="-128"/>
              </a:rPr>
              <a:t> is proud to feature thirteen open access publications as part of our Open Access Collection. These titles are fully integrated with the subscribed collection, and are freely available to all users, worldwide.</a:t>
            </a:r>
            <a:endParaRPr lang="en-US" b="0" dirty="0" smtClean="0">
              <a:ea typeface="ＭＳ Ｐゴシック" pitchFamily="-108" charset="-128"/>
              <a:cs typeface="ＭＳ Ｐゴシック" pitchFamily="-108" charset="-128"/>
            </a:endParaRPr>
          </a:p>
        </p:txBody>
      </p:sp>
      <p:sp>
        <p:nvSpPr>
          <p:cNvPr id="9" name="Slide Number Placeholder 8"/>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8</a:t>
            </a:fld>
            <a:endParaRPr lang="en-US" dirty="0"/>
          </a:p>
        </p:txBody>
      </p:sp>
    </p:spTree>
    <p:extLst>
      <p:ext uri="{BB962C8B-B14F-4D97-AF65-F5344CB8AC3E}">
        <p14:creationId xmlns="" xmlns:p14="http://schemas.microsoft.com/office/powerpoint/2010/main" val="230823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xfrm>
            <a:off x="315913" y="725488"/>
            <a:ext cx="2960687" cy="2220912"/>
          </a:xfrm>
          <a:prstGeom prst="rect">
            <a:avLst/>
          </a:prstGeom>
          <a:noFill/>
          <a:ln>
            <a:solidFill>
              <a:srgbClr val="000000"/>
            </a:solidFill>
            <a:miter lim="800000"/>
            <a:headEnd/>
            <a:tailEnd/>
          </a:ln>
        </p:spPr>
      </p:sp>
      <p:sp>
        <p:nvSpPr>
          <p:cNvPr id="39939" name="Notes Placeholder 2"/>
          <p:cNvSpPr>
            <a:spLocks noGrp="1"/>
          </p:cNvSpPr>
          <p:nvPr>
            <p:ph type="body" idx="1"/>
          </p:nvPr>
        </p:nvSpPr>
        <p:spPr bwMode="auto">
          <a:xfrm>
            <a:off x="449051" y="3165442"/>
            <a:ext cx="5831424" cy="6234962"/>
          </a:xfrm>
          <a:prstGeom prst="rect">
            <a:avLst/>
          </a:prstGeom>
          <a:noFill/>
        </p:spPr>
        <p:txBody>
          <a:bodyPr/>
          <a:lstStyle/>
          <a:p>
            <a:pPr lvl="0">
              <a:lnSpc>
                <a:spcPct val="90000"/>
              </a:lnSpc>
              <a:buNone/>
            </a:pPr>
            <a:r>
              <a:rPr lang="en-US" b="0" dirty="0" smtClean="0">
                <a:ea typeface="ＭＳ Ｐゴシック" pitchFamily="-108" charset="-128"/>
                <a:cs typeface="ＭＳ Ｐゴシック" pitchFamily="-108" charset="-128"/>
              </a:rPr>
              <a:t>BioOne</a:t>
            </a:r>
            <a:r>
              <a:rPr lang="en-US" b="0" baseline="0" dirty="0" smtClean="0">
                <a:ea typeface="ＭＳ Ｐゴシック" pitchFamily="-108" charset="-128"/>
                <a:cs typeface="ＭＳ Ｐゴシック" pitchFamily="-108" charset="-128"/>
              </a:rPr>
              <a:t> is proud to feature thirteen open access publications as part of our Open Access Collection. These titles are fully integrated with the subscribed collection, and are freely available to all users, worldwide.</a:t>
            </a:r>
            <a:endParaRPr lang="en-US" b="0" dirty="0" smtClean="0">
              <a:ea typeface="ＭＳ Ｐゴシック" pitchFamily="-108" charset="-128"/>
              <a:cs typeface="ＭＳ Ｐゴシック" pitchFamily="-108" charset="-128"/>
            </a:endParaRPr>
          </a:p>
        </p:txBody>
      </p:sp>
      <p:sp>
        <p:nvSpPr>
          <p:cNvPr id="9" name="Slide Number Placeholder 8"/>
          <p:cNvSpPr>
            <a:spLocks noGrp="1"/>
          </p:cNvSpPr>
          <p:nvPr>
            <p:ph type="sldNum" sz="quarter" idx="11"/>
          </p:nvPr>
        </p:nvSpPr>
        <p:spPr/>
        <p:txBody>
          <a:bodyPr/>
          <a:lstStyle/>
          <a:p>
            <a:r>
              <a:rPr lang="en-US" smtClean="0"/>
              <a:t> BioOne 2011 Presenter Notes : Confidential  |  </a:t>
            </a:r>
            <a:fld id="{FED13383-CEC3-2D43-A667-CF5E074ED6C6}" type="slidenum">
              <a:rPr lang="en-US" smtClean="0"/>
              <a:pPr/>
              <a:t>9</a:t>
            </a:fld>
            <a:endParaRPr lang="en-US" dirty="0"/>
          </a:p>
        </p:txBody>
      </p:sp>
    </p:spTree>
    <p:extLst>
      <p:ext uri="{BB962C8B-B14F-4D97-AF65-F5344CB8AC3E}">
        <p14:creationId xmlns="" xmlns:p14="http://schemas.microsoft.com/office/powerpoint/2010/main" val="230823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en-US"/>
          </a:p>
        </p:txBody>
      </p:sp>
      <p:sp>
        <p:nvSpPr>
          <p:cNvPr id="7" name="Content Placeholder 8"/>
          <p:cNvSpPr>
            <a:spLocks noGrp="1"/>
          </p:cNvSpPr>
          <p:nvPr>
            <p:ph sz="quarter" idx="13"/>
          </p:nvPr>
        </p:nvSpPr>
        <p:spPr>
          <a:xfrm>
            <a:off x="457200" y="2133600"/>
            <a:ext cx="82296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4"/>
          </p:nvPr>
        </p:nvSpPr>
        <p:spPr/>
        <p:txBody>
          <a:bodyPr/>
          <a:lstStyle/>
          <a:p>
            <a:fld id="{2809CD49-DC77-3543-9A03-6EF1CCA386C5}" type="slidenum">
              <a:rPr lang="en-US" smtClean="0"/>
              <a:pPr/>
              <a:t>‹#›</a:t>
            </a:fld>
            <a:endParaRPr lang="en-US" dirty="0"/>
          </a:p>
        </p:txBody>
      </p:sp>
      <p:sp>
        <p:nvSpPr>
          <p:cNvPr id="10" name="Footer Placeholder 9"/>
          <p:cNvSpPr>
            <a:spLocks noGrp="1"/>
          </p:cNvSpPr>
          <p:nvPr>
            <p:ph type="ftr" sz="quarter" idx="15"/>
          </p:nvPr>
        </p:nvSpPr>
        <p:spPr/>
        <p:txBody>
          <a:bodyPr/>
          <a:lstStyle/>
          <a:p>
            <a:r>
              <a:rPr lang="en-US" smtClean="0"/>
              <a:t>Maximizing Access to Scientific Research | iGroup Training Session | 11 April 2014</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2616200"/>
            <a:ext cx="4021138" cy="340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14"/>
          </p:nvPr>
        </p:nvSpPr>
        <p:spPr>
          <a:xfrm>
            <a:off x="4699000" y="2616200"/>
            <a:ext cx="4064000" cy="340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8"/>
          </p:nvPr>
        </p:nvSpPr>
        <p:spPr>
          <a:xfrm>
            <a:off x="457200" y="2133600"/>
            <a:ext cx="8305800" cy="48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19"/>
          </p:nvPr>
        </p:nvSpPr>
        <p:spPr/>
        <p:txBody>
          <a:bodyPr/>
          <a:lstStyle/>
          <a:p>
            <a:fld id="{2809CD49-DC77-3543-9A03-6EF1CCA386C5}" type="slidenum">
              <a:rPr lang="en-US" smtClean="0"/>
              <a:pPr/>
              <a:t>‹#›</a:t>
            </a:fld>
            <a:endParaRPr lang="en-US" dirty="0"/>
          </a:p>
        </p:txBody>
      </p:sp>
      <p:sp>
        <p:nvSpPr>
          <p:cNvPr id="14" name="Footer Placeholder 13"/>
          <p:cNvSpPr>
            <a:spLocks noGrp="1"/>
          </p:cNvSpPr>
          <p:nvPr>
            <p:ph type="ftr" sz="quarter" idx="20"/>
          </p:nvPr>
        </p:nvSpPr>
        <p:spPr/>
        <p:txBody>
          <a:bodyPr/>
          <a:lstStyle/>
          <a:p>
            <a:r>
              <a:rPr lang="en-US" smtClean="0"/>
              <a:t>Maximizing Access to Scientific Research | iGroup Training Session | 11 April 2014</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Maximizing Access to Scientific Research | iGroup Training Session | 11 April 2014</a:t>
            </a:r>
            <a:endParaRPr lang="en-US" dirty="0"/>
          </a:p>
        </p:txBody>
      </p:sp>
      <p:sp>
        <p:nvSpPr>
          <p:cNvPr id="4" name="Slide Number Placeholder 3"/>
          <p:cNvSpPr>
            <a:spLocks noGrp="1"/>
          </p:cNvSpPr>
          <p:nvPr>
            <p:ph type="sldNum" sz="quarter" idx="11"/>
          </p:nvPr>
        </p:nvSpPr>
        <p:spPr/>
        <p:txBody>
          <a:bodyPr/>
          <a:lstStyle/>
          <a:p>
            <a:fld id="{2809CD49-DC77-3543-9A03-6EF1CCA386C5}" type="slidenum">
              <a:rPr lang="en-US" smtClean="0"/>
              <a:pPr/>
              <a:t>‹#›</a:t>
            </a:fld>
            <a:endParaRPr lang="en-US" dirty="0"/>
          </a:p>
        </p:txBody>
      </p:sp>
    </p:spTree>
    <p:extLst>
      <p:ext uri="{BB962C8B-B14F-4D97-AF65-F5344CB8AC3E}">
        <p14:creationId xmlns="" xmlns:p14="http://schemas.microsoft.com/office/powerpoint/2010/main" val="260455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7" name="Picture 1" descr="bioone ppt divider pag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Text Placeholder 9"/>
          <p:cNvSpPr>
            <a:spLocks noGrp="1"/>
          </p:cNvSpPr>
          <p:nvPr>
            <p:ph type="body" sz="quarter" idx="10"/>
          </p:nvPr>
        </p:nvSpPr>
        <p:spPr>
          <a:xfrm>
            <a:off x="457200" y="1930400"/>
            <a:ext cx="8305800" cy="3060700"/>
          </a:xfrm>
        </p:spPr>
        <p:txBody>
          <a:bodyPr/>
          <a:lstStyle>
            <a:lvl1pPr marL="0" indent="0">
              <a:lnSpc>
                <a:spcPct val="108000"/>
              </a:lnSpc>
              <a:spcBef>
                <a:spcPts val="0"/>
              </a:spcBef>
              <a:spcAft>
                <a:spcPts val="1800"/>
              </a:spcAft>
              <a:buFontTx/>
              <a:buNone/>
              <a:defRPr sz="3200">
                <a:solidFill>
                  <a:schemeClr val="bg1"/>
                </a:solidFill>
                <a:latin typeface="Times"/>
                <a:cs typeface="Times"/>
              </a:defRPr>
            </a:lvl1pPr>
            <a:lvl2pPr marL="0" indent="0">
              <a:lnSpc>
                <a:spcPct val="108000"/>
              </a:lnSpc>
              <a:spcBef>
                <a:spcPts val="0"/>
              </a:spcBef>
              <a:spcAft>
                <a:spcPts val="0"/>
              </a:spcAft>
              <a:buFontTx/>
              <a:buNone/>
              <a:defRPr sz="2400" i="1">
                <a:solidFill>
                  <a:schemeClr val="bg1"/>
                </a:solidFill>
                <a:latin typeface="Times"/>
                <a:cs typeface="Times"/>
              </a:defRPr>
            </a:lvl2pPr>
            <a:lvl3pPr marL="1188720" indent="-274320">
              <a:lnSpc>
                <a:spcPct val="108000"/>
              </a:lnSpc>
              <a:spcBef>
                <a:spcPts val="0"/>
              </a:spcBef>
              <a:spcAft>
                <a:spcPts val="600"/>
              </a:spcAft>
              <a:buClrTx/>
              <a:buFont typeface="Wingdings" charset="2"/>
              <a:buChar char="§"/>
              <a:defRPr sz="2400">
                <a:solidFill>
                  <a:schemeClr val="bg1"/>
                </a:solidFill>
                <a:latin typeface="Times"/>
                <a:cs typeface="Times"/>
              </a:defRPr>
            </a:lvl3pPr>
            <a:lvl4pPr marL="0" indent="0">
              <a:lnSpc>
                <a:spcPct val="108000"/>
              </a:lnSpc>
              <a:spcBef>
                <a:spcPts val="0"/>
              </a:spcBef>
              <a:spcAft>
                <a:spcPts val="0"/>
              </a:spcAft>
              <a:buFontTx/>
              <a:buNone/>
              <a:defRPr sz="2400" i="0">
                <a:solidFill>
                  <a:schemeClr val="bg1"/>
                </a:solidFill>
                <a:latin typeface="Times"/>
                <a:cs typeface="Times"/>
              </a:defRPr>
            </a:lvl4pPr>
            <a:lvl5pPr marL="0" indent="0">
              <a:lnSpc>
                <a:spcPct val="108000"/>
              </a:lnSpc>
              <a:spcBef>
                <a:spcPts val="0"/>
              </a:spcBef>
              <a:spcAft>
                <a:spcPts val="0"/>
              </a:spcAft>
              <a:buFontTx/>
              <a:buNone/>
              <a:defRPr sz="2400">
                <a:solidFill>
                  <a:schemeClr val="bg1"/>
                </a:solidFill>
                <a:latin typeface="Times"/>
                <a:cs typeface="Time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een Grab">
    <p:spTree>
      <p:nvGrpSpPr>
        <p:cNvPr id="1" name=""/>
        <p:cNvGrpSpPr/>
        <p:nvPr/>
      </p:nvGrpSpPr>
      <p:grpSpPr>
        <a:xfrm>
          <a:off x="0" y="0"/>
          <a:ext cx="0" cy="0"/>
          <a:chOff x="0" y="0"/>
          <a:chExt cx="0" cy="0"/>
        </a:xfrm>
      </p:grpSpPr>
      <p:sp>
        <p:nvSpPr>
          <p:cNvPr id="2" name="Rectangle 1"/>
          <p:cNvSpPr/>
          <p:nvPr userDrawn="1"/>
        </p:nvSpPr>
        <p:spPr>
          <a:xfrm>
            <a:off x="0" y="0"/>
            <a:ext cx="9144000" cy="162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Slide Number Placeholder 4"/>
          <p:cNvSpPr>
            <a:spLocks noGrp="1"/>
          </p:cNvSpPr>
          <p:nvPr>
            <p:ph type="sldNum" sz="quarter" idx="10"/>
          </p:nvPr>
        </p:nvSpPr>
        <p:spPr/>
        <p:txBody>
          <a:bodyPr/>
          <a:lstStyle/>
          <a:p>
            <a:fld id="{2809CD49-DC77-3543-9A03-6EF1CCA386C5}" type="slidenum">
              <a:rPr lang="en-US" smtClean="0"/>
              <a:pPr/>
              <a:t>‹#›</a:t>
            </a:fld>
            <a:endParaRPr lang="en-US" dirty="0"/>
          </a:p>
        </p:txBody>
      </p:sp>
      <p:sp>
        <p:nvSpPr>
          <p:cNvPr id="6" name="Footer Placeholder 5"/>
          <p:cNvSpPr>
            <a:spLocks noGrp="1"/>
          </p:cNvSpPr>
          <p:nvPr>
            <p:ph type="ftr" sz="quarter" idx="11"/>
          </p:nvPr>
        </p:nvSpPr>
        <p:spPr/>
        <p:txBody>
          <a:bodyPr/>
          <a:lstStyle/>
          <a:p>
            <a:r>
              <a:rPr lang="en-US" smtClean="0"/>
              <a:t>Maximizing Access to Scientific Research | iGroup Training Session | 11 April 2014</a:t>
            </a:r>
            <a:endParaRPr lang="en-US" dirty="0"/>
          </a:p>
        </p:txBody>
      </p:sp>
      <p:sp>
        <p:nvSpPr>
          <p:cNvPr id="10" name="Title 9"/>
          <p:cNvSpPr>
            <a:spLocks noGrp="1"/>
          </p:cNvSpPr>
          <p:nvPr>
            <p:ph type="title"/>
          </p:nvPr>
        </p:nvSpPr>
        <p:spPr>
          <a:xfrm>
            <a:off x="457200" y="431800"/>
            <a:ext cx="7168013" cy="404813"/>
          </a:xfrm>
        </p:spPr>
        <p:txBody>
          <a:bodyPr/>
          <a:lstStyle>
            <a:lvl1pPr>
              <a:defRPr sz="2000"/>
            </a:lvl1pPr>
          </a:lstStyle>
          <a:p>
            <a:r>
              <a:rPr lang="en-US" dirty="0" smtClean="0"/>
              <a:t>Click to edit Master title style</a:t>
            </a:r>
            <a:endParaRPr lang="en-US" dirty="0"/>
          </a:p>
        </p:txBody>
      </p:sp>
      <p:sp>
        <p:nvSpPr>
          <p:cNvPr id="13" name="Picture Placeholder 12"/>
          <p:cNvSpPr>
            <a:spLocks noGrp="1" noChangeAspect="1"/>
          </p:cNvSpPr>
          <p:nvPr>
            <p:ph type="pic" sz="quarter" idx="12"/>
          </p:nvPr>
        </p:nvSpPr>
        <p:spPr>
          <a:xfrm>
            <a:off x="457199" y="836613"/>
            <a:ext cx="7128754" cy="4457700"/>
          </a:xfrm>
        </p:spPr>
        <p:txBody>
          <a:bodyPr/>
          <a:lstStyle/>
          <a:p>
            <a:endParaRPr lang="en-US"/>
          </a:p>
        </p:txBody>
      </p:sp>
      <p:sp>
        <p:nvSpPr>
          <p:cNvPr id="17" name="Picture Placeholder 12"/>
          <p:cNvSpPr>
            <a:spLocks noGrp="1" noChangeAspect="1"/>
          </p:cNvSpPr>
          <p:nvPr>
            <p:ph type="pic" sz="quarter" idx="13"/>
          </p:nvPr>
        </p:nvSpPr>
        <p:spPr>
          <a:xfrm>
            <a:off x="2365400" y="2009775"/>
            <a:ext cx="6397600" cy="4000500"/>
          </a:xfrm>
          <a:effectLst>
            <a:outerShdw blurRad="292100" dist="139700" dir="12060000" algn="tl" rotWithShape="0">
              <a:srgbClr val="000000">
                <a:alpha val="25000"/>
              </a:srgbClr>
            </a:outerShdw>
          </a:effectLst>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inued Notes Placeholder Slide">
    <p:spTree>
      <p:nvGrpSpPr>
        <p:cNvPr id="1" name=""/>
        <p:cNvGrpSpPr/>
        <p:nvPr/>
      </p:nvGrpSpPr>
      <p:grpSpPr>
        <a:xfrm>
          <a:off x="0" y="0"/>
          <a:ext cx="0" cy="0"/>
          <a:chOff x="0" y="0"/>
          <a:chExt cx="0" cy="0"/>
        </a:xfrm>
      </p:grpSpPr>
      <p:sp>
        <p:nvSpPr>
          <p:cNvPr id="6" name="Rectangle 5"/>
          <p:cNvSpPr/>
          <p:nvPr userDrawn="1"/>
        </p:nvSpPr>
        <p:spPr>
          <a:xfrm>
            <a:off x="457200" y="457200"/>
            <a:ext cx="8305800" cy="6045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714499" y="4924818"/>
            <a:ext cx="5782733" cy="1306121"/>
          </a:xfrm>
          <a:prstGeom prst="rect">
            <a:avLst/>
          </a:prstGeom>
          <a:solidFill>
            <a:schemeClr val="tx2">
              <a:lumMod val="20000"/>
              <a:lumOff val="80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591733" y="1185333"/>
            <a:ext cx="5943600" cy="3754874"/>
          </a:xfrm>
          <a:prstGeom prst="rect">
            <a:avLst/>
          </a:prstGeom>
          <a:noFill/>
        </p:spPr>
        <p:txBody>
          <a:bodyPr wrap="square" rtlCol="0">
            <a:spAutoFit/>
          </a:bodyPr>
          <a:lstStyle/>
          <a:p>
            <a:pPr algn="ctr"/>
            <a:r>
              <a:rPr lang="en-US" sz="2000" b="1" dirty="0" smtClean="0">
                <a:solidFill>
                  <a:srgbClr val="FF0000"/>
                </a:solidFill>
              </a:rPr>
              <a:t>DO NOT</a:t>
            </a:r>
            <a:r>
              <a:rPr lang="en-US" sz="2000" b="1" baseline="0" dirty="0" smtClean="0">
                <a:solidFill>
                  <a:srgbClr val="FF0000"/>
                </a:solidFill>
              </a:rPr>
              <a:t> DELETE THIS SLIDE</a:t>
            </a:r>
          </a:p>
          <a:p>
            <a:pPr marL="0" marR="0" lvl="0" indent="0" algn="l" defTabSz="914400" rtl="0" eaLnBrk="1" fontAlgn="base" latinLnBrk="0" hangingPunct="1">
              <a:lnSpc>
                <a:spcPct val="100000"/>
              </a:lnSpc>
              <a:spcBef>
                <a:spcPts val="1200"/>
              </a:spcBef>
              <a:spcAft>
                <a:spcPct val="0"/>
              </a:spcAft>
              <a:buClrTx/>
              <a:buSzTx/>
              <a:buFontTx/>
              <a:buNone/>
              <a:tabLst/>
              <a:defRPr/>
            </a:pPr>
            <a:r>
              <a:rPr lang="en-US" sz="1400" baseline="0" dirty="0" smtClean="0"/>
              <a:t>This slide includes important content on the </a:t>
            </a:r>
            <a:r>
              <a:rPr lang="en-US" sz="1400" b="1" baseline="0" dirty="0" smtClean="0"/>
              <a:t>Notes Pages</a:t>
            </a:r>
            <a:r>
              <a:rPr lang="en-US" sz="1400" baseline="0" dirty="0" smtClean="0"/>
              <a:t>. Deleting this slide will delete important presenter notes. </a:t>
            </a:r>
          </a:p>
          <a:p>
            <a:pPr>
              <a:spcBef>
                <a:spcPts val="1200"/>
              </a:spcBef>
            </a:pPr>
            <a:r>
              <a:rPr lang="en-US" sz="1400" baseline="0" dirty="0" smtClean="0"/>
              <a:t>This slide is hidden:</a:t>
            </a:r>
          </a:p>
          <a:p>
            <a:pPr marL="548640" lvl="1" indent="-91440">
              <a:spcBef>
                <a:spcPts val="600"/>
              </a:spcBef>
              <a:spcAft>
                <a:spcPts val="0"/>
              </a:spcAft>
              <a:buFont typeface="Arial"/>
              <a:buChar char="•"/>
            </a:pPr>
            <a:r>
              <a:rPr lang="en-US" sz="1400" baseline="0" dirty="0" smtClean="0"/>
              <a:t>it will NOT appear in your presentation, if you </a:t>
            </a:r>
            <a:r>
              <a:rPr lang="en-US" sz="1400" b="0" i="0" baseline="0" dirty="0" smtClean="0"/>
              <a:t>Print</a:t>
            </a:r>
            <a:r>
              <a:rPr lang="en-US" sz="1400" b="1" baseline="0" dirty="0" smtClean="0"/>
              <a:t> Slides</a:t>
            </a:r>
            <a:r>
              <a:rPr lang="en-US" sz="1400" baseline="0" dirty="0" smtClean="0"/>
              <a:t>, Print </a:t>
            </a:r>
            <a:r>
              <a:rPr lang="en-US" sz="1400" b="1" baseline="0" dirty="0" smtClean="0"/>
              <a:t>Handouts</a:t>
            </a:r>
            <a:r>
              <a:rPr lang="en-US" sz="1400" baseline="0" dirty="0" smtClean="0"/>
              <a:t>, or </a:t>
            </a:r>
            <a:r>
              <a:rPr lang="en-US" sz="1400" b="0" baseline="0" dirty="0" smtClean="0"/>
              <a:t>View</a:t>
            </a:r>
            <a:r>
              <a:rPr lang="en-US" sz="1400" baseline="0" dirty="0" smtClean="0"/>
              <a:t> </a:t>
            </a:r>
            <a:r>
              <a:rPr lang="en-US" sz="1400" b="1" baseline="0" dirty="0" smtClean="0"/>
              <a:t>Slide Show</a:t>
            </a:r>
            <a:endParaRPr lang="en-US" sz="1400" baseline="0" dirty="0" smtClean="0"/>
          </a:p>
          <a:p>
            <a:pPr marL="548640" lvl="1" indent="-91440">
              <a:spcBef>
                <a:spcPts val="600"/>
              </a:spcBef>
              <a:spcAft>
                <a:spcPts val="0"/>
              </a:spcAft>
              <a:buFont typeface="Arial"/>
              <a:buChar char="•"/>
            </a:pPr>
            <a:r>
              <a:rPr lang="en-US" sz="1400" baseline="0" dirty="0" smtClean="0"/>
              <a:t>it will appear if you Print </a:t>
            </a:r>
            <a:r>
              <a:rPr lang="en-US" sz="1400" b="1" baseline="0" dirty="0" smtClean="0"/>
              <a:t>Notes</a:t>
            </a:r>
            <a:r>
              <a:rPr lang="en-US" sz="1400" baseline="0" dirty="0" smtClean="0"/>
              <a:t> or View </a:t>
            </a:r>
            <a:r>
              <a:rPr lang="en-US" sz="1400" b="1" baseline="0" dirty="0" smtClean="0"/>
              <a:t>Notes Page</a:t>
            </a:r>
          </a:p>
          <a:p>
            <a:pPr marL="548640" lvl="1" indent="-91440">
              <a:spcBef>
                <a:spcPts val="600"/>
              </a:spcBef>
              <a:spcAft>
                <a:spcPts val="0"/>
              </a:spcAft>
              <a:buFont typeface="Arial"/>
              <a:buChar char="•"/>
            </a:pPr>
            <a:r>
              <a:rPr lang="en-US" sz="1400" baseline="0" dirty="0" smtClean="0"/>
              <a:t>It will appear with the hidden icon      , in the </a:t>
            </a:r>
            <a:r>
              <a:rPr lang="en-US" sz="1400" b="1" baseline="0" dirty="0" smtClean="0"/>
              <a:t>Slides</a:t>
            </a:r>
            <a:r>
              <a:rPr lang="en-US" sz="1400" baseline="0" dirty="0" smtClean="0"/>
              <a:t> tab and the </a:t>
            </a:r>
            <a:r>
              <a:rPr lang="en-US" sz="1400" b="1" baseline="0" dirty="0" smtClean="0"/>
              <a:t>Slider Sorter</a:t>
            </a:r>
            <a:r>
              <a:rPr lang="en-US" sz="1400" baseline="0" dirty="0" smtClean="0"/>
              <a:t> </a:t>
            </a:r>
          </a:p>
          <a:p>
            <a:pPr marL="548640" lvl="1" indent="-91440">
              <a:spcBef>
                <a:spcPts val="600"/>
              </a:spcBef>
              <a:spcAft>
                <a:spcPts val="0"/>
              </a:spcAft>
              <a:buFont typeface="Arial"/>
              <a:buChar char="•"/>
            </a:pPr>
            <a:r>
              <a:rPr lang="en-US" sz="1400" baseline="0" dirty="0" smtClean="0"/>
              <a:t>a placeholder for notes that continue from:</a:t>
            </a:r>
          </a:p>
          <a:p>
            <a:pPr marL="0" marR="0" lvl="0" indent="0" algn="l" defTabSz="914400" rtl="0" eaLnBrk="1" fontAlgn="base" latinLnBrk="0" hangingPunct="1">
              <a:lnSpc>
                <a:spcPct val="100000"/>
              </a:lnSpc>
              <a:spcBef>
                <a:spcPts val="600"/>
              </a:spcBef>
              <a:spcAft>
                <a:spcPts val="0"/>
              </a:spcAft>
              <a:buClrTx/>
              <a:buSzTx/>
              <a:buFont typeface="Arial"/>
              <a:buNone/>
              <a:tabLst/>
              <a:defRPr/>
            </a:pPr>
            <a:endParaRPr lang="en-US" sz="1400" baseline="0" dirty="0" smtClean="0"/>
          </a:p>
          <a:p>
            <a:pPr marL="0" marR="0" lvl="0" indent="0" algn="l" defTabSz="914400" rtl="0" eaLnBrk="1" fontAlgn="base" latinLnBrk="0" hangingPunct="1">
              <a:lnSpc>
                <a:spcPct val="100000"/>
              </a:lnSpc>
              <a:spcBef>
                <a:spcPts val="600"/>
              </a:spcBef>
              <a:spcAft>
                <a:spcPts val="0"/>
              </a:spcAft>
              <a:buClrTx/>
              <a:buSzTx/>
              <a:buFont typeface="Arial"/>
              <a:buNone/>
              <a:tabLst/>
              <a:defRPr/>
            </a:pPr>
            <a:r>
              <a:rPr lang="en-US" sz="1400" baseline="0" dirty="0" smtClean="0"/>
              <a:t>If you move the order of the slides in this presentation be sure this slide follows the slide titled:</a:t>
            </a:r>
            <a:endParaRPr lang="en-US" dirty="0"/>
          </a:p>
        </p:txBody>
      </p:sp>
      <p:pic>
        <p:nvPicPr>
          <p:cNvPr id="8" name="Picture 7"/>
          <p:cNvPicPr>
            <a:picLocks noChangeAspect="1"/>
          </p:cNvPicPr>
          <p:nvPr userDrawn="1"/>
        </p:nvPicPr>
        <p:blipFill>
          <a:blip r:embed="rId2" cstate="print"/>
          <a:stretch>
            <a:fillRect/>
          </a:stretch>
        </p:blipFill>
        <p:spPr>
          <a:xfrm>
            <a:off x="4867856" y="3335864"/>
            <a:ext cx="266700" cy="254000"/>
          </a:xfrm>
          <a:prstGeom prst="rect">
            <a:avLst/>
          </a:prstGeom>
          <a:ln>
            <a:noFill/>
          </a:ln>
        </p:spPr>
      </p:pic>
      <p:sp>
        <p:nvSpPr>
          <p:cNvPr id="10" name="Text Placeholder 9"/>
          <p:cNvSpPr>
            <a:spLocks noGrp="1"/>
          </p:cNvSpPr>
          <p:nvPr>
            <p:ph type="body" sz="quarter" idx="10"/>
          </p:nvPr>
        </p:nvSpPr>
        <p:spPr>
          <a:xfrm>
            <a:off x="1727200" y="4924818"/>
            <a:ext cx="5783262" cy="1306121"/>
          </a:xfrm>
        </p:spPr>
        <p:txBody>
          <a:bodyPr lIns="182880" tIns="137160" rIns="182880" bIns="182880" anchor="t" anchorCtr="0"/>
          <a:lstStyle>
            <a:lvl1pPr>
              <a:spcBef>
                <a:spcPts val="0"/>
              </a:spcBef>
              <a:spcAft>
                <a:spcPts val="0"/>
              </a:spcAft>
              <a:defRPr sz="2400">
                <a:ln>
                  <a:noFill/>
                </a:ln>
                <a:solidFill>
                  <a:schemeClr val="accent1"/>
                </a:solidFill>
                <a:latin typeface="Times"/>
                <a:cs typeface="Times"/>
              </a:defRPr>
            </a:lvl1pPr>
            <a:lvl2pPr marL="0" indent="0">
              <a:spcBef>
                <a:spcPts val="600"/>
              </a:spcBef>
              <a:buNone/>
              <a:defRPr sz="1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5" descr="PPT main pagePNG.png"/>
          <p:cNvPicPr>
            <a:picLocks noChangeAspect="1"/>
          </p:cNvPicPr>
          <p:nvPr userDrawn="1"/>
        </p:nvPicPr>
        <p:blipFill>
          <a:blip r:embed="rId2" cstate="print"/>
          <a:srcRect/>
          <a:stretch>
            <a:fillRect/>
          </a:stretch>
        </p:blipFill>
        <p:spPr bwMode="auto">
          <a:xfrm>
            <a:off x="1588" y="0"/>
            <a:ext cx="9140825" cy="68580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6B6D6F4F-447B-434F-BB21-5A15DEFA1B16}" type="datetime1">
              <a:rPr lang="en-US"/>
              <a:pPr>
                <a:defRPr/>
              </a:pPr>
              <a:t>3/24/2017</a:t>
            </a:fld>
            <a:endParaRPr lang="en-US"/>
          </a:p>
        </p:txBody>
      </p:sp>
      <p:sp>
        <p:nvSpPr>
          <p:cNvPr id="3" name="頁尾版面配置區 2"/>
          <p:cNvSpPr>
            <a:spLocks noGrp="1"/>
          </p:cNvSpPr>
          <p:nvPr>
            <p:ph type="ftr" sz="quarter" idx="11"/>
          </p:nvPr>
        </p:nvSpPr>
        <p:spPr>
          <a:xfrm>
            <a:off x="3124200" y="6356350"/>
            <a:ext cx="2895600" cy="365125"/>
          </a:xfrm>
        </p:spPr>
        <p:txBody>
          <a:bodyPr/>
          <a:lstStyle>
            <a:lvl1pPr>
              <a:defRPr/>
            </a:lvl1pPr>
          </a:lstStyle>
          <a:p>
            <a:endParaRPr lang="en-US" altLang="zh-CN"/>
          </a:p>
        </p:txBody>
      </p:sp>
      <p:sp>
        <p:nvSpPr>
          <p:cNvPr id="4" name="投影片編號版面配置區 3"/>
          <p:cNvSpPr>
            <a:spLocks noGrp="1"/>
          </p:cNvSpPr>
          <p:nvPr>
            <p:ph type="sldNum" sz="quarter" idx="12"/>
          </p:nvPr>
        </p:nvSpPr>
        <p:spPr>
          <a:xfrm>
            <a:off x="6553200" y="6356350"/>
            <a:ext cx="2133600" cy="365125"/>
          </a:xfrm>
        </p:spPr>
        <p:txBody>
          <a:bodyPr/>
          <a:lstStyle>
            <a:lvl1pPr>
              <a:defRPr smtClean="0"/>
            </a:lvl1pPr>
          </a:lstStyle>
          <a:p>
            <a:pPr>
              <a:defRPr/>
            </a:pPr>
            <a:fld id="{A9922DB4-C38D-4965-819F-932A7F59CA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371600"/>
            <a:ext cx="8305800" cy="579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133600"/>
            <a:ext cx="8305800" cy="3733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 y="939800"/>
            <a:ext cx="8305800" cy="1588"/>
          </a:xfrm>
          <a:prstGeom prst="line">
            <a:avLst/>
          </a:prstGeom>
          <a:ln w="9525">
            <a:solidFill>
              <a:srgbClr val="818A8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172200"/>
            <a:ext cx="8305800" cy="1588"/>
          </a:xfrm>
          <a:prstGeom prst="line">
            <a:avLst/>
          </a:prstGeom>
          <a:ln w="9525">
            <a:solidFill>
              <a:srgbClr val="818A8F"/>
            </a:solidFill>
          </a:ln>
        </p:spPr>
        <p:style>
          <a:lnRef idx="1">
            <a:schemeClr val="accent1"/>
          </a:lnRef>
          <a:fillRef idx="0">
            <a:schemeClr val="accent1"/>
          </a:fillRef>
          <a:effectRef idx="0">
            <a:schemeClr val="accent1"/>
          </a:effectRef>
          <a:fontRef idx="minor">
            <a:schemeClr val="tx1"/>
          </a:fontRef>
        </p:style>
      </p:cxnSp>
      <p:pic>
        <p:nvPicPr>
          <p:cNvPr id="1030" name="Picture 9" descr="B1_LLRT_RGB_PNG150.png"/>
          <p:cNvPicPr>
            <a:picLocks noChangeAspect="1"/>
          </p:cNvPicPr>
          <p:nvPr userDrawn="1"/>
        </p:nvPicPr>
        <p:blipFill>
          <a:blip r:embed="rId10" cstate="print"/>
          <a:srcRect/>
          <a:stretch>
            <a:fillRect/>
          </a:stretch>
        </p:blipFill>
        <p:spPr bwMode="auto">
          <a:xfrm>
            <a:off x="457200" y="457200"/>
            <a:ext cx="1809750" cy="282575"/>
          </a:xfrm>
          <a:prstGeom prst="rect">
            <a:avLst/>
          </a:prstGeom>
          <a:noFill/>
          <a:ln w="9525">
            <a:noFill/>
            <a:miter lim="800000"/>
            <a:headEnd/>
            <a:tailEnd/>
          </a:ln>
        </p:spPr>
      </p:pic>
      <p:sp>
        <p:nvSpPr>
          <p:cNvPr id="9" name="Footer Placeholder 8"/>
          <p:cNvSpPr>
            <a:spLocks noGrp="1"/>
          </p:cNvSpPr>
          <p:nvPr>
            <p:ph type="ftr" sz="quarter" idx="3"/>
          </p:nvPr>
        </p:nvSpPr>
        <p:spPr>
          <a:xfrm>
            <a:off x="457200" y="6311901"/>
            <a:ext cx="6426200" cy="215900"/>
          </a:xfrm>
          <a:prstGeom prst="rect">
            <a:avLst/>
          </a:prstGeom>
        </p:spPr>
        <p:txBody>
          <a:bodyPr vert="horz" lIns="0" tIns="0" rIns="0" bIns="0" rtlCol="0" anchor="t" anchorCtr="0"/>
          <a:lstStyle>
            <a:lvl1pPr algn="l">
              <a:defRPr sz="800">
                <a:solidFill>
                  <a:schemeClr val="tx1">
                    <a:tint val="75000"/>
                  </a:schemeClr>
                </a:solidFill>
                <a:latin typeface="Verdana"/>
                <a:cs typeface="Verdana"/>
              </a:defRPr>
            </a:lvl1pPr>
          </a:lstStyle>
          <a:p>
            <a:r>
              <a:rPr lang="en-US" smtClean="0"/>
              <a:t>Maximizing Access to Scientific Research | iGroup Training Session | 11 April 2014</a:t>
            </a:r>
            <a:endParaRPr lang="en-US" dirty="0"/>
          </a:p>
        </p:txBody>
      </p:sp>
      <p:sp>
        <p:nvSpPr>
          <p:cNvPr id="12" name="Slide Number Placeholder 11"/>
          <p:cNvSpPr>
            <a:spLocks noGrp="1"/>
          </p:cNvSpPr>
          <p:nvPr>
            <p:ph type="sldNum" sz="quarter" idx="4"/>
          </p:nvPr>
        </p:nvSpPr>
        <p:spPr>
          <a:xfrm>
            <a:off x="7759700" y="6326188"/>
            <a:ext cx="1003300" cy="201613"/>
          </a:xfrm>
          <a:prstGeom prst="rect">
            <a:avLst/>
          </a:prstGeom>
        </p:spPr>
        <p:txBody>
          <a:bodyPr vert="horz" lIns="0" tIns="0" rIns="0" bIns="0" rtlCol="0" anchor="t" anchorCtr="0"/>
          <a:lstStyle>
            <a:lvl1pPr algn="r">
              <a:defRPr sz="800">
                <a:solidFill>
                  <a:schemeClr val="accent1"/>
                </a:solidFill>
                <a:latin typeface="Verdana"/>
                <a:cs typeface="Verdana"/>
              </a:defRPr>
            </a:lvl1pPr>
          </a:lstStyle>
          <a:p>
            <a:fld id="{2809CD49-DC77-3543-9A03-6EF1CCA386C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26" r:id="rId3"/>
    <p:sldLayoutId id="2147484124" r:id="rId4"/>
    <p:sldLayoutId id="2147484112" r:id="rId5"/>
    <p:sldLayoutId id="2147484123" r:id="rId6"/>
    <p:sldLayoutId id="2147484118" r:id="rId7"/>
    <p:sldLayoutId id="2147484127" r:id="rId8"/>
  </p:sldLayoutIdLst>
  <p:hf hdr="0" dt="0"/>
  <p:txStyles>
    <p:titleStyle>
      <a:lvl1pPr algn="l" rtl="0" eaLnBrk="0" fontAlgn="base" hangingPunct="0">
        <a:spcBef>
          <a:spcPct val="0"/>
        </a:spcBef>
        <a:spcAft>
          <a:spcPct val="0"/>
        </a:spcAft>
        <a:defRPr sz="3000" kern="1200">
          <a:solidFill>
            <a:srgbClr val="739600"/>
          </a:solidFill>
          <a:latin typeface="Times" pitchFamily="18" charset="0"/>
          <a:ea typeface="ＭＳ Ｐゴシック" pitchFamily="-110" charset="-128"/>
          <a:cs typeface="ＭＳ Ｐゴシック" pitchFamily="-110" charset="-128"/>
        </a:defRPr>
      </a:lvl1pPr>
      <a:lvl2pPr algn="l" rtl="0" eaLnBrk="0" fontAlgn="base" hangingPunct="0">
        <a:spcBef>
          <a:spcPct val="0"/>
        </a:spcBef>
        <a:spcAft>
          <a:spcPct val="0"/>
        </a:spcAft>
        <a:defRPr sz="3000">
          <a:solidFill>
            <a:srgbClr val="739600"/>
          </a:solidFill>
          <a:latin typeface="Times" charset="0"/>
          <a:ea typeface="ＭＳ Ｐゴシック" pitchFamily="-110" charset="-128"/>
          <a:cs typeface="ＭＳ Ｐゴシック" pitchFamily="-110" charset="-128"/>
        </a:defRPr>
      </a:lvl2pPr>
      <a:lvl3pPr algn="l" rtl="0" eaLnBrk="0" fontAlgn="base" hangingPunct="0">
        <a:spcBef>
          <a:spcPct val="0"/>
        </a:spcBef>
        <a:spcAft>
          <a:spcPct val="0"/>
        </a:spcAft>
        <a:defRPr sz="3000">
          <a:solidFill>
            <a:srgbClr val="739600"/>
          </a:solidFill>
          <a:latin typeface="Times" charset="0"/>
          <a:ea typeface="ＭＳ Ｐゴシック" pitchFamily="-110" charset="-128"/>
          <a:cs typeface="ＭＳ Ｐゴシック" pitchFamily="-110" charset="-128"/>
        </a:defRPr>
      </a:lvl3pPr>
      <a:lvl4pPr algn="l" rtl="0" eaLnBrk="0" fontAlgn="base" hangingPunct="0">
        <a:spcBef>
          <a:spcPct val="0"/>
        </a:spcBef>
        <a:spcAft>
          <a:spcPct val="0"/>
        </a:spcAft>
        <a:defRPr sz="3000">
          <a:solidFill>
            <a:srgbClr val="739600"/>
          </a:solidFill>
          <a:latin typeface="Times" charset="0"/>
          <a:ea typeface="ＭＳ Ｐゴシック" pitchFamily="-110" charset="-128"/>
          <a:cs typeface="ＭＳ Ｐゴシック" pitchFamily="-110" charset="-128"/>
        </a:defRPr>
      </a:lvl4pPr>
      <a:lvl5pPr algn="l" rtl="0" eaLnBrk="0" fontAlgn="base" hangingPunct="0">
        <a:spcBef>
          <a:spcPct val="0"/>
        </a:spcBef>
        <a:spcAft>
          <a:spcPct val="0"/>
        </a:spcAft>
        <a:defRPr sz="3000">
          <a:solidFill>
            <a:srgbClr val="739600"/>
          </a:solidFill>
          <a:latin typeface="Times" charset="0"/>
          <a:ea typeface="ＭＳ Ｐゴシック" pitchFamily="-110" charset="-128"/>
          <a:cs typeface="ＭＳ Ｐゴシック" pitchFamily="-110" charset="-128"/>
        </a:defRPr>
      </a:lvl5pPr>
      <a:lvl6pPr marL="457200" algn="l" rtl="0" fontAlgn="base">
        <a:spcBef>
          <a:spcPct val="0"/>
        </a:spcBef>
        <a:spcAft>
          <a:spcPct val="0"/>
        </a:spcAft>
        <a:defRPr sz="3000">
          <a:solidFill>
            <a:srgbClr val="739600"/>
          </a:solidFill>
          <a:latin typeface="Times" charset="0"/>
        </a:defRPr>
      </a:lvl6pPr>
      <a:lvl7pPr marL="914400" algn="l" rtl="0" fontAlgn="base">
        <a:spcBef>
          <a:spcPct val="0"/>
        </a:spcBef>
        <a:spcAft>
          <a:spcPct val="0"/>
        </a:spcAft>
        <a:defRPr sz="3000">
          <a:solidFill>
            <a:srgbClr val="739600"/>
          </a:solidFill>
          <a:latin typeface="Times" charset="0"/>
        </a:defRPr>
      </a:lvl7pPr>
      <a:lvl8pPr marL="1371600" algn="l" rtl="0" fontAlgn="base">
        <a:spcBef>
          <a:spcPct val="0"/>
        </a:spcBef>
        <a:spcAft>
          <a:spcPct val="0"/>
        </a:spcAft>
        <a:defRPr sz="3000">
          <a:solidFill>
            <a:srgbClr val="739600"/>
          </a:solidFill>
          <a:latin typeface="Times" charset="0"/>
        </a:defRPr>
      </a:lvl8pPr>
      <a:lvl9pPr marL="1828800" algn="l" rtl="0" fontAlgn="base">
        <a:spcBef>
          <a:spcPct val="0"/>
        </a:spcBef>
        <a:spcAft>
          <a:spcPct val="0"/>
        </a:spcAft>
        <a:defRPr sz="3000">
          <a:solidFill>
            <a:srgbClr val="739600"/>
          </a:solidFill>
          <a:latin typeface="Times" charset="0"/>
        </a:defRPr>
      </a:lvl9pPr>
    </p:titleStyle>
    <p:bodyStyle>
      <a:lvl1pPr marL="342900" indent="-342900" algn="l" rtl="0" eaLnBrk="0" fontAlgn="base" hangingPunct="0">
        <a:lnSpc>
          <a:spcPct val="112000"/>
        </a:lnSpc>
        <a:spcBef>
          <a:spcPts val="1200"/>
        </a:spcBef>
        <a:spcAft>
          <a:spcPts val="600"/>
        </a:spcAft>
        <a:buClr>
          <a:srgbClr val="739600"/>
        </a:buClr>
        <a:buFont typeface="Wingdings" charset="2"/>
        <a:defRPr sz="1600" kern="1200">
          <a:solidFill>
            <a:schemeClr val="tx1"/>
          </a:solidFill>
          <a:latin typeface="Verdana" pitchFamily="34" charset="0"/>
          <a:ea typeface="ＭＳ Ｐゴシック" pitchFamily="-110" charset="-128"/>
          <a:cs typeface="ＭＳ Ｐゴシック" pitchFamily="-110" charset="-128"/>
        </a:defRPr>
      </a:lvl1pPr>
      <a:lvl2pPr marL="742950" indent="-285750" algn="l" rtl="0" eaLnBrk="0" fontAlgn="base" hangingPunct="0">
        <a:lnSpc>
          <a:spcPct val="112000"/>
        </a:lnSpc>
        <a:spcBef>
          <a:spcPts val="1200"/>
        </a:spcBef>
        <a:spcAft>
          <a:spcPts val="300"/>
        </a:spcAft>
        <a:buClr>
          <a:srgbClr val="739600"/>
        </a:buClr>
        <a:buFont typeface="Wingdings" charset="2"/>
        <a:buChar char="§"/>
        <a:defRPr sz="1600" kern="1200">
          <a:solidFill>
            <a:schemeClr val="tx1"/>
          </a:solidFill>
          <a:latin typeface="Verdana" pitchFamily="34" charset="0"/>
          <a:ea typeface="ＭＳ Ｐゴシック" charset="-128"/>
          <a:cs typeface="+mn-cs"/>
        </a:defRPr>
      </a:lvl2pPr>
      <a:lvl3pPr marL="1143000" indent="-228600" algn="l" rtl="0" eaLnBrk="0" fontAlgn="base" hangingPunct="0">
        <a:lnSpc>
          <a:spcPct val="112000"/>
        </a:lnSpc>
        <a:spcBef>
          <a:spcPts val="500"/>
        </a:spcBef>
        <a:spcAft>
          <a:spcPct val="0"/>
        </a:spcAft>
        <a:buClr>
          <a:srgbClr val="739600"/>
        </a:buClr>
        <a:buFont typeface="Wingdings" charset="2"/>
        <a:buChar char="§"/>
        <a:defRPr sz="1400" kern="1200">
          <a:solidFill>
            <a:schemeClr val="tx1"/>
          </a:solidFill>
          <a:latin typeface="Verdana" pitchFamily="34" charset="0"/>
          <a:ea typeface="Geneva" charset="-128"/>
          <a:cs typeface="Geneva" charset="-128"/>
        </a:defRPr>
      </a:lvl3pPr>
      <a:lvl4pPr marL="1600200" indent="-228600" algn="l" rtl="0" eaLnBrk="0" fontAlgn="base" hangingPunct="0">
        <a:lnSpc>
          <a:spcPct val="112000"/>
        </a:lnSpc>
        <a:spcBef>
          <a:spcPct val="20000"/>
        </a:spcBef>
        <a:spcAft>
          <a:spcPct val="0"/>
        </a:spcAft>
        <a:buClr>
          <a:srgbClr val="739600"/>
        </a:buClr>
        <a:buFont typeface="Wingdings" charset="2"/>
        <a:buChar char="§"/>
        <a:defRPr sz="1200" kern="1200">
          <a:solidFill>
            <a:schemeClr val="tx1"/>
          </a:solidFill>
          <a:latin typeface="Verdana" pitchFamily="34" charset="0"/>
          <a:ea typeface="Geneva" charset="-128"/>
          <a:cs typeface="+mn-cs"/>
        </a:defRPr>
      </a:lvl4pPr>
      <a:lvl5pPr marL="2057400" indent="-228600" algn="l" rtl="0" eaLnBrk="0" fontAlgn="base" hangingPunct="0">
        <a:lnSpc>
          <a:spcPct val="112000"/>
        </a:lnSpc>
        <a:spcBef>
          <a:spcPct val="20000"/>
        </a:spcBef>
        <a:spcAft>
          <a:spcPct val="0"/>
        </a:spcAft>
        <a:buClr>
          <a:srgbClr val="739600"/>
        </a:buClr>
        <a:buFont typeface="Wingdings" charset="2"/>
        <a:buChar char="§"/>
        <a:defRPr sz="1200" kern="1200">
          <a:solidFill>
            <a:schemeClr val="tx1"/>
          </a:solidFill>
          <a:latin typeface="Verdana" pitchFamily="34" charset="0"/>
          <a:ea typeface="ＭＳ Ｐゴシック" pitchFamily="-106" charset="-128"/>
          <a:cs typeface="ＭＳ Ｐゴシック" pitchFamily="-108"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hyperlink" Target="http://www.bioone.org/action/doUpdateAlertSettings?action=addJournal&amp;journalCode=herp&amp;referrer=/doi/abs/10.1655/09-037a.1" TargetMode="Externa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知識服務_中-01.png"/>
          <p:cNvPicPr>
            <a:picLocks noChangeAspect="1"/>
          </p:cNvPicPr>
          <p:nvPr/>
        </p:nvPicPr>
        <p:blipFill>
          <a:blip r:embed="rId3" cstate="print"/>
          <a:stretch>
            <a:fillRect/>
          </a:stretch>
        </p:blipFill>
        <p:spPr>
          <a:xfrm>
            <a:off x="3636085" y="4982515"/>
            <a:ext cx="1592132" cy="1075765"/>
          </a:xfrm>
          <a:prstGeom prst="rect">
            <a:avLst/>
          </a:prstGeom>
        </p:spPr>
      </p:pic>
      <p:sp>
        <p:nvSpPr>
          <p:cNvPr id="5" name="副標題 2"/>
          <p:cNvSpPr txBox="1">
            <a:spLocks/>
          </p:cNvSpPr>
          <p:nvPr/>
        </p:nvSpPr>
        <p:spPr>
          <a:xfrm>
            <a:off x="1210225" y="3326810"/>
            <a:ext cx="6400800" cy="1116106"/>
          </a:xfrm>
          <a:prstGeom prst="rect">
            <a:avLst/>
          </a:prstGeom>
        </p:spPr>
        <p:txBody>
          <a:bodyPr/>
          <a:lstStyle/>
          <a:p>
            <a:pPr marL="342900" indent="-342900" algn="ctr" eaLnBrk="0" hangingPunct="0">
              <a:lnSpc>
                <a:spcPct val="112000"/>
              </a:lnSpc>
              <a:spcBef>
                <a:spcPts val="1200"/>
              </a:spcBef>
              <a:spcAft>
                <a:spcPts val="600"/>
              </a:spcAft>
              <a:buClr>
                <a:srgbClr val="739600"/>
              </a:buClr>
            </a:pPr>
            <a:r>
              <a:rPr lang="en-US" altLang="zh-TW" sz="2800" dirty="0" err="1" smtClean="0">
                <a:effectLst>
                  <a:outerShdw blurRad="38100" dist="38100" dir="2700000" algn="tl">
                    <a:srgbClr val="C0C0C0"/>
                  </a:outerShdw>
                </a:effectLst>
                <a:latin typeface="微軟正黑體" pitchFamily="34" charset="-120"/>
                <a:ea typeface="微軟正黑體" pitchFamily="34" charset="-120"/>
                <a:cs typeface="ＭＳ Ｐゴシック" pitchFamily="-110" charset="-128"/>
              </a:rPr>
              <a:t>BioOne</a:t>
            </a:r>
            <a:r>
              <a:rPr lang="en-US" altLang="zh-TW" sz="2800" dirty="0" smtClean="0">
                <a:effectLst>
                  <a:outerShdw blurRad="38100" dist="38100" dir="2700000" algn="tl">
                    <a:srgbClr val="C0C0C0"/>
                  </a:outerShdw>
                </a:effectLst>
                <a:latin typeface="微軟正黑體" pitchFamily="34" charset="-120"/>
                <a:ea typeface="微軟正黑體" pitchFamily="34" charset="-120"/>
                <a:cs typeface="ＭＳ Ｐゴシック" pitchFamily="-110" charset="-128"/>
              </a:rPr>
              <a:t> </a:t>
            </a:r>
            <a:r>
              <a:rPr lang="zh-TW" altLang="en-US" sz="2800" dirty="0" smtClean="0">
                <a:effectLst>
                  <a:outerShdw blurRad="38100" dist="38100" dir="2700000" algn="tl">
                    <a:srgbClr val="C0C0C0"/>
                  </a:outerShdw>
                </a:effectLst>
                <a:latin typeface="微軟正黑體" pitchFamily="34" charset="-120"/>
                <a:ea typeface="微軟正黑體" pitchFamily="34" charset="-120"/>
                <a:cs typeface="ＭＳ Ｐゴシック" pitchFamily="-110" charset="-128"/>
              </a:rPr>
              <a:t>生物生命科學期刊資料庫</a:t>
            </a:r>
          </a:p>
          <a:p>
            <a:pPr marL="342900" indent="-342900" algn="ctr" eaLnBrk="0" hangingPunct="0">
              <a:lnSpc>
                <a:spcPct val="112000"/>
              </a:lnSpc>
              <a:spcBef>
                <a:spcPts val="1200"/>
              </a:spcBef>
              <a:spcAft>
                <a:spcPts val="600"/>
              </a:spcAft>
              <a:buClr>
                <a:srgbClr val="739600"/>
              </a:buClr>
            </a:pPr>
            <a:r>
              <a:rPr lang="zh-TW" altLang="en-US" sz="2800" dirty="0" smtClean="0">
                <a:effectLst>
                  <a:outerShdw blurRad="38100" dist="38100" dir="2700000" algn="tl">
                    <a:srgbClr val="C0C0C0"/>
                  </a:outerShdw>
                </a:effectLst>
                <a:latin typeface="微軟正黑體" pitchFamily="34" charset="-120"/>
                <a:ea typeface="微軟正黑體" pitchFamily="34" charset="-120"/>
                <a:cs typeface="ＭＳ Ｐゴシック" pitchFamily="-110" charset="-128"/>
              </a:rPr>
              <a:t>操作使用手冊</a:t>
            </a:r>
          </a:p>
          <a:p>
            <a:pPr marL="342900" marR="0" lvl="0" indent="-342900" algn="l" defTabSz="914400" rtl="0" eaLnBrk="0" fontAlgn="base" latinLnBrk="0" hangingPunct="0">
              <a:lnSpc>
                <a:spcPct val="112000"/>
              </a:lnSpc>
              <a:spcBef>
                <a:spcPts val="1200"/>
              </a:spcBef>
              <a:spcAft>
                <a:spcPts val="600"/>
              </a:spcAft>
              <a:buClr>
                <a:srgbClr val="739600"/>
              </a:buClr>
              <a:buSzTx/>
              <a:buFont typeface="Wingdings" charset="2"/>
              <a:buNone/>
              <a:tabLst/>
              <a:defRPr/>
            </a:pPr>
            <a:r>
              <a:rPr kumimoji="0" lang="en-US" altLang="zh-TW"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軟正黑體" pitchFamily="34" charset="-120"/>
                <a:ea typeface="微軟正黑體" pitchFamily="34" charset="-120"/>
                <a:cs typeface="ＭＳ Ｐゴシック" pitchFamily="-110" charset="-128"/>
              </a:rPr>
              <a:t/>
            </a:r>
            <a:br>
              <a:rPr kumimoji="0" lang="en-US" altLang="zh-TW"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軟正黑體" pitchFamily="34" charset="-120"/>
                <a:ea typeface="微軟正黑體" pitchFamily="34" charset="-120"/>
                <a:cs typeface="ＭＳ Ｐゴシック" pitchFamily="-110" charset="-128"/>
              </a:rPr>
            </a:br>
            <a:endParaRPr kumimoji="0" lang="zh-TW" altLang="en-US" sz="1600" b="0" i="0" u="none" strike="noStrike" kern="1200" cap="none" spc="0" normalizeH="0" baseline="0" noProof="0" dirty="0">
              <a:ln>
                <a:noFill/>
              </a:ln>
              <a:solidFill>
                <a:schemeClr val="tx1"/>
              </a:solidFill>
              <a:effectLst/>
              <a:uLnTx/>
              <a:uFillTx/>
              <a:latin typeface="Verdana" pitchFamily="34" charset="0"/>
              <a:ea typeface="ＭＳ Ｐゴシック" pitchFamily="-110" charset="-128"/>
              <a:cs typeface="ＭＳ Ｐゴシック" pitchFamily="-110" charset="-128"/>
            </a:endParaRPr>
          </a:p>
        </p:txBody>
      </p:sp>
      <p:sp>
        <p:nvSpPr>
          <p:cNvPr id="6" name="object 12"/>
          <p:cNvSpPr txBox="1"/>
          <p:nvPr/>
        </p:nvSpPr>
        <p:spPr>
          <a:xfrm>
            <a:off x="2084756" y="2855266"/>
            <a:ext cx="4876800" cy="359073"/>
          </a:xfrm>
          <a:prstGeom prst="rect">
            <a:avLst/>
          </a:prstGeom>
        </p:spPr>
        <p:txBody>
          <a:bodyPr vert="horz" wrap="square" lIns="0" tIns="0" rIns="0" bIns="0" rtlCol="0">
            <a:spAutoFit/>
          </a:bodyPr>
          <a:lstStyle/>
          <a:p>
            <a:pPr marL="12700" marR="5080">
              <a:lnSpc>
                <a:spcPts val="2800"/>
              </a:lnSpc>
            </a:pPr>
            <a:r>
              <a:rPr lang="zh-TW" altLang="en-US" sz="2000" b="1" spc="-20" dirty="0" smtClean="0">
                <a:solidFill>
                  <a:srgbClr val="6E9934"/>
                </a:solidFill>
                <a:latin typeface="微軟正黑體" pitchFamily="34" charset="-120"/>
                <a:ea typeface="微軟正黑體" pitchFamily="34" charset="-120"/>
                <a:cs typeface="Times New Roman"/>
              </a:rPr>
              <a:t>為您帶來生物、生態及環境科學的一流研究</a:t>
            </a:r>
            <a:endParaRPr sz="2000" b="1" dirty="0">
              <a:latin typeface="微軟正黑體" pitchFamily="34" charset="-120"/>
              <a:ea typeface="微軟正黑體" pitchFamily="34" charset="-120"/>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2"/>
          <p:cNvSpPr>
            <a:spLocks noGrp="1"/>
          </p:cNvSpPr>
          <p:nvPr>
            <p:ph type="title"/>
          </p:nvPr>
        </p:nvSpPr>
        <p:spPr>
          <a:xfrm>
            <a:off x="457200" y="1264020"/>
            <a:ext cx="8305800" cy="579438"/>
          </a:xfrm>
        </p:spPr>
        <p:txBody>
          <a:bodyPr/>
          <a:lstStyle/>
          <a:p>
            <a:r>
              <a:rPr lang="en-US" dirty="0" smtClean="0">
                <a:latin typeface="Times" charset="0"/>
                <a:ea typeface="ＭＳ Ｐゴシック" pitchFamily="-108" charset="-128"/>
                <a:cs typeface="ＭＳ Ｐゴシック" pitchFamily="-108" charset="-128"/>
              </a:rPr>
              <a:t>BioOne Complete at a Glance</a:t>
            </a:r>
          </a:p>
        </p:txBody>
      </p:sp>
      <p:sp>
        <p:nvSpPr>
          <p:cNvPr id="36866" name="Content Placeholder 1"/>
          <p:cNvSpPr>
            <a:spLocks noGrp="1"/>
          </p:cNvSpPr>
          <p:nvPr>
            <p:ph sz="quarter" idx="13"/>
          </p:nvPr>
        </p:nvSpPr>
        <p:spPr>
          <a:xfrm>
            <a:off x="457200" y="1961472"/>
            <a:ext cx="8305800" cy="3962400"/>
          </a:xfrm>
        </p:spPr>
        <p:txBody>
          <a:bodyPr/>
          <a:lstStyle/>
          <a:p>
            <a:pPr marL="0" indent="0"/>
            <a:r>
              <a:rPr lang="en-US" sz="1400" b="1" dirty="0" smtClean="0">
                <a:solidFill>
                  <a:srgbClr val="568229"/>
                </a:solidFill>
                <a:latin typeface="Verdana" charset="0"/>
                <a:ea typeface="ＭＳ Ｐゴシック" pitchFamily="-108" charset="-128"/>
                <a:cs typeface="ＭＳ Ｐゴシック" pitchFamily="-108" charset="-128"/>
              </a:rPr>
              <a:t>Just under 50% of  </a:t>
            </a:r>
            <a:r>
              <a:rPr lang="en-US" sz="1400" dirty="0" smtClean="0">
                <a:latin typeface="Verdana" charset="0"/>
                <a:ea typeface="ＭＳ Ｐゴシック" pitchFamily="-108" charset="-128"/>
                <a:cs typeface="ＭＳ Ｐゴシック" pitchFamily="-108" charset="-128"/>
              </a:rPr>
              <a:t>titles exclusively available online through BioOne, </a:t>
            </a:r>
            <a:r>
              <a:rPr lang="en-US" sz="1400" b="1" dirty="0" smtClean="0">
                <a:latin typeface="Verdana" charset="0"/>
                <a:ea typeface="ＭＳ Ｐゴシック" pitchFamily="-108" charset="-128"/>
                <a:cs typeface="ＭＳ Ｐゴシック" pitchFamily="-108" charset="-128"/>
              </a:rPr>
              <a:t>73% </a:t>
            </a:r>
            <a:r>
              <a:rPr lang="en-US" sz="1400" dirty="0" smtClean="0">
                <a:latin typeface="Verdana" charset="0"/>
                <a:ea typeface="ＭＳ Ｐゴシック" pitchFamily="-108" charset="-128"/>
                <a:cs typeface="ＭＳ Ｐゴシック" pitchFamily="-108" charset="-128"/>
              </a:rPr>
              <a:t>of current titles are available in full text XML exclusive to </a:t>
            </a:r>
            <a:r>
              <a:rPr lang="en-US" sz="1400" dirty="0" err="1" smtClean="0">
                <a:latin typeface="Verdana" charset="0"/>
                <a:ea typeface="ＭＳ Ｐゴシック" pitchFamily="-108" charset="-128"/>
                <a:cs typeface="ＭＳ Ｐゴシック" pitchFamily="-108" charset="-128"/>
              </a:rPr>
              <a:t>BioOne</a:t>
            </a:r>
            <a:endParaRPr lang="en-US" sz="1400" dirty="0" smtClean="0">
              <a:latin typeface="Verdana" charset="0"/>
              <a:ea typeface="ＭＳ Ｐゴシック" pitchFamily="-108" charset="-128"/>
              <a:cs typeface="ＭＳ Ｐゴシック" pitchFamily="-108" charset="-128"/>
            </a:endParaRPr>
          </a:p>
          <a:p>
            <a:pPr marL="0" indent="0">
              <a:lnSpc>
                <a:spcPct val="100000"/>
              </a:lnSpc>
              <a:spcBef>
                <a:spcPts val="300"/>
              </a:spcBef>
              <a:spcAft>
                <a:spcPts val="300"/>
              </a:spcAft>
            </a:pPr>
            <a:r>
              <a:rPr lang="en-US" altLang="zh-TW" sz="1400" dirty="0" smtClean="0">
                <a:latin typeface="Verdana" charset="0"/>
                <a:ea typeface="ＭＳ Ｐゴシック" pitchFamily="-108" charset="-128"/>
                <a:cs typeface="ＭＳ Ｐゴシック" pitchFamily="-108" charset="-128"/>
              </a:rPr>
              <a:t>50%</a:t>
            </a:r>
            <a:r>
              <a:rPr lang="zh-TW" altLang="en-US" sz="1400" dirty="0" smtClean="0">
                <a:latin typeface="Verdana" charset="0"/>
                <a:ea typeface="ＭＳ Ｐゴシック" pitchFamily="-108" charset="-128"/>
                <a:cs typeface="ＭＳ Ｐゴシック" pitchFamily="-108" charset="-128"/>
              </a:rPr>
              <a:t>以上期刊獨家提供，佔全文文章</a:t>
            </a:r>
            <a:r>
              <a:rPr lang="en-US" altLang="zh-TW" sz="1400" dirty="0" smtClean="0">
                <a:latin typeface="Verdana" charset="0"/>
                <a:ea typeface="ＭＳ Ｐゴシック" pitchFamily="-108" charset="-128"/>
                <a:cs typeface="ＭＳ Ｐゴシック" pitchFamily="-108" charset="-128"/>
              </a:rPr>
              <a:t>73%</a:t>
            </a:r>
            <a:endParaRPr lang="en-US" sz="1400" dirty="0" smtClean="0">
              <a:latin typeface="Verdana" charset="0"/>
              <a:ea typeface="ＭＳ Ｐゴシック" pitchFamily="-108" charset="-128"/>
              <a:cs typeface="ＭＳ Ｐゴシック" pitchFamily="-108" charset="-128"/>
            </a:endParaRPr>
          </a:p>
          <a:p>
            <a:pPr lvl="1"/>
            <a:endParaRPr lang="en-US" dirty="0" smtClean="0">
              <a:latin typeface="Verdana" charset="0"/>
            </a:endParaRPr>
          </a:p>
          <a:p>
            <a:pPr marL="0" indent="0"/>
            <a:endParaRPr lang="en-US" dirty="0" smtClean="0">
              <a:latin typeface="Verdana" charset="0"/>
              <a:ea typeface="ＭＳ Ｐゴシック" pitchFamily="-108" charset="-128"/>
              <a:cs typeface="ＭＳ Ｐゴシック" pitchFamily="-108" charset="-128"/>
            </a:endParaRPr>
          </a:p>
        </p:txBody>
      </p:sp>
      <p:pic>
        <p:nvPicPr>
          <p:cNvPr id="34821" name="Picture 4"/>
          <p:cNvPicPr>
            <a:picLocks noChangeAspect="1"/>
          </p:cNvPicPr>
          <p:nvPr/>
        </p:nvPicPr>
        <p:blipFill>
          <a:blip r:embed="rId3" cstate="print"/>
          <a:stretch>
            <a:fillRect/>
          </a:stretch>
        </p:blipFill>
        <p:spPr bwMode="auto">
          <a:xfrm>
            <a:off x="5238750" y="3111500"/>
            <a:ext cx="1524000" cy="2032000"/>
          </a:xfrm>
          <a:prstGeom prst="rect">
            <a:avLst/>
          </a:prstGeom>
          <a:ln>
            <a:noFill/>
          </a:ln>
          <a:effectLst>
            <a:outerShdw blurRad="292100" dist="139700" dir="2700000" algn="tl" rotWithShape="0">
              <a:srgbClr val="333333">
                <a:alpha val="25000"/>
              </a:srgbClr>
            </a:outerShdw>
          </a:effectLst>
        </p:spPr>
      </p:pic>
      <p:pic>
        <p:nvPicPr>
          <p:cNvPr id="34822" name="Picture 5"/>
          <p:cNvPicPr>
            <a:picLocks noChangeAspect="1"/>
          </p:cNvPicPr>
          <p:nvPr/>
        </p:nvPicPr>
        <p:blipFill>
          <a:blip r:embed="rId4" cstate="print"/>
          <a:stretch>
            <a:fillRect/>
          </a:stretch>
        </p:blipFill>
        <p:spPr bwMode="auto">
          <a:xfrm>
            <a:off x="2508250" y="3111500"/>
            <a:ext cx="1524000" cy="2032000"/>
          </a:xfrm>
          <a:prstGeom prst="rect">
            <a:avLst/>
          </a:prstGeom>
          <a:ln>
            <a:noFill/>
          </a:ln>
          <a:effectLst>
            <a:outerShdw blurRad="292100" dist="139700" dir="2700000" algn="tl" rotWithShape="0">
              <a:srgbClr val="333333">
                <a:alpha val="25000"/>
              </a:srgbClr>
            </a:outerShdw>
          </a:effectLst>
        </p:spPr>
      </p:pic>
      <p:pic>
        <p:nvPicPr>
          <p:cNvPr id="34823"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3873500" y="3886200"/>
            <a:ext cx="1524000" cy="2032000"/>
          </a:xfrm>
          <a:prstGeom prst="rect">
            <a:avLst/>
          </a:prstGeom>
          <a:ln>
            <a:noFill/>
          </a:ln>
          <a:effectLst>
            <a:outerShdw blurRad="292100" dist="139700" dir="2700000" algn="tl" rotWithShape="0">
              <a:srgbClr val="333333">
                <a:alpha val="25000"/>
              </a:srgbClr>
            </a:outerShdw>
          </a:effectLst>
        </p:spPr>
      </p:pic>
      <p:pic>
        <p:nvPicPr>
          <p:cNvPr id="34824" name="Picture 7"/>
          <p:cNvPicPr>
            <a:picLocks noChangeAspect="1"/>
          </p:cNvPicPr>
          <p:nvPr/>
        </p:nvPicPr>
        <p:blipFill>
          <a:blip r:embed="rId6" cstate="print"/>
          <a:srcRect/>
          <a:stretch>
            <a:fillRect/>
          </a:stretch>
        </p:blipFill>
        <p:spPr bwMode="auto">
          <a:xfrm>
            <a:off x="6604000" y="3886200"/>
            <a:ext cx="1524000" cy="2032000"/>
          </a:xfrm>
          <a:prstGeom prst="rect">
            <a:avLst/>
          </a:prstGeom>
          <a:ln>
            <a:noFill/>
          </a:ln>
          <a:effectLst>
            <a:outerShdw blurRad="292100" dist="139700" dir="2700000" algn="tl" rotWithShape="0">
              <a:srgbClr val="333333">
                <a:alpha val="25000"/>
              </a:srgbClr>
            </a:outerShdw>
          </a:effectLst>
        </p:spPr>
      </p:pic>
      <p:sp>
        <p:nvSpPr>
          <p:cNvPr id="36872" name="TextBox 5"/>
          <p:cNvSpPr txBox="1">
            <a:spLocks noChangeArrowheads="1"/>
          </p:cNvSpPr>
          <p:nvPr/>
        </p:nvSpPr>
        <p:spPr bwMode="auto">
          <a:xfrm>
            <a:off x="5105400" y="457200"/>
            <a:ext cx="3657600" cy="369888"/>
          </a:xfrm>
          <a:prstGeom prst="rect">
            <a:avLst/>
          </a:prstGeom>
          <a:noFill/>
          <a:ln w="9525">
            <a:noFill/>
            <a:miter lim="800000"/>
            <a:headEnd/>
            <a:tailEnd/>
          </a:ln>
        </p:spPr>
        <p:txBody>
          <a:bodyPr>
            <a:prstTxWarp prst="textNoShape">
              <a:avLst/>
            </a:prstTxWarp>
            <a:spAutoFit/>
          </a:bodyPr>
          <a:lstStyle/>
          <a:p>
            <a:pPr algn="r"/>
            <a:r>
              <a:rPr lang="en-US" dirty="0">
                <a:solidFill>
                  <a:srgbClr val="739600"/>
                </a:solidFill>
                <a:latin typeface="Times" charset="0"/>
              </a:rPr>
              <a:t>BioOne Collections</a:t>
            </a:r>
          </a:p>
        </p:txBody>
      </p:sp>
      <p:pic>
        <p:nvPicPr>
          <p:cNvPr id="34819" name="Picture 8"/>
          <p:cNvPicPr>
            <a:picLocks noChangeAspect="1"/>
          </p:cNvPicPr>
          <p:nvPr/>
        </p:nvPicPr>
        <p:blipFill>
          <a:blip r:embed="rId7" cstate="print"/>
          <a:srcRect/>
          <a:stretch>
            <a:fillRect/>
          </a:stretch>
        </p:blipFill>
        <p:spPr bwMode="auto">
          <a:xfrm>
            <a:off x="1143000" y="3652838"/>
            <a:ext cx="1524000" cy="2265362"/>
          </a:xfrm>
          <a:prstGeom prst="rect">
            <a:avLst/>
          </a:prstGeom>
          <a:ln>
            <a:noFill/>
          </a:ln>
          <a:effectLst>
            <a:outerShdw blurRad="292100" dist="139700" dir="2700000" algn="tl" rotWithShape="0">
              <a:srgbClr val="333333">
                <a:alpha val="2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0" name="Picture 10"/>
          <p:cNvPicPr>
            <a:picLocks noChangeAspect="1"/>
          </p:cNvPicPr>
          <p:nvPr/>
        </p:nvPicPr>
        <p:blipFill>
          <a:blip r:embed="rId3" cstate="print"/>
          <a:stretch>
            <a:fillRect/>
          </a:stretch>
        </p:blipFill>
        <p:spPr bwMode="auto">
          <a:xfrm>
            <a:off x="5222875" y="2933700"/>
            <a:ext cx="1524000" cy="2032000"/>
          </a:xfrm>
          <a:prstGeom prst="rect">
            <a:avLst/>
          </a:prstGeom>
          <a:ln>
            <a:noFill/>
          </a:ln>
          <a:effectLst>
            <a:outerShdw blurRad="292100" dist="139700" dir="2700000" algn="tl" rotWithShape="0">
              <a:srgbClr val="333333">
                <a:alpha val="25000"/>
              </a:srgbClr>
            </a:outerShdw>
          </a:effectLst>
        </p:spPr>
      </p:pic>
      <p:sp>
        <p:nvSpPr>
          <p:cNvPr id="40963" name="Title 2"/>
          <p:cNvSpPr>
            <a:spLocks noGrp="1"/>
          </p:cNvSpPr>
          <p:nvPr>
            <p:ph type="title"/>
          </p:nvPr>
        </p:nvSpPr>
        <p:spPr>
          <a:xfrm>
            <a:off x="457200" y="1253262"/>
            <a:ext cx="8305800" cy="579438"/>
          </a:xfrm>
        </p:spPr>
        <p:txBody>
          <a:bodyPr/>
          <a:lstStyle/>
          <a:p>
            <a:r>
              <a:rPr lang="en-US" dirty="0" smtClean="0">
                <a:latin typeface="Times" charset="0"/>
                <a:ea typeface="ＭＳ Ｐゴシック" pitchFamily="-108" charset="-128"/>
                <a:cs typeface="ＭＳ Ｐゴシック" pitchFamily="-108" charset="-128"/>
              </a:rPr>
              <a:t>BioOne Complete at a Glance</a:t>
            </a:r>
          </a:p>
        </p:txBody>
      </p:sp>
      <p:sp>
        <p:nvSpPr>
          <p:cNvPr id="34819" name="Content Placeholder 1"/>
          <p:cNvSpPr>
            <a:spLocks noGrp="1"/>
          </p:cNvSpPr>
          <p:nvPr>
            <p:ph sz="quarter" idx="13"/>
          </p:nvPr>
        </p:nvSpPr>
        <p:spPr/>
        <p:txBody>
          <a:bodyPr numCol="2"/>
          <a:lstStyle/>
          <a:p>
            <a:pPr lvl="1">
              <a:defRPr/>
            </a:pPr>
            <a:endParaRPr lang="en-US" dirty="0" smtClean="0">
              <a:latin typeface="Verdana" charset="0"/>
            </a:endParaRPr>
          </a:p>
          <a:p>
            <a:pPr marL="0" indent="0">
              <a:defRPr/>
            </a:pPr>
            <a:endParaRPr lang="en-US" dirty="0" smtClean="0">
              <a:latin typeface="Verdana" charset="0"/>
              <a:ea typeface="ＭＳ Ｐゴシック" pitchFamily="-108" charset="-128"/>
              <a:cs typeface="ＭＳ Ｐゴシック" pitchFamily="-108" charset="-128"/>
            </a:endParaRPr>
          </a:p>
        </p:txBody>
      </p:sp>
      <p:sp>
        <p:nvSpPr>
          <p:cNvPr id="40965" name="Text Placeholder 12"/>
          <p:cNvSpPr>
            <a:spLocks noGrp="1"/>
          </p:cNvSpPr>
          <p:nvPr>
            <p:ph type="body" sz="quarter" idx="4294967295"/>
          </p:nvPr>
        </p:nvSpPr>
        <p:spPr>
          <a:xfrm>
            <a:off x="457200" y="2015262"/>
            <a:ext cx="8686800" cy="482600"/>
          </a:xfrm>
        </p:spPr>
        <p:txBody>
          <a:bodyPr/>
          <a:lstStyle/>
          <a:p>
            <a:pPr marL="0" indent="0"/>
            <a:r>
              <a:rPr lang="en-US" sz="1400" b="1" dirty="0" smtClean="0">
                <a:solidFill>
                  <a:srgbClr val="568229"/>
                </a:solidFill>
                <a:latin typeface="Verdana" charset="0"/>
                <a:ea typeface="ＭＳ Ｐゴシック" pitchFamily="-108" charset="-128"/>
                <a:cs typeface="ＭＳ Ｐゴシック" pitchFamily="-108" charset="-128"/>
              </a:rPr>
              <a:t>24% </a:t>
            </a:r>
            <a:r>
              <a:rPr lang="en-US" sz="1400" dirty="0" smtClean="0">
                <a:latin typeface="Verdana" charset="0"/>
                <a:ea typeface="ＭＳ Ｐゴシック" pitchFamily="-108" charset="-128"/>
                <a:cs typeface="ＭＳ Ｐゴシック" pitchFamily="-108" charset="-128"/>
              </a:rPr>
              <a:t>of </a:t>
            </a:r>
            <a:r>
              <a:rPr lang="en-US" sz="1400" b="1" dirty="0">
                <a:solidFill>
                  <a:srgbClr val="568229"/>
                </a:solidFill>
                <a:latin typeface="Verdana" charset="0"/>
                <a:ea typeface="ＭＳ Ｐゴシック" pitchFamily="-108" charset="-128"/>
                <a:cs typeface="ＭＳ Ｐゴシック" pitchFamily="-108" charset="-128"/>
              </a:rPr>
              <a:t> </a:t>
            </a:r>
            <a:r>
              <a:rPr lang="en-US" sz="1400" dirty="0">
                <a:latin typeface="Verdana" charset="0"/>
                <a:ea typeface="ＭＳ Ｐゴシック" pitchFamily="-108" charset="-128"/>
                <a:cs typeface="ＭＳ Ｐゴシック" pitchFamily="-108" charset="-128"/>
              </a:rPr>
              <a:t>titles  </a:t>
            </a:r>
            <a:r>
              <a:rPr lang="en-US" sz="1400" dirty="0" smtClean="0">
                <a:latin typeface="Verdana" charset="0"/>
                <a:ea typeface="ＭＳ Ｐゴシック" pitchFamily="-108" charset="-128"/>
                <a:cs typeface="ＭＳ Ｐゴシック" pitchFamily="-108" charset="-128"/>
              </a:rPr>
              <a:t>based outside the US</a:t>
            </a:r>
            <a:r>
              <a:rPr lang="zh-TW" altLang="en-US" sz="1400" dirty="0" smtClean="0">
                <a:latin typeface="Verdana" charset="0"/>
                <a:ea typeface="ＭＳ Ｐゴシック" pitchFamily="-108" charset="-128"/>
                <a:cs typeface="ＭＳ Ｐゴシック" pitchFamily="-108" charset="-128"/>
              </a:rPr>
              <a:t> 美國境外期刊出版的文章達</a:t>
            </a:r>
            <a:r>
              <a:rPr lang="en-US" altLang="zh-TW" sz="1400" dirty="0" smtClean="0">
                <a:latin typeface="Verdana" charset="0"/>
                <a:ea typeface="ＭＳ Ｐゴシック" pitchFamily="-108" charset="-128"/>
                <a:cs typeface="ＭＳ Ｐゴシック" pitchFamily="-108" charset="-128"/>
              </a:rPr>
              <a:t>24%</a:t>
            </a:r>
            <a:endParaRPr lang="en-US" sz="1400" dirty="0" smtClean="0">
              <a:latin typeface="Verdana" charset="0"/>
              <a:ea typeface="ＭＳ Ｐゴシック" pitchFamily="-108" charset="-128"/>
              <a:cs typeface="ＭＳ Ｐゴシック" pitchFamily="-108" charset="-128"/>
            </a:endParaRPr>
          </a:p>
        </p:txBody>
      </p:sp>
      <p:pic>
        <p:nvPicPr>
          <p:cNvPr id="38917" name="Picture 7"/>
          <p:cNvPicPr>
            <a:picLocks noChangeAspect="1"/>
          </p:cNvPicPr>
          <p:nvPr/>
        </p:nvPicPr>
        <p:blipFill>
          <a:blip r:embed="rId4" cstate="print"/>
          <a:srcRect/>
          <a:stretch>
            <a:fillRect/>
          </a:stretch>
        </p:blipFill>
        <p:spPr bwMode="auto">
          <a:xfrm>
            <a:off x="2470150" y="2933700"/>
            <a:ext cx="1544638" cy="2103438"/>
          </a:xfrm>
          <a:prstGeom prst="rect">
            <a:avLst/>
          </a:prstGeom>
          <a:ln>
            <a:noFill/>
          </a:ln>
          <a:effectLst>
            <a:outerShdw blurRad="292100" dist="139700" dir="2700000" algn="tl" rotWithShape="0">
              <a:srgbClr val="333333">
                <a:alpha val="25000"/>
              </a:srgbClr>
            </a:outerShdw>
          </a:effectLst>
        </p:spPr>
      </p:pic>
      <p:pic>
        <p:nvPicPr>
          <p:cNvPr id="38918" name="Picture 8"/>
          <p:cNvPicPr>
            <a:picLocks noChangeAspect="1"/>
          </p:cNvPicPr>
          <p:nvPr/>
        </p:nvPicPr>
        <p:blipFill>
          <a:blip r:embed="rId5" cstate="print"/>
          <a:stretch>
            <a:fillRect/>
          </a:stretch>
        </p:blipFill>
        <p:spPr bwMode="auto">
          <a:xfrm>
            <a:off x="1104900" y="3741738"/>
            <a:ext cx="1524000" cy="2032000"/>
          </a:xfrm>
          <a:prstGeom prst="rect">
            <a:avLst/>
          </a:prstGeom>
          <a:ln>
            <a:noFill/>
          </a:ln>
          <a:effectLst>
            <a:outerShdw blurRad="292100" dist="139700" dir="2700000" algn="tl" rotWithShape="0">
              <a:srgbClr val="333333">
                <a:alpha val="25000"/>
              </a:srgbClr>
            </a:outerShdw>
          </a:effectLst>
        </p:spPr>
      </p:pic>
      <p:pic>
        <p:nvPicPr>
          <p:cNvPr id="38919" name="Picture 9"/>
          <p:cNvPicPr>
            <a:picLocks noChangeAspect="1"/>
          </p:cNvPicPr>
          <p:nvPr/>
        </p:nvPicPr>
        <p:blipFill>
          <a:blip r:embed="rId6" cstate="print"/>
          <a:srcRect/>
          <a:stretch>
            <a:fillRect/>
          </a:stretch>
        </p:blipFill>
        <p:spPr bwMode="auto">
          <a:xfrm>
            <a:off x="3798888" y="3741738"/>
            <a:ext cx="1524000" cy="2032000"/>
          </a:xfrm>
          <a:prstGeom prst="rect">
            <a:avLst/>
          </a:prstGeom>
          <a:ln w="6350">
            <a:solidFill>
              <a:schemeClr val="accent2">
                <a:alpha val="22000"/>
              </a:schemeClr>
            </a:solidFill>
          </a:ln>
          <a:effectLst>
            <a:outerShdw blurRad="292100" dist="139700" dir="2700000" algn="tl" rotWithShape="0">
              <a:srgbClr val="333333">
                <a:alpha val="25000"/>
              </a:srgbClr>
            </a:outerShdw>
          </a:effectLst>
        </p:spPr>
      </p:pic>
      <p:pic>
        <p:nvPicPr>
          <p:cNvPr id="38921" name="Picture 6"/>
          <p:cNvPicPr>
            <a:picLocks noChangeAspect="1"/>
          </p:cNvPicPr>
          <p:nvPr/>
        </p:nvPicPr>
        <p:blipFill>
          <a:blip r:embed="rId7" cstate="print"/>
          <a:srcRect/>
          <a:stretch>
            <a:fillRect/>
          </a:stretch>
        </p:blipFill>
        <p:spPr bwMode="auto">
          <a:xfrm>
            <a:off x="6589713" y="3741738"/>
            <a:ext cx="1524000" cy="2032000"/>
          </a:xfrm>
          <a:prstGeom prst="rect">
            <a:avLst/>
          </a:prstGeom>
          <a:ln>
            <a:noFill/>
          </a:ln>
          <a:effectLst>
            <a:outerShdw blurRad="292100" dist="139700" dir="2700000" algn="tl" rotWithShape="0">
              <a:srgbClr val="333333">
                <a:alpha val="25000"/>
              </a:srgbClr>
            </a:outerShdw>
          </a:effectLst>
        </p:spPr>
      </p:pic>
      <p:sp>
        <p:nvSpPr>
          <p:cNvPr id="40970" name="TextBox 5"/>
          <p:cNvSpPr txBox="1">
            <a:spLocks noChangeArrowheads="1"/>
          </p:cNvSpPr>
          <p:nvPr/>
        </p:nvSpPr>
        <p:spPr bwMode="auto">
          <a:xfrm>
            <a:off x="5105400" y="457200"/>
            <a:ext cx="3657600" cy="369888"/>
          </a:xfrm>
          <a:prstGeom prst="rect">
            <a:avLst/>
          </a:prstGeom>
          <a:noFill/>
          <a:ln w="9525">
            <a:noFill/>
            <a:miter lim="800000"/>
            <a:headEnd/>
            <a:tailEnd/>
          </a:ln>
        </p:spPr>
        <p:txBody>
          <a:bodyPr>
            <a:prstTxWarp prst="textNoShape">
              <a:avLst/>
            </a:prstTxWarp>
            <a:spAutoFit/>
          </a:bodyPr>
          <a:lstStyle/>
          <a:p>
            <a:pPr algn="r"/>
            <a:r>
              <a:rPr lang="en-US" dirty="0">
                <a:solidFill>
                  <a:srgbClr val="739600"/>
                </a:solidFill>
                <a:latin typeface="Times" charset="0"/>
              </a:rPr>
              <a:t>BioOne Collections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Times" charset="0"/>
                <a:ea typeface="ＭＳ Ｐゴシック" pitchFamily="-108" charset="-128"/>
                <a:cs typeface="ＭＳ Ｐゴシック" pitchFamily="-108" charset="-128"/>
              </a:rPr>
              <a:t>BioOne Complete at a Glance</a:t>
            </a:r>
            <a:endParaRPr lang="en-US" dirty="0"/>
          </a:p>
        </p:txBody>
      </p:sp>
      <p:sp>
        <p:nvSpPr>
          <p:cNvPr id="9" name="Content Placeholder 8"/>
          <p:cNvSpPr>
            <a:spLocks noGrp="1"/>
          </p:cNvSpPr>
          <p:nvPr>
            <p:ph sz="quarter" idx="13"/>
          </p:nvPr>
        </p:nvSpPr>
        <p:spPr/>
        <p:txBody>
          <a:bodyPr/>
          <a:lstStyle/>
          <a:p>
            <a:pPr marL="0" indent="0"/>
            <a:r>
              <a:rPr lang="en-US" b="1" dirty="0" smtClean="0">
                <a:solidFill>
                  <a:srgbClr val="568229"/>
                </a:solidFill>
                <a:latin typeface="Verdana" charset="0"/>
                <a:ea typeface="ＭＳ Ｐゴシック" pitchFamily="-108" charset="-128"/>
                <a:cs typeface="ＭＳ Ｐゴシック" pitchFamily="-108" charset="-128"/>
              </a:rPr>
              <a:t>77%</a:t>
            </a:r>
            <a:r>
              <a:rPr lang="en-US" dirty="0" smtClean="0">
                <a:latin typeface="Verdana" charset="0"/>
                <a:ea typeface="ＭＳ Ｐゴシック" pitchFamily="-108" charset="-128"/>
                <a:cs typeface="ＭＳ Ｐゴシック" pitchFamily="-108" charset="-128"/>
              </a:rPr>
              <a:t> ISI-ranked subscribed titles in many of BioOne core fields, including:</a:t>
            </a:r>
            <a:br>
              <a:rPr lang="en-US" dirty="0" smtClean="0">
                <a:latin typeface="Verdana" charset="0"/>
                <a:ea typeface="ＭＳ Ｐゴシック" pitchFamily="-108" charset="-128"/>
                <a:cs typeface="ＭＳ Ｐゴシック" pitchFamily="-108" charset="-128"/>
              </a:rPr>
            </a:br>
            <a:r>
              <a:rPr lang="en-US" altLang="zh-TW" dirty="0" err="1" smtClean="0">
                <a:latin typeface="Verdana" charset="0"/>
                <a:ea typeface="ＭＳ Ｐゴシック" pitchFamily="-108" charset="-128"/>
                <a:cs typeface="ＭＳ Ｐゴシック" pitchFamily="-108" charset="-128"/>
              </a:rPr>
              <a:t>BioOne</a:t>
            </a:r>
            <a:r>
              <a:rPr lang="zh-TW" altLang="en-US" dirty="0" smtClean="0">
                <a:latin typeface="Verdana" charset="0"/>
                <a:ea typeface="ＭＳ Ｐゴシック" pitchFamily="-108" charset="-128"/>
                <a:cs typeface="ＭＳ Ｐゴシック" pitchFamily="-108" charset="-128"/>
              </a:rPr>
              <a:t>有</a:t>
            </a:r>
            <a:r>
              <a:rPr lang="en-US" altLang="zh-TW" dirty="0" smtClean="0">
                <a:latin typeface="Verdana" charset="0"/>
                <a:ea typeface="ＭＳ Ｐゴシック" pitchFamily="-108" charset="-128"/>
                <a:cs typeface="ＭＳ Ｐゴシック" pitchFamily="-108" charset="-128"/>
              </a:rPr>
              <a:t>77%</a:t>
            </a:r>
            <a:r>
              <a:rPr lang="zh-TW" altLang="en-US" dirty="0" smtClean="0">
                <a:latin typeface="Verdana" charset="0"/>
                <a:ea typeface="ＭＳ Ｐゴシック" pitchFamily="-108" charset="-128"/>
                <a:cs typeface="ＭＳ Ｐゴシック" pitchFamily="-108" charset="-128"/>
              </a:rPr>
              <a:t>的期刊是由</a:t>
            </a:r>
            <a:r>
              <a:rPr lang="en-US" altLang="zh-TW" dirty="0" smtClean="0">
                <a:latin typeface="Verdana" charset="0"/>
                <a:ea typeface="ＭＳ Ｐゴシック" pitchFamily="-108" charset="-128"/>
                <a:cs typeface="ＭＳ Ｐゴシック" pitchFamily="-108" charset="-128"/>
              </a:rPr>
              <a:t>ISI</a:t>
            </a:r>
            <a:r>
              <a:rPr lang="zh-TW" altLang="en-US" dirty="0" smtClean="0">
                <a:latin typeface="Verdana" charset="0"/>
                <a:ea typeface="ＭＳ Ｐゴシック" pitchFamily="-108" charset="-128"/>
                <a:cs typeface="ＭＳ Ｐゴシック" pitchFamily="-108" charset="-128"/>
              </a:rPr>
              <a:t>收錄並排名，包括：</a:t>
            </a:r>
            <a:endParaRPr lang="en-US" dirty="0" smtClean="0">
              <a:latin typeface="Verdana" charset="0"/>
              <a:ea typeface="ＭＳ Ｐゴシック" pitchFamily="-108" charset="-128"/>
              <a:cs typeface="ＭＳ Ｐゴシック" pitchFamily="-108" charset="-128"/>
            </a:endParaRPr>
          </a:p>
          <a:p>
            <a:pPr lvl="1">
              <a:spcBef>
                <a:spcPts val="1100"/>
              </a:spcBef>
              <a:spcAft>
                <a:spcPct val="0"/>
              </a:spcAft>
            </a:pPr>
            <a:r>
              <a:rPr lang="en-US" sz="1400" b="1" dirty="0" smtClean="0">
                <a:latin typeface="Verdana" charset="0"/>
              </a:rPr>
              <a:t>Biodiversity Conservation</a:t>
            </a:r>
            <a:r>
              <a:rPr lang="en-US" sz="1400" dirty="0" smtClean="0">
                <a:latin typeface="Verdana" charset="0"/>
              </a:rPr>
              <a:t> – </a:t>
            </a:r>
            <a:r>
              <a:rPr lang="en-US" sz="1400" b="1" dirty="0" smtClean="0">
                <a:solidFill>
                  <a:srgbClr val="568229"/>
                </a:solidFill>
                <a:latin typeface="Verdana" charset="0"/>
              </a:rPr>
              <a:t>10</a:t>
            </a:r>
            <a:r>
              <a:rPr lang="en-US" sz="1400" dirty="0" smtClean="0">
                <a:latin typeface="Verdana" charset="0"/>
              </a:rPr>
              <a:t> BioOne titles out of </a:t>
            </a:r>
            <a:r>
              <a:rPr lang="en-US" sz="1400" b="1" dirty="0" smtClean="0">
                <a:solidFill>
                  <a:srgbClr val="568229"/>
                </a:solidFill>
                <a:latin typeface="Verdana" charset="0"/>
              </a:rPr>
              <a:t>40 </a:t>
            </a:r>
            <a:r>
              <a:rPr lang="en-US" sz="1400" dirty="0" smtClean="0">
                <a:latin typeface="Verdana" charset="0"/>
              </a:rPr>
              <a:t>total ranked (25%)</a:t>
            </a:r>
          </a:p>
          <a:p>
            <a:pPr lvl="1">
              <a:spcBef>
                <a:spcPts val="1100"/>
              </a:spcBef>
              <a:spcAft>
                <a:spcPct val="0"/>
              </a:spcAft>
            </a:pPr>
            <a:r>
              <a:rPr lang="en-US" sz="1400" b="1" dirty="0" smtClean="0">
                <a:latin typeface="Verdana" charset="0"/>
              </a:rPr>
              <a:t>Ecology</a:t>
            </a:r>
            <a:r>
              <a:rPr lang="en-US" sz="1400" dirty="0" smtClean="0">
                <a:latin typeface="Verdana" charset="0"/>
              </a:rPr>
              <a:t> – </a:t>
            </a:r>
            <a:r>
              <a:rPr lang="en-US" sz="1400" b="1" dirty="0" smtClean="0">
                <a:solidFill>
                  <a:srgbClr val="568229"/>
                </a:solidFill>
                <a:latin typeface="Verdana" charset="0"/>
              </a:rPr>
              <a:t>24</a:t>
            </a:r>
            <a:r>
              <a:rPr lang="en-US" sz="1400" dirty="0" smtClean="0">
                <a:latin typeface="Verdana" charset="0"/>
              </a:rPr>
              <a:t> BioOne titles out of </a:t>
            </a:r>
            <a:r>
              <a:rPr lang="en-US" sz="1400" b="1" dirty="0" smtClean="0">
                <a:solidFill>
                  <a:srgbClr val="568229"/>
                </a:solidFill>
                <a:latin typeface="Verdana" charset="0"/>
              </a:rPr>
              <a:t>136</a:t>
            </a:r>
            <a:r>
              <a:rPr lang="en-US" sz="1400" dirty="0" smtClean="0">
                <a:latin typeface="Verdana" charset="0"/>
              </a:rPr>
              <a:t> total ranked (18%)</a:t>
            </a:r>
          </a:p>
          <a:p>
            <a:pPr lvl="1">
              <a:spcBef>
                <a:spcPts val="1100"/>
              </a:spcBef>
              <a:spcAft>
                <a:spcPct val="0"/>
              </a:spcAft>
              <a:buClr>
                <a:schemeClr val="accent1"/>
              </a:buClr>
            </a:pPr>
            <a:r>
              <a:rPr lang="en-US" sz="1400" b="1" dirty="0" smtClean="0">
                <a:latin typeface="Verdana" charset="0"/>
              </a:rPr>
              <a:t>Entomology</a:t>
            </a:r>
            <a:r>
              <a:rPr lang="en-US" sz="1400" dirty="0" smtClean="0">
                <a:latin typeface="Verdana" charset="0"/>
              </a:rPr>
              <a:t> - </a:t>
            </a:r>
            <a:r>
              <a:rPr lang="en-US" sz="1400" b="1" dirty="0" smtClean="0">
                <a:solidFill>
                  <a:schemeClr val="accent1"/>
                </a:solidFill>
                <a:latin typeface="Verdana" charset="0"/>
              </a:rPr>
              <a:t>21</a:t>
            </a:r>
            <a:r>
              <a:rPr lang="en-US" sz="1400" dirty="0" smtClean="0">
                <a:latin typeface="Verdana" charset="0"/>
              </a:rPr>
              <a:t> BioOne titles out of </a:t>
            </a:r>
            <a:r>
              <a:rPr lang="en-US" sz="1400" b="1" dirty="0" smtClean="0">
                <a:solidFill>
                  <a:srgbClr val="568229"/>
                </a:solidFill>
                <a:latin typeface="Verdana" charset="0"/>
              </a:rPr>
              <a:t>87</a:t>
            </a:r>
            <a:r>
              <a:rPr lang="en-US" sz="1400" dirty="0" smtClean="0">
                <a:latin typeface="Verdana" charset="0"/>
              </a:rPr>
              <a:t> total ranked (24%)</a:t>
            </a:r>
          </a:p>
          <a:p>
            <a:pPr lvl="1">
              <a:spcBef>
                <a:spcPts val="1100"/>
              </a:spcBef>
              <a:spcAft>
                <a:spcPct val="0"/>
              </a:spcAft>
            </a:pPr>
            <a:r>
              <a:rPr lang="en-US" sz="1400" b="1" dirty="0" smtClean="0">
                <a:latin typeface="Verdana" charset="0"/>
              </a:rPr>
              <a:t>Ornithology</a:t>
            </a:r>
            <a:r>
              <a:rPr lang="en-US" sz="1400" dirty="0" smtClean="0">
                <a:latin typeface="Verdana" charset="0"/>
              </a:rPr>
              <a:t> – </a:t>
            </a:r>
            <a:r>
              <a:rPr lang="en-US" sz="1400" b="1" dirty="0" smtClean="0">
                <a:solidFill>
                  <a:srgbClr val="568229"/>
                </a:solidFill>
                <a:latin typeface="Verdana" charset="0"/>
              </a:rPr>
              <a:t>10 </a:t>
            </a:r>
            <a:r>
              <a:rPr lang="en-US" sz="1400" dirty="0" smtClean="0">
                <a:latin typeface="Verdana" charset="0"/>
              </a:rPr>
              <a:t> BioOne titles out of </a:t>
            </a:r>
            <a:r>
              <a:rPr lang="en-US" sz="1400" b="1" dirty="0" smtClean="0">
                <a:solidFill>
                  <a:srgbClr val="568229"/>
                </a:solidFill>
                <a:latin typeface="Verdana" charset="0"/>
              </a:rPr>
              <a:t>22 </a:t>
            </a:r>
            <a:r>
              <a:rPr lang="en-US" sz="1400" dirty="0" smtClean="0">
                <a:latin typeface="Verdana" charset="0"/>
              </a:rPr>
              <a:t>total ranked (46%)</a:t>
            </a:r>
          </a:p>
          <a:p>
            <a:pPr lvl="1">
              <a:spcBef>
                <a:spcPts val="1100"/>
              </a:spcBef>
              <a:spcAft>
                <a:spcPct val="0"/>
              </a:spcAft>
            </a:pPr>
            <a:r>
              <a:rPr lang="en-US" sz="1400" b="1" dirty="0">
                <a:latin typeface="Verdana" charset="0"/>
              </a:rPr>
              <a:t>Paleontology</a:t>
            </a:r>
            <a:r>
              <a:rPr lang="en-US" sz="1400" dirty="0">
                <a:latin typeface="Verdana" charset="0"/>
              </a:rPr>
              <a:t> – </a:t>
            </a:r>
            <a:r>
              <a:rPr lang="en-US" sz="1400" b="1" dirty="0">
                <a:solidFill>
                  <a:srgbClr val="568229"/>
                </a:solidFill>
                <a:latin typeface="Verdana" charset="0"/>
              </a:rPr>
              <a:t>11</a:t>
            </a:r>
            <a:r>
              <a:rPr lang="en-US" sz="1400" dirty="0">
                <a:latin typeface="Verdana" charset="0"/>
              </a:rPr>
              <a:t> BioOne titles out of </a:t>
            </a:r>
            <a:r>
              <a:rPr lang="en-US" sz="1400" b="1" dirty="0">
                <a:solidFill>
                  <a:srgbClr val="568229"/>
                </a:solidFill>
                <a:latin typeface="Verdana" charset="0"/>
              </a:rPr>
              <a:t>50 </a:t>
            </a:r>
            <a:r>
              <a:rPr lang="en-US" sz="1400" dirty="0">
                <a:latin typeface="Verdana" charset="0"/>
              </a:rPr>
              <a:t>total ranked (22%)</a:t>
            </a:r>
          </a:p>
          <a:p>
            <a:pPr lvl="1">
              <a:spcBef>
                <a:spcPts val="1100"/>
              </a:spcBef>
              <a:spcAft>
                <a:spcPct val="0"/>
              </a:spcAft>
            </a:pPr>
            <a:r>
              <a:rPr lang="en-US" sz="1400" b="1" dirty="0" smtClean="0">
                <a:latin typeface="Verdana" charset="0"/>
              </a:rPr>
              <a:t>Plant Sciences</a:t>
            </a:r>
            <a:r>
              <a:rPr lang="en-US" sz="1400" dirty="0" smtClean="0">
                <a:latin typeface="Verdana" charset="0"/>
              </a:rPr>
              <a:t> – </a:t>
            </a:r>
            <a:r>
              <a:rPr lang="en-US" sz="1400" b="1" dirty="0" smtClean="0">
                <a:solidFill>
                  <a:srgbClr val="568229"/>
                </a:solidFill>
                <a:latin typeface="Verdana" charset="0"/>
              </a:rPr>
              <a:t>24 </a:t>
            </a:r>
            <a:r>
              <a:rPr lang="en-US" sz="1400" dirty="0" smtClean="0">
                <a:latin typeface="Verdana" charset="0"/>
              </a:rPr>
              <a:t>BioOne titles out of </a:t>
            </a:r>
            <a:r>
              <a:rPr lang="en-US" sz="1400" b="1" dirty="0" smtClean="0">
                <a:solidFill>
                  <a:srgbClr val="568229"/>
                </a:solidFill>
                <a:latin typeface="Verdana" charset="0"/>
              </a:rPr>
              <a:t>195</a:t>
            </a:r>
            <a:r>
              <a:rPr lang="en-US" sz="1400" dirty="0" smtClean="0">
                <a:latin typeface="Verdana" charset="0"/>
              </a:rPr>
              <a:t> total ranked (12%)</a:t>
            </a:r>
          </a:p>
          <a:p>
            <a:pPr lvl="1">
              <a:spcBef>
                <a:spcPts val="1100"/>
              </a:spcBef>
              <a:spcAft>
                <a:spcPct val="0"/>
              </a:spcAft>
            </a:pPr>
            <a:r>
              <a:rPr lang="en-US" sz="1400" b="1" dirty="0" smtClean="0">
                <a:latin typeface="Verdana" charset="0"/>
              </a:rPr>
              <a:t>Zoology</a:t>
            </a:r>
            <a:r>
              <a:rPr lang="en-US" sz="1400" dirty="0" smtClean="0">
                <a:latin typeface="Verdana" charset="0"/>
              </a:rPr>
              <a:t> – </a:t>
            </a:r>
            <a:r>
              <a:rPr lang="en-US" sz="1400" b="1" dirty="0" smtClean="0">
                <a:solidFill>
                  <a:srgbClr val="568229"/>
                </a:solidFill>
                <a:latin typeface="Verdana" charset="0"/>
              </a:rPr>
              <a:t>26</a:t>
            </a:r>
            <a:r>
              <a:rPr lang="en-US" sz="1400" dirty="0" smtClean="0">
                <a:latin typeface="Verdana" charset="0"/>
              </a:rPr>
              <a:t> BioOne titles out of </a:t>
            </a:r>
            <a:r>
              <a:rPr lang="en-US" sz="1400" b="1" dirty="0" smtClean="0">
                <a:solidFill>
                  <a:srgbClr val="568229"/>
                </a:solidFill>
                <a:latin typeface="Verdana" charset="0"/>
              </a:rPr>
              <a:t>149</a:t>
            </a:r>
            <a:r>
              <a:rPr lang="en-US" sz="1400" dirty="0" smtClean="0">
                <a:latin typeface="Verdana" charset="0"/>
              </a:rPr>
              <a:t> total ranked (18%)</a:t>
            </a:r>
          </a:p>
        </p:txBody>
      </p:sp>
      <p:sp>
        <p:nvSpPr>
          <p:cNvPr id="4" name="TextBox 5"/>
          <p:cNvSpPr txBox="1">
            <a:spLocks noChangeArrowheads="1"/>
          </p:cNvSpPr>
          <p:nvPr/>
        </p:nvSpPr>
        <p:spPr bwMode="auto">
          <a:xfrm>
            <a:off x="5105400" y="457200"/>
            <a:ext cx="3657600" cy="369888"/>
          </a:xfrm>
          <a:prstGeom prst="rect">
            <a:avLst/>
          </a:prstGeom>
          <a:noFill/>
          <a:ln w="9525">
            <a:noFill/>
            <a:miter lim="800000"/>
            <a:headEnd/>
            <a:tailEnd/>
          </a:ln>
        </p:spPr>
        <p:txBody>
          <a:bodyPr>
            <a:prstTxWarp prst="textNoShape">
              <a:avLst/>
            </a:prstTxWarp>
            <a:spAutoFit/>
          </a:bodyPr>
          <a:lstStyle/>
          <a:p>
            <a:pPr algn="r"/>
            <a:r>
              <a:rPr lang="en-US" dirty="0">
                <a:solidFill>
                  <a:srgbClr val="739600"/>
                </a:solidFill>
                <a:latin typeface="Times" charset="0"/>
              </a:rPr>
              <a:t>BioOne Collections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Times" charset="0"/>
                <a:ea typeface="ＭＳ Ｐゴシック" pitchFamily="-108" charset="-128"/>
                <a:cs typeface="ＭＳ Ｐゴシック" pitchFamily="-108" charset="-128"/>
              </a:rPr>
              <a:t>Collection Development</a:t>
            </a:r>
            <a:r>
              <a:rPr lang="zh-TW" altLang="en-US" dirty="0" smtClean="0">
                <a:latin typeface="Times" charset="0"/>
                <a:ea typeface="ＭＳ Ｐゴシック" pitchFamily="-108" charset="-128"/>
                <a:cs typeface="ＭＳ Ｐゴシック" pitchFamily="-108" charset="-128"/>
              </a:rPr>
              <a:t> 收錄演變</a:t>
            </a:r>
            <a:endParaRPr lang="en-US" dirty="0"/>
          </a:p>
        </p:txBody>
      </p:sp>
      <p:sp>
        <p:nvSpPr>
          <p:cNvPr id="9" name="Content Placeholder 8"/>
          <p:cNvSpPr>
            <a:spLocks noGrp="1"/>
          </p:cNvSpPr>
          <p:nvPr>
            <p:ph sz="quarter" idx="13"/>
          </p:nvPr>
        </p:nvSpPr>
        <p:spPr>
          <a:xfrm>
            <a:off x="457200" y="4781550"/>
            <a:ext cx="8229600" cy="444500"/>
          </a:xfrm>
        </p:spPr>
        <p:txBody>
          <a:bodyPr/>
          <a:lstStyle/>
          <a:p>
            <a:pPr marL="0" indent="0"/>
            <a:r>
              <a:rPr lang="en-US" b="1" dirty="0" smtClean="0">
                <a:solidFill>
                  <a:srgbClr val="568229"/>
                </a:solidFill>
                <a:latin typeface="Verdana" charset="0"/>
                <a:ea typeface="ＭＳ Ｐゴシック" pitchFamily="-108" charset="-128"/>
                <a:cs typeface="ＭＳ Ｐゴシック" pitchFamily="-108" charset="-128"/>
              </a:rPr>
              <a:t>3-8 New titles added ever year.</a:t>
            </a:r>
            <a:r>
              <a:rPr lang="zh-TW" altLang="en-US" b="1" dirty="0" smtClean="0">
                <a:solidFill>
                  <a:srgbClr val="568229"/>
                </a:solidFill>
                <a:latin typeface="Verdana" charset="0"/>
                <a:ea typeface="ＭＳ Ｐゴシック" pitchFamily="-108" charset="-128"/>
                <a:cs typeface="ＭＳ Ｐゴシック" pitchFamily="-108" charset="-128"/>
              </a:rPr>
              <a:t> 每年增加</a:t>
            </a:r>
            <a:r>
              <a:rPr lang="en-US" altLang="zh-TW" b="1" dirty="0" smtClean="0">
                <a:solidFill>
                  <a:srgbClr val="568229"/>
                </a:solidFill>
                <a:latin typeface="Verdana" charset="0"/>
                <a:ea typeface="ＭＳ Ｐゴシック" pitchFamily="-108" charset="-128"/>
                <a:cs typeface="ＭＳ Ｐゴシック" pitchFamily="-108" charset="-128"/>
              </a:rPr>
              <a:t>3~8</a:t>
            </a:r>
            <a:r>
              <a:rPr lang="zh-TW" altLang="en-US" b="1" dirty="0" smtClean="0">
                <a:solidFill>
                  <a:srgbClr val="568229"/>
                </a:solidFill>
                <a:latin typeface="Verdana" charset="0"/>
                <a:ea typeface="ＭＳ Ｐゴシック" pitchFamily="-108" charset="-128"/>
                <a:cs typeface="ＭＳ Ｐゴシック" pitchFamily="-108" charset="-128"/>
              </a:rPr>
              <a:t>種期刊</a:t>
            </a:r>
            <a:endParaRPr lang="en-US" dirty="0" smtClean="0">
              <a:latin typeface="Verdana" charset="0"/>
              <a:ea typeface="ＭＳ Ｐゴシック" pitchFamily="-108" charset="-128"/>
              <a:cs typeface="ＭＳ Ｐゴシック" pitchFamily="-108" charset="-128"/>
            </a:endParaRPr>
          </a:p>
        </p:txBody>
      </p:sp>
      <p:sp>
        <p:nvSpPr>
          <p:cNvPr id="4" name="TextBox 5"/>
          <p:cNvSpPr txBox="1">
            <a:spLocks noChangeArrowheads="1"/>
          </p:cNvSpPr>
          <p:nvPr/>
        </p:nvSpPr>
        <p:spPr bwMode="auto">
          <a:xfrm>
            <a:off x="5105400" y="457200"/>
            <a:ext cx="3657600" cy="369888"/>
          </a:xfrm>
          <a:prstGeom prst="rect">
            <a:avLst/>
          </a:prstGeom>
          <a:noFill/>
          <a:ln w="9525">
            <a:noFill/>
            <a:miter lim="800000"/>
            <a:headEnd/>
            <a:tailEnd/>
          </a:ln>
        </p:spPr>
        <p:txBody>
          <a:bodyPr>
            <a:prstTxWarp prst="textNoShape">
              <a:avLst/>
            </a:prstTxWarp>
            <a:spAutoFit/>
          </a:bodyPr>
          <a:lstStyle/>
          <a:p>
            <a:pPr algn="r"/>
            <a:r>
              <a:rPr lang="en-US" dirty="0">
                <a:solidFill>
                  <a:srgbClr val="739600"/>
                </a:solidFill>
                <a:latin typeface="Times" charset="0"/>
              </a:rPr>
              <a:t>BioOne Collections</a:t>
            </a:r>
          </a:p>
        </p:txBody>
      </p:sp>
      <p:sp>
        <p:nvSpPr>
          <p:cNvPr id="5" name="Content Placeholder 4"/>
          <p:cNvSpPr txBox="1">
            <a:spLocks/>
          </p:cNvSpPr>
          <p:nvPr/>
        </p:nvSpPr>
        <p:spPr bwMode="auto">
          <a:xfrm>
            <a:off x="533400" y="2133600"/>
            <a:ext cx="8229600" cy="261052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lnSpc>
                <a:spcPct val="112000"/>
              </a:lnSpc>
              <a:spcBef>
                <a:spcPts val="1200"/>
              </a:spcBef>
              <a:spcAft>
                <a:spcPts val="600"/>
              </a:spcAft>
              <a:buClr>
                <a:srgbClr val="739600"/>
              </a:buClr>
              <a:buFont typeface="Wingdings" charset="2"/>
              <a:defRPr sz="1600" kern="1200">
                <a:solidFill>
                  <a:schemeClr val="tx1"/>
                </a:solidFill>
                <a:latin typeface="Verdana" pitchFamily="34" charset="0"/>
                <a:ea typeface="ＭＳ Ｐゴシック" pitchFamily="-110" charset="-128"/>
                <a:cs typeface="ＭＳ Ｐゴシック" pitchFamily="-110" charset="-128"/>
              </a:defRPr>
            </a:lvl1pPr>
            <a:lvl2pPr marL="742950" indent="-285750" algn="l" rtl="0" eaLnBrk="0" fontAlgn="base" hangingPunct="0">
              <a:lnSpc>
                <a:spcPct val="112000"/>
              </a:lnSpc>
              <a:spcBef>
                <a:spcPts val="1200"/>
              </a:spcBef>
              <a:spcAft>
                <a:spcPts val="300"/>
              </a:spcAft>
              <a:buClr>
                <a:srgbClr val="739600"/>
              </a:buClr>
              <a:buFont typeface="Wingdings" charset="2"/>
              <a:buChar char="§"/>
              <a:defRPr sz="1600" kern="1200">
                <a:solidFill>
                  <a:schemeClr val="tx1"/>
                </a:solidFill>
                <a:latin typeface="Verdana" pitchFamily="34" charset="0"/>
                <a:ea typeface="ＭＳ Ｐゴシック" charset="-128"/>
                <a:cs typeface="+mn-cs"/>
              </a:defRPr>
            </a:lvl2pPr>
            <a:lvl3pPr marL="1143000" indent="-228600" algn="l" rtl="0" eaLnBrk="0" fontAlgn="base" hangingPunct="0">
              <a:lnSpc>
                <a:spcPct val="112000"/>
              </a:lnSpc>
              <a:spcBef>
                <a:spcPts val="500"/>
              </a:spcBef>
              <a:spcAft>
                <a:spcPct val="0"/>
              </a:spcAft>
              <a:buClr>
                <a:srgbClr val="739600"/>
              </a:buClr>
              <a:buFont typeface="Wingdings" charset="2"/>
              <a:buChar char="§"/>
              <a:defRPr sz="1400" kern="1200">
                <a:solidFill>
                  <a:schemeClr val="tx1"/>
                </a:solidFill>
                <a:latin typeface="Verdana" pitchFamily="34" charset="0"/>
                <a:ea typeface="Geneva" charset="-128"/>
                <a:cs typeface="Geneva" charset="-128"/>
              </a:defRPr>
            </a:lvl3pPr>
            <a:lvl4pPr marL="1600200" indent="-228600" algn="l" rtl="0" eaLnBrk="0" fontAlgn="base" hangingPunct="0">
              <a:lnSpc>
                <a:spcPct val="112000"/>
              </a:lnSpc>
              <a:spcBef>
                <a:spcPct val="20000"/>
              </a:spcBef>
              <a:spcAft>
                <a:spcPct val="0"/>
              </a:spcAft>
              <a:buClr>
                <a:srgbClr val="739600"/>
              </a:buClr>
              <a:buFont typeface="Wingdings" charset="2"/>
              <a:buChar char="§"/>
              <a:defRPr sz="1200" kern="1200">
                <a:solidFill>
                  <a:schemeClr val="tx1"/>
                </a:solidFill>
                <a:latin typeface="Verdana" pitchFamily="34" charset="0"/>
                <a:ea typeface="Geneva" charset="-128"/>
                <a:cs typeface="+mn-cs"/>
              </a:defRPr>
            </a:lvl4pPr>
            <a:lvl5pPr marL="2057400" indent="-228600" algn="l" rtl="0" eaLnBrk="0" fontAlgn="base" hangingPunct="0">
              <a:lnSpc>
                <a:spcPct val="112000"/>
              </a:lnSpc>
              <a:spcBef>
                <a:spcPct val="20000"/>
              </a:spcBef>
              <a:spcAft>
                <a:spcPct val="0"/>
              </a:spcAft>
              <a:buClr>
                <a:srgbClr val="739600"/>
              </a:buClr>
              <a:buFont typeface="Wingdings" charset="2"/>
              <a:buChar char="§"/>
              <a:defRPr sz="1200" kern="1200">
                <a:solidFill>
                  <a:schemeClr val="tx1"/>
                </a:solidFill>
                <a:latin typeface="Verdana" pitchFamily="34" charset="0"/>
                <a:ea typeface="ＭＳ Ｐゴシック" pitchFamily="-106" charset="-128"/>
                <a:cs typeface="ＭＳ Ｐゴシック" pitchFamily="-108"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400" dirty="0" smtClean="0">
                <a:latin typeface="Verdana" charset="0"/>
                <a:ea typeface="ＭＳ Ｐゴシック" pitchFamily="-108" charset="-128"/>
                <a:cs typeface="ＭＳ Ｐゴシック" pitchFamily="-108" charset="-128"/>
              </a:rPr>
              <a:t>Inclusion in BioOne Complete is by </a:t>
            </a:r>
            <a:r>
              <a:rPr lang="en-US" sz="1400" b="1" dirty="0" smtClean="0">
                <a:latin typeface="Verdana" charset="0"/>
                <a:ea typeface="ＭＳ Ｐゴシック" pitchFamily="-108" charset="-128"/>
                <a:cs typeface="ＭＳ Ｐゴシック" pitchFamily="-108" charset="-128"/>
              </a:rPr>
              <a:t>invitation-only</a:t>
            </a:r>
            <a:r>
              <a:rPr lang="en-US" sz="1400" dirty="0" smtClean="0">
                <a:latin typeface="Verdana" charset="0"/>
                <a:ea typeface="ＭＳ Ｐゴシック" pitchFamily="-108" charset="-128"/>
                <a:cs typeface="ＭＳ Ｐゴシック" pitchFamily="-108" charset="-128"/>
              </a:rPr>
              <a:t>. We look for titles that are:</a:t>
            </a:r>
            <a:br>
              <a:rPr lang="en-US" sz="1400" dirty="0" smtClean="0">
                <a:latin typeface="Verdana" charset="0"/>
                <a:ea typeface="ＭＳ Ｐゴシック" pitchFamily="-108" charset="-128"/>
                <a:cs typeface="ＭＳ Ｐゴシック" pitchFamily="-108" charset="-128"/>
              </a:rPr>
            </a:br>
            <a:r>
              <a:rPr lang="en-US" altLang="zh-TW" sz="1400" dirty="0" err="1" smtClean="0">
                <a:latin typeface="Verdana" charset="0"/>
                <a:ea typeface="ＭＳ Ｐゴシック" pitchFamily="-108" charset="-128"/>
                <a:cs typeface="ＭＳ Ｐゴシック" pitchFamily="-108" charset="-128"/>
              </a:rPr>
              <a:t>BioOne</a:t>
            </a:r>
            <a:r>
              <a:rPr lang="zh-TW" altLang="en-US" sz="1400" dirty="0" smtClean="0">
                <a:latin typeface="Verdana" charset="0"/>
                <a:ea typeface="ＭＳ Ｐゴシック" pitchFamily="-108" charset="-128"/>
                <a:cs typeface="ＭＳ Ｐゴシック" pitchFamily="-108" charset="-128"/>
              </a:rPr>
              <a:t>收錄受邀文章，限於：</a:t>
            </a:r>
            <a:endParaRPr lang="en-US" sz="1400" dirty="0" smtClean="0">
              <a:latin typeface="Verdana" charset="0"/>
            </a:endParaRPr>
          </a:p>
          <a:p>
            <a:pPr lvl="1">
              <a:spcBef>
                <a:spcPts val="600"/>
              </a:spcBef>
            </a:pPr>
            <a:r>
              <a:rPr lang="en-US" sz="1400" dirty="0" smtClean="0">
                <a:latin typeface="Verdana" charset="0"/>
              </a:rPr>
              <a:t>Highly cited and/or ranked by ISI</a:t>
            </a:r>
            <a:r>
              <a:rPr lang="zh-TW" altLang="en-US" sz="1400" dirty="0" smtClean="0">
                <a:latin typeface="Verdana" charset="0"/>
              </a:rPr>
              <a:t> 高度引用 且</a:t>
            </a:r>
            <a:r>
              <a:rPr lang="en-US" altLang="zh-TW" sz="1400" dirty="0" smtClean="0">
                <a:latin typeface="Verdana" charset="0"/>
              </a:rPr>
              <a:t>/</a:t>
            </a:r>
            <a:r>
              <a:rPr lang="zh-TW" altLang="en-US" sz="1400" dirty="0" smtClean="0">
                <a:latin typeface="Verdana" charset="0"/>
              </a:rPr>
              <a:t>或 有</a:t>
            </a:r>
            <a:r>
              <a:rPr lang="en-US" altLang="zh-TW" sz="1400" dirty="0" smtClean="0">
                <a:latin typeface="Verdana" charset="0"/>
              </a:rPr>
              <a:t>ISI</a:t>
            </a:r>
            <a:r>
              <a:rPr lang="zh-TW" altLang="en-US" sz="1400" dirty="0" smtClean="0">
                <a:latin typeface="Verdana" charset="0"/>
              </a:rPr>
              <a:t>排名</a:t>
            </a:r>
            <a:endParaRPr lang="en-US" sz="1400" dirty="0" smtClean="0">
              <a:latin typeface="Verdana" charset="0"/>
            </a:endParaRPr>
          </a:p>
          <a:p>
            <a:pPr lvl="1">
              <a:spcBef>
                <a:spcPts val="600"/>
              </a:spcBef>
            </a:pPr>
            <a:r>
              <a:rPr lang="en-US" sz="1400" dirty="0" smtClean="0">
                <a:latin typeface="Verdana" charset="0"/>
              </a:rPr>
              <a:t>International in scope and appeal </a:t>
            </a:r>
            <a:r>
              <a:rPr lang="zh-TW" altLang="en-US" sz="1400" dirty="0" smtClean="0">
                <a:latin typeface="Verdana" charset="0"/>
              </a:rPr>
              <a:t>國際範圍和吸引力</a:t>
            </a:r>
            <a:endParaRPr lang="en-US" altLang="zh-TW" sz="1400" dirty="0" smtClean="0">
              <a:latin typeface="Verdana" charset="0"/>
            </a:endParaRPr>
          </a:p>
          <a:p>
            <a:pPr lvl="1">
              <a:spcBef>
                <a:spcPts val="600"/>
              </a:spcBef>
            </a:pPr>
            <a:r>
              <a:rPr lang="en-US" sz="1400" dirty="0" smtClean="0">
                <a:latin typeface="Verdana" charset="0"/>
              </a:rPr>
              <a:t>Previously unavailable online or with limited functionality </a:t>
            </a:r>
            <a:r>
              <a:rPr lang="zh-TW" altLang="en-US" sz="1400" dirty="0" smtClean="0">
                <a:latin typeface="Verdana" charset="0"/>
              </a:rPr>
              <a:t>線上無法取得或功能受限</a:t>
            </a:r>
            <a:endParaRPr lang="en-US" sz="1400" dirty="0" smtClean="0">
              <a:latin typeface="Verdana" charset="0"/>
            </a:endParaRPr>
          </a:p>
          <a:p>
            <a:pPr lvl="1">
              <a:spcBef>
                <a:spcPts val="600"/>
              </a:spcBef>
            </a:pPr>
            <a:r>
              <a:rPr lang="en-US" sz="1400" dirty="0" smtClean="0">
                <a:latin typeface="Verdana" charset="0"/>
              </a:rPr>
              <a:t>Well-regarded by our community of users </a:t>
            </a:r>
            <a:r>
              <a:rPr lang="zh-TW" altLang="en-US" sz="1400" dirty="0" smtClean="0">
                <a:latin typeface="Verdana" charset="0"/>
              </a:rPr>
              <a:t>備受</a:t>
            </a:r>
            <a:r>
              <a:rPr lang="en-US" altLang="zh-TW" sz="1400" dirty="0" err="1" smtClean="0">
                <a:latin typeface="Verdana" charset="0"/>
              </a:rPr>
              <a:t>BioOne</a:t>
            </a:r>
            <a:r>
              <a:rPr lang="zh-TW" altLang="en-US" sz="1400" dirty="0" smtClean="0">
                <a:latin typeface="Verdana" charset="0"/>
              </a:rPr>
              <a:t>使用者關注的</a:t>
            </a:r>
            <a:endParaRPr lang="en-US" sz="1400" dirty="0" smtClean="0">
              <a:latin typeface="Verdana" charset="0"/>
              <a:ea typeface="ＭＳ Ｐゴシック" pitchFamily="-108" charset="-128"/>
              <a:cs typeface="ＭＳ Ｐゴシック" pitchFamily="-108" charset="-128"/>
            </a:endParaRPr>
          </a:p>
          <a:p>
            <a:pPr marL="0" indent="0"/>
            <a:endParaRPr lang="en-US" dirty="0" smtClean="0">
              <a:latin typeface="Verdana" charset="0"/>
              <a:ea typeface="ＭＳ Ｐゴシック" pitchFamily="-108" charset="-128"/>
              <a:cs typeface="ＭＳ Ｐゴシック" pitchFamily="-108" charset="-128"/>
            </a:endParaRPr>
          </a:p>
          <a:p>
            <a:pPr marL="0" indent="0"/>
            <a:endParaRPr lang="en-US" dirty="0" smtClean="0">
              <a:latin typeface="Verdana" charset="0"/>
              <a:ea typeface="ＭＳ Ｐゴシック" pitchFamily="-108" charset="-128"/>
              <a:cs typeface="ＭＳ Ｐゴシック" pitchFamily="-108" charset="-128"/>
            </a:endParaRPr>
          </a:p>
        </p:txBody>
      </p:sp>
    </p:spTree>
    <p:extLst>
      <p:ext uri="{BB962C8B-B14F-4D97-AF65-F5344CB8AC3E}">
        <p14:creationId xmlns="" xmlns:p14="http://schemas.microsoft.com/office/powerpoint/2010/main" val="4064567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bioone ppt divider pag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9635" name="TextBox 3"/>
          <p:cNvSpPr txBox="1">
            <a:spLocks noChangeArrowheads="1"/>
          </p:cNvSpPr>
          <p:nvPr/>
        </p:nvSpPr>
        <p:spPr bwMode="auto">
          <a:xfrm>
            <a:off x="361950" y="1911350"/>
            <a:ext cx="6089650" cy="1077218"/>
          </a:xfrm>
          <a:prstGeom prst="rect">
            <a:avLst/>
          </a:prstGeom>
          <a:noFill/>
          <a:ln w="9525">
            <a:noFill/>
            <a:miter lim="800000"/>
            <a:headEnd/>
            <a:tailEnd/>
          </a:ln>
        </p:spPr>
        <p:txBody>
          <a:bodyPr>
            <a:prstTxWarp prst="textNoShape">
              <a:avLst/>
            </a:prstTxWarp>
            <a:spAutoFit/>
          </a:bodyPr>
          <a:lstStyle/>
          <a:p>
            <a:r>
              <a:rPr lang="en-US" sz="3200" i="1" dirty="0" smtClean="0">
                <a:solidFill>
                  <a:schemeClr val="bg1"/>
                </a:solidFill>
                <a:latin typeface="Times" charset="0"/>
              </a:rPr>
              <a:t>Demonstration</a:t>
            </a:r>
            <a:r>
              <a:rPr lang="en-US" sz="3200" dirty="0" smtClean="0">
                <a:solidFill>
                  <a:schemeClr val="bg1"/>
                </a:solidFill>
                <a:latin typeface="Times" charset="0"/>
              </a:rPr>
              <a:t/>
            </a:r>
            <a:br>
              <a:rPr lang="en-US" sz="3200" dirty="0" smtClean="0">
                <a:solidFill>
                  <a:schemeClr val="bg1"/>
                </a:solidFill>
                <a:latin typeface="Times" charset="0"/>
              </a:rPr>
            </a:br>
            <a:r>
              <a:rPr lang="zh-TW" altLang="en-US" sz="3200" dirty="0" smtClean="0">
                <a:solidFill>
                  <a:schemeClr val="bg1"/>
                </a:solidFill>
                <a:latin typeface="Times" charset="0"/>
              </a:rPr>
              <a:t>操作說明</a:t>
            </a:r>
            <a:endParaRPr lang="en-US" sz="3200" i="1" dirty="0">
              <a:solidFill>
                <a:schemeClr val="bg1"/>
              </a:solidFill>
              <a:latin typeface="Times"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srcRect l="2001" t="1451" r="2147" b="3157"/>
          <a:stretch/>
        </p:blipFill>
        <p:spPr>
          <a:xfrm>
            <a:off x="457200" y="859895"/>
            <a:ext cx="7340733" cy="4817013"/>
          </a:xfrm>
          <a:prstGeom prst="rect">
            <a:avLst/>
          </a:prstGeom>
        </p:spPr>
      </p:pic>
      <p:sp>
        <p:nvSpPr>
          <p:cNvPr id="72706" name="Title 1"/>
          <p:cNvSpPr>
            <a:spLocks noGrp="1"/>
          </p:cNvSpPr>
          <p:nvPr>
            <p:ph type="title"/>
          </p:nvPr>
        </p:nvSpPr>
        <p:spPr/>
        <p:txBody>
          <a:bodyPr/>
          <a:lstStyle/>
          <a:p>
            <a:r>
              <a:rPr lang="zh-TW" altLang="en-US" dirty="0" smtClean="0"/>
              <a:t>首頁重點介紹</a:t>
            </a:r>
            <a:endParaRPr lang="en-US" dirty="0" smtClean="0"/>
          </a:p>
        </p:txBody>
      </p:sp>
      <p:pic>
        <p:nvPicPr>
          <p:cNvPr id="3" name="Picture 2"/>
          <p:cNvPicPr>
            <a:picLocks noChangeAspect="1"/>
          </p:cNvPicPr>
          <p:nvPr/>
        </p:nvPicPr>
        <p:blipFill rotWithShape="1">
          <a:blip r:embed="rId4" cstate="print"/>
          <a:srcRect l="12538" t="37481" r="61194" b="7346"/>
          <a:stretch/>
        </p:blipFill>
        <p:spPr>
          <a:xfrm>
            <a:off x="2770717" y="4400549"/>
            <a:ext cx="1117600" cy="812801"/>
          </a:xfrm>
          <a:prstGeom prst="rect">
            <a:avLst/>
          </a:prstGeom>
        </p:spPr>
      </p:pic>
      <p:sp>
        <p:nvSpPr>
          <p:cNvPr id="13" name="矩形 12"/>
          <p:cNvSpPr/>
          <p:nvPr/>
        </p:nvSpPr>
        <p:spPr>
          <a:xfrm>
            <a:off x="6035039" y="1226371"/>
            <a:ext cx="1645922" cy="387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5659699" y="814098"/>
            <a:ext cx="2376264"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快速檢索與高級檢索</a:t>
            </a:r>
            <a:endParaRPr lang="zh-TW" altLang="en-US" dirty="0"/>
          </a:p>
        </p:txBody>
      </p:sp>
      <p:sp>
        <p:nvSpPr>
          <p:cNvPr id="16" name="矩形 15"/>
          <p:cNvSpPr/>
          <p:nvPr/>
        </p:nvSpPr>
        <p:spPr>
          <a:xfrm>
            <a:off x="5907739" y="2022438"/>
            <a:ext cx="1645922" cy="1846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7584144" y="1988480"/>
            <a:ext cx="1559856"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個人帳號登入</a:t>
            </a:r>
            <a:endParaRPr lang="zh-TW" altLang="en-US" dirty="0"/>
          </a:p>
        </p:txBody>
      </p:sp>
      <p:sp>
        <p:nvSpPr>
          <p:cNvPr id="20" name="矩形 19"/>
          <p:cNvSpPr/>
          <p:nvPr/>
        </p:nvSpPr>
        <p:spPr>
          <a:xfrm>
            <a:off x="5124223" y="2260899"/>
            <a:ext cx="2352341" cy="1644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7500768" y="3127776"/>
            <a:ext cx="1559856"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焦點文章</a:t>
            </a:r>
            <a:endParaRPr lang="zh-TW" altLang="en-US" dirty="0">
              <a:latin typeface="Microsoft YaHei Light" pitchFamily="34" charset="-122"/>
              <a:ea typeface="Microsoft YaHei Light" pitchFamily="34" charset="-122"/>
            </a:endParaRPr>
          </a:p>
        </p:txBody>
      </p:sp>
      <p:sp>
        <p:nvSpPr>
          <p:cNvPr id="22" name="矩形 21"/>
          <p:cNvSpPr/>
          <p:nvPr/>
        </p:nvSpPr>
        <p:spPr>
          <a:xfrm>
            <a:off x="2732441" y="4195481"/>
            <a:ext cx="1172585" cy="10219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2715407" y="5238068"/>
            <a:ext cx="1168104"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分類瀏覽</a:t>
            </a:r>
            <a:endParaRPr lang="zh-TW" altLang="en-US" dirty="0">
              <a:latin typeface="Microsoft YaHei Light" pitchFamily="34" charset="-122"/>
              <a:ea typeface="Microsoft YaHei Light" pitchFamily="34" charset="-122"/>
            </a:endParaRPr>
          </a:p>
        </p:txBody>
      </p:sp>
    </p:spTree>
    <p:extLst>
      <p:ext uri="{BB962C8B-B14F-4D97-AF65-F5344CB8AC3E}">
        <p14:creationId xmlns="" xmlns:p14="http://schemas.microsoft.com/office/powerpoint/2010/main" val="3908461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13" name="Picture 9"/>
          <p:cNvPicPr>
            <a:picLocks noChangeAspect="1" noChangeArrowheads="1"/>
          </p:cNvPicPr>
          <p:nvPr/>
        </p:nvPicPr>
        <p:blipFill>
          <a:blip r:embed="rId3" cstate="print"/>
          <a:srcRect l="4375" t="18947" r="6250"/>
          <a:stretch>
            <a:fillRect/>
          </a:stretch>
        </p:blipFill>
        <p:spPr bwMode="auto">
          <a:xfrm>
            <a:off x="0" y="1606550"/>
            <a:ext cx="9144000" cy="5251450"/>
          </a:xfrm>
          <a:prstGeom prst="rect">
            <a:avLst/>
          </a:prstGeom>
          <a:noFill/>
          <a:ln w="9525">
            <a:noFill/>
            <a:miter lim="800000"/>
            <a:headEnd/>
            <a:tailEnd/>
          </a:ln>
          <a:effectLst/>
        </p:spPr>
      </p:pic>
      <p:sp>
        <p:nvSpPr>
          <p:cNvPr id="8" name="Title 1"/>
          <p:cNvSpPr txBox="1">
            <a:spLocks/>
          </p:cNvSpPr>
          <p:nvPr/>
        </p:nvSpPr>
        <p:spPr>
          <a:xfrm>
            <a:off x="414169" y="958923"/>
            <a:ext cx="7168013" cy="40481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rPr>
              <a:t>瀏覽功能</a:t>
            </a: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sp>
        <p:nvSpPr>
          <p:cNvPr id="9" name="矩形 8"/>
          <p:cNvSpPr/>
          <p:nvPr/>
        </p:nvSpPr>
        <p:spPr>
          <a:xfrm>
            <a:off x="17034" y="1947090"/>
            <a:ext cx="1172585" cy="10219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0" y="2989677"/>
            <a:ext cx="1168104"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刊名瀏覽</a:t>
            </a:r>
            <a:endParaRPr lang="zh-TW" altLang="en-US" dirty="0">
              <a:latin typeface="Microsoft YaHei Light" pitchFamily="34" charset="-122"/>
              <a:ea typeface="Microsoft YaHei Light" pitchFamily="34" charset="-122"/>
            </a:endParaRPr>
          </a:p>
        </p:txBody>
      </p:sp>
      <p:sp>
        <p:nvSpPr>
          <p:cNvPr id="11" name="矩形 10"/>
          <p:cNvSpPr/>
          <p:nvPr/>
        </p:nvSpPr>
        <p:spPr>
          <a:xfrm>
            <a:off x="2205317" y="3496236"/>
            <a:ext cx="1688951" cy="258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3917576" y="3701475"/>
            <a:ext cx="2171252"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可瀏覽現刊與過刊</a:t>
            </a:r>
            <a:endParaRPr lang="zh-TW" altLang="en-US" dirty="0">
              <a:latin typeface="Microsoft YaHei Light" pitchFamily="34" charset="-122"/>
              <a:ea typeface="Microsoft YaHei Light" pitchFamily="34" charset="-122"/>
            </a:endParaRPr>
          </a:p>
        </p:txBody>
      </p:sp>
      <p:sp>
        <p:nvSpPr>
          <p:cNvPr id="13" name="矩形 12"/>
          <p:cNvSpPr/>
          <p:nvPr/>
        </p:nvSpPr>
        <p:spPr>
          <a:xfrm>
            <a:off x="8154296" y="2422263"/>
            <a:ext cx="989704" cy="5145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8025205" y="2960989"/>
            <a:ext cx="1118795"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翻譯工具</a:t>
            </a:r>
            <a:endParaRPr lang="zh-TW" altLang="en-US" dirty="0">
              <a:latin typeface="Microsoft YaHei Light" pitchFamily="34" charset="-122"/>
              <a:ea typeface="Microsoft YaHei Light"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60" name="Picture 8"/>
          <p:cNvPicPr>
            <a:picLocks noChangeAspect="1" noChangeArrowheads="1"/>
          </p:cNvPicPr>
          <p:nvPr/>
        </p:nvPicPr>
        <p:blipFill>
          <a:blip r:embed="rId3" cstate="print"/>
          <a:srcRect l="3842" t="23158" r="15625" b="3159"/>
          <a:stretch>
            <a:fillRect/>
          </a:stretch>
        </p:blipFill>
        <p:spPr bwMode="auto">
          <a:xfrm>
            <a:off x="0" y="1524000"/>
            <a:ext cx="9144000" cy="5334000"/>
          </a:xfrm>
          <a:prstGeom prst="rect">
            <a:avLst/>
          </a:prstGeom>
          <a:noFill/>
          <a:ln w="9525">
            <a:noFill/>
            <a:miter lim="800000"/>
            <a:headEnd/>
            <a:tailEnd/>
          </a:ln>
          <a:effectLst/>
        </p:spPr>
      </p:pic>
      <p:sp>
        <p:nvSpPr>
          <p:cNvPr id="8" name="Title 1"/>
          <p:cNvSpPr txBox="1">
            <a:spLocks/>
          </p:cNvSpPr>
          <p:nvPr/>
        </p:nvSpPr>
        <p:spPr>
          <a:xfrm>
            <a:off x="414169" y="958923"/>
            <a:ext cx="7168013" cy="40481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TW" altLang="en-US" sz="3000" dirty="0" smtClean="0">
                <a:solidFill>
                  <a:srgbClr val="739600"/>
                </a:solidFill>
                <a:latin typeface="Times" pitchFamily="18" charset="0"/>
                <a:ea typeface="ＭＳ Ｐゴシック" pitchFamily="-110" charset="-128"/>
                <a:cs typeface="ＭＳ Ｐゴシック" pitchFamily="-110" charset="-128"/>
              </a:rPr>
              <a:t>期刊瀏覽</a:t>
            </a: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sp>
        <p:nvSpPr>
          <p:cNvPr id="9" name="矩形 8"/>
          <p:cNvSpPr/>
          <p:nvPr/>
        </p:nvSpPr>
        <p:spPr>
          <a:xfrm>
            <a:off x="17034" y="2936838"/>
            <a:ext cx="2242072" cy="17642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0" y="4726092"/>
            <a:ext cx="2233504" cy="701731"/>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期刊基本訊息</a:t>
            </a:r>
            <a:endParaRPr lang="en-US" altLang="zh-TW" dirty="0" smtClean="0">
              <a:latin typeface="Microsoft YaHei Light" pitchFamily="34" charset="-122"/>
              <a:ea typeface="Microsoft YaHei Light" pitchFamily="34" charset="-122"/>
            </a:endParaRPr>
          </a:p>
          <a:p>
            <a:pPr algn="ctr">
              <a:spcBef>
                <a:spcPct val="20000"/>
              </a:spcBef>
            </a:pPr>
            <a:r>
              <a:rPr lang="en-US" altLang="zh-CN" dirty="0" smtClean="0">
                <a:solidFill>
                  <a:srgbClr val="000000"/>
                </a:solidFill>
                <a:ea typeface="宋体" pitchFamily="2" charset="-122"/>
              </a:rPr>
              <a:t>IF</a:t>
            </a:r>
            <a:r>
              <a:rPr lang="zh-CN" altLang="en-US" dirty="0" smtClean="0">
                <a:solidFill>
                  <a:srgbClr val="000000"/>
                </a:solidFill>
                <a:ea typeface="宋体" pitchFamily="2" charset="-122"/>
              </a:rPr>
              <a:t>及</a:t>
            </a:r>
            <a:r>
              <a:rPr lang="en-US" altLang="zh-CN" dirty="0" smtClean="0">
                <a:solidFill>
                  <a:srgbClr val="000000"/>
                </a:solidFill>
                <a:ea typeface="宋体" pitchFamily="2" charset="-122"/>
              </a:rPr>
              <a:t>JCR</a:t>
            </a:r>
            <a:r>
              <a:rPr lang="zh-CN" altLang="en-US" dirty="0" smtClean="0">
                <a:solidFill>
                  <a:srgbClr val="000000"/>
                </a:solidFill>
                <a:ea typeface="宋体" pitchFamily="2" charset="-122"/>
              </a:rPr>
              <a:t>排名</a:t>
            </a:r>
          </a:p>
        </p:txBody>
      </p:sp>
      <p:sp>
        <p:nvSpPr>
          <p:cNvPr id="11" name="矩形 10"/>
          <p:cNvSpPr/>
          <p:nvPr/>
        </p:nvSpPr>
        <p:spPr>
          <a:xfrm>
            <a:off x="2590800" y="5257799"/>
            <a:ext cx="2056504" cy="260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4670610" y="5196786"/>
            <a:ext cx="3182471"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可瀏覽</a:t>
            </a:r>
            <a:r>
              <a:rPr lang="en-US" altLang="zh-CN" dirty="0" smtClean="0">
                <a:solidFill>
                  <a:srgbClr val="000000"/>
                </a:solidFill>
                <a:ea typeface="宋体" pitchFamily="2" charset="-122"/>
              </a:rPr>
              <a:t>HTML</a:t>
            </a:r>
            <a:r>
              <a:rPr lang="zh-CN" altLang="en-US" dirty="0" smtClean="0">
                <a:solidFill>
                  <a:srgbClr val="000000"/>
                </a:solidFill>
                <a:ea typeface="宋体" pitchFamily="2" charset="-122"/>
              </a:rPr>
              <a:t>、</a:t>
            </a:r>
            <a:r>
              <a:rPr lang="en-US" altLang="zh-CN" dirty="0" smtClean="0">
                <a:solidFill>
                  <a:srgbClr val="000000"/>
                </a:solidFill>
                <a:ea typeface="宋体" pitchFamily="2" charset="-122"/>
              </a:rPr>
              <a:t>PDF</a:t>
            </a:r>
            <a:r>
              <a:rPr lang="zh-CN" altLang="en-US" dirty="0" smtClean="0">
                <a:latin typeface="Microsoft YaHei Light" pitchFamily="34" charset="-122"/>
                <a:ea typeface="Microsoft YaHei Light" pitchFamily="34" charset="-122"/>
              </a:rPr>
              <a:t>全文格式</a:t>
            </a:r>
            <a:endParaRPr lang="zh-TW" altLang="en-US" dirty="0" smtClean="0">
              <a:latin typeface="Microsoft YaHei Light" pitchFamily="34" charset="-122"/>
              <a:ea typeface="Microsoft YaHei Light"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14169" y="958923"/>
            <a:ext cx="7168013" cy="40481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TW" altLang="en-US" sz="3000" dirty="0" smtClean="0">
                <a:solidFill>
                  <a:srgbClr val="739600"/>
                </a:solidFill>
                <a:latin typeface="Times" pitchFamily="18" charset="0"/>
                <a:ea typeface="ＭＳ Ｐゴシック" pitchFamily="-110" charset="-128"/>
                <a:cs typeface="ＭＳ Ｐゴシック" pitchFamily="-110" charset="-128"/>
              </a:rPr>
              <a:t>期刊瀏覽</a:t>
            </a:r>
            <a:r>
              <a:rPr lang="en-US" altLang="zh-TW" sz="3000" dirty="0" smtClean="0">
                <a:solidFill>
                  <a:srgbClr val="739600"/>
                </a:solidFill>
                <a:latin typeface="Times" pitchFamily="18" charset="0"/>
                <a:ea typeface="ＭＳ Ｐゴシック" pitchFamily="-110" charset="-128"/>
                <a:cs typeface="ＭＳ Ｐゴシック" pitchFamily="-110" charset="-128"/>
              </a:rPr>
              <a:t>-HTML</a:t>
            </a:r>
            <a:r>
              <a:rPr lang="zh-TW" altLang="en-US" sz="3000" dirty="0" smtClean="0">
                <a:solidFill>
                  <a:srgbClr val="739600"/>
                </a:solidFill>
                <a:latin typeface="Times" pitchFamily="18" charset="0"/>
                <a:ea typeface="ＭＳ Ｐゴシック" pitchFamily="-110" charset="-128"/>
                <a:cs typeface="ＭＳ Ｐゴシック" pitchFamily="-110" charset="-128"/>
              </a:rPr>
              <a:t>格式</a:t>
            </a: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pic>
        <p:nvPicPr>
          <p:cNvPr id="1027" name="Picture 3"/>
          <p:cNvPicPr>
            <a:picLocks noChangeAspect="1" noChangeArrowheads="1"/>
          </p:cNvPicPr>
          <p:nvPr/>
        </p:nvPicPr>
        <p:blipFill>
          <a:blip r:embed="rId3" cstate="print"/>
          <a:srcRect l="534" r="2426"/>
          <a:stretch>
            <a:fillRect/>
          </a:stretch>
        </p:blipFill>
        <p:spPr bwMode="auto">
          <a:xfrm>
            <a:off x="217720" y="1443559"/>
            <a:ext cx="8730347" cy="5413050"/>
          </a:xfrm>
          <a:prstGeom prst="rect">
            <a:avLst/>
          </a:prstGeom>
          <a:noFill/>
          <a:ln w="9525">
            <a:noFill/>
            <a:miter lim="800000"/>
            <a:headEnd/>
            <a:tailEnd/>
          </a:ln>
        </p:spPr>
      </p:pic>
      <p:sp>
        <p:nvSpPr>
          <p:cNvPr id="9" name="矩形 8"/>
          <p:cNvSpPr/>
          <p:nvPr/>
        </p:nvSpPr>
        <p:spPr>
          <a:xfrm>
            <a:off x="2624866" y="4394753"/>
            <a:ext cx="925158" cy="9087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587032" y="4949102"/>
            <a:ext cx="3182471"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點擊瀏覽圖片文件</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4" name="Picture 8"/>
          <p:cNvPicPr>
            <a:picLocks noChangeAspect="1" noChangeArrowheads="1"/>
          </p:cNvPicPr>
          <p:nvPr/>
        </p:nvPicPr>
        <p:blipFill>
          <a:blip r:embed="rId3" cstate="print"/>
          <a:srcRect l="17500" t="12000" r="19376" b="5000"/>
          <a:stretch>
            <a:fillRect/>
          </a:stretch>
        </p:blipFill>
        <p:spPr bwMode="auto">
          <a:xfrm>
            <a:off x="1524000" y="1447800"/>
            <a:ext cx="6248400" cy="5133975"/>
          </a:xfrm>
          <a:prstGeom prst="rect">
            <a:avLst/>
          </a:prstGeom>
          <a:noFill/>
          <a:ln w="9525">
            <a:noFill/>
            <a:miter lim="800000"/>
            <a:headEnd/>
            <a:tailEnd/>
          </a:ln>
          <a:effectLst/>
        </p:spPr>
      </p:pic>
      <p:sp>
        <p:nvSpPr>
          <p:cNvPr id="4" name="Title 1"/>
          <p:cNvSpPr txBox="1">
            <a:spLocks/>
          </p:cNvSpPr>
          <p:nvPr/>
        </p:nvSpPr>
        <p:spPr>
          <a:xfrm>
            <a:off x="478710" y="937423"/>
            <a:ext cx="7168013" cy="40481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TW" altLang="en-US" sz="3000" dirty="0" smtClean="0">
                <a:solidFill>
                  <a:srgbClr val="739600"/>
                </a:solidFill>
                <a:latin typeface="Times" pitchFamily="18" charset="0"/>
                <a:ea typeface="ＭＳ Ｐゴシック" pitchFamily="-110" charset="-128"/>
                <a:cs typeface="ＭＳ Ｐゴシック" pitchFamily="-110" charset="-128"/>
              </a:rPr>
              <a:t>期刊瀏覽</a:t>
            </a:r>
            <a:r>
              <a:rPr lang="en-US" altLang="zh-TW" sz="3000" dirty="0" smtClean="0">
                <a:solidFill>
                  <a:srgbClr val="739600"/>
                </a:solidFill>
                <a:latin typeface="Times" pitchFamily="18" charset="0"/>
                <a:ea typeface="ＭＳ Ｐゴシック" pitchFamily="-110" charset="-128"/>
                <a:cs typeface="ＭＳ Ｐゴシック" pitchFamily="-110" charset="-128"/>
              </a:rPr>
              <a:t>-PDF</a:t>
            </a:r>
            <a:r>
              <a:rPr lang="zh-TW" altLang="en-US" sz="3000" dirty="0" smtClean="0">
                <a:solidFill>
                  <a:srgbClr val="739600"/>
                </a:solidFill>
                <a:latin typeface="Times" pitchFamily="18" charset="0"/>
                <a:ea typeface="ＭＳ Ｐゴシック" pitchFamily="-110" charset="-128"/>
                <a:cs typeface="ＭＳ Ｐゴシック" pitchFamily="-110" charset="-128"/>
              </a:rPr>
              <a:t>格式</a:t>
            </a: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latin typeface="Times" charset="0"/>
              </a:rPr>
              <a:t>About </a:t>
            </a:r>
            <a:r>
              <a:rPr lang="en-US" dirty="0" err="1" smtClean="0">
                <a:latin typeface="Times" charset="0"/>
              </a:rPr>
              <a:t>BioOne</a:t>
            </a:r>
            <a:r>
              <a:rPr lang="en-US" dirty="0" smtClean="0">
                <a:latin typeface="Times" charset="0"/>
              </a:rPr>
              <a:t/>
            </a:r>
            <a:br>
              <a:rPr lang="en-US" dirty="0" smtClean="0">
                <a:latin typeface="Times" charset="0"/>
              </a:rPr>
            </a:br>
            <a:endParaRPr lang="en-US" dirty="0">
              <a:latin typeface="Times"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60" name="Picture 12"/>
          <p:cNvPicPr>
            <a:picLocks noChangeAspect="1" noChangeArrowheads="1"/>
          </p:cNvPicPr>
          <p:nvPr/>
        </p:nvPicPr>
        <p:blipFill>
          <a:blip r:embed="rId3" cstate="print"/>
          <a:srcRect l="3125" t="13684" r="6250"/>
          <a:stretch>
            <a:fillRect/>
          </a:stretch>
        </p:blipFill>
        <p:spPr bwMode="auto">
          <a:xfrm>
            <a:off x="0" y="1643063"/>
            <a:ext cx="9220200" cy="5214937"/>
          </a:xfrm>
          <a:prstGeom prst="rect">
            <a:avLst/>
          </a:prstGeom>
          <a:noFill/>
          <a:ln w="9525">
            <a:noFill/>
            <a:miter lim="800000"/>
            <a:headEnd/>
            <a:tailEnd/>
          </a:ln>
          <a:effectLst/>
        </p:spPr>
      </p:pic>
      <p:sp>
        <p:nvSpPr>
          <p:cNvPr id="8" name="Title 1"/>
          <p:cNvSpPr txBox="1">
            <a:spLocks/>
          </p:cNvSpPr>
          <p:nvPr/>
        </p:nvSpPr>
        <p:spPr>
          <a:xfrm>
            <a:off x="349615" y="969696"/>
            <a:ext cx="7168013" cy="40481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3000" dirty="0" err="1" smtClean="0">
                <a:solidFill>
                  <a:srgbClr val="739600"/>
                </a:solidFill>
                <a:latin typeface="Times" pitchFamily="18" charset="0"/>
                <a:ea typeface="ＭＳ Ｐゴシック" pitchFamily="-110" charset="-128"/>
                <a:cs typeface="ＭＳ Ｐゴシック" pitchFamily="-110" charset="-128"/>
              </a:rPr>
              <a:t>BioOne</a:t>
            </a:r>
            <a:r>
              <a:rPr lang="en-US" altLang="zh-TW" sz="3000" dirty="0" smtClean="0">
                <a:solidFill>
                  <a:srgbClr val="739600"/>
                </a:solidFill>
                <a:latin typeface="Times" pitchFamily="18" charset="0"/>
                <a:ea typeface="ＭＳ Ｐゴシック" pitchFamily="-110" charset="-128"/>
                <a:cs typeface="ＭＳ Ｐゴシック" pitchFamily="-110" charset="-128"/>
              </a:rPr>
              <a:t>-</a:t>
            </a:r>
            <a:r>
              <a:rPr lang="zh-TW" altLang="en-US" sz="3000" dirty="0" smtClean="0">
                <a:solidFill>
                  <a:srgbClr val="739600"/>
                </a:solidFill>
                <a:latin typeface="Times" pitchFamily="18" charset="0"/>
                <a:ea typeface="ＭＳ Ｐゴシック" pitchFamily="-110" charset="-128"/>
                <a:cs typeface="ＭＳ Ｐゴシック" pitchFamily="-110" charset="-128"/>
              </a:rPr>
              <a:t>高級檢索</a:t>
            </a: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sp>
        <p:nvSpPr>
          <p:cNvPr id="9" name="矩形 8"/>
          <p:cNvSpPr/>
          <p:nvPr/>
        </p:nvSpPr>
        <p:spPr>
          <a:xfrm>
            <a:off x="27793" y="1665642"/>
            <a:ext cx="2105807" cy="232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2151530" y="2025923"/>
            <a:ext cx="2233504" cy="646331"/>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依需求在限定欄位鍵入關鍵詞</a:t>
            </a:r>
            <a:endParaRPr lang="zh-CN" altLang="en-US" dirty="0" smtClean="0">
              <a:latin typeface="Microsoft YaHei Light" pitchFamily="34" charset="-122"/>
              <a:ea typeface="Microsoft YaHei Light" pitchFamily="34" charset="-122"/>
            </a:endParaRPr>
          </a:p>
        </p:txBody>
      </p:sp>
      <p:sp>
        <p:nvSpPr>
          <p:cNvPr id="11" name="矩形 10"/>
          <p:cNvSpPr/>
          <p:nvPr/>
        </p:nvSpPr>
        <p:spPr>
          <a:xfrm>
            <a:off x="21515" y="4057426"/>
            <a:ext cx="2106000" cy="26230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文字方塊 11"/>
          <p:cNvSpPr txBox="1"/>
          <p:nvPr/>
        </p:nvSpPr>
        <p:spPr>
          <a:xfrm>
            <a:off x="2153322" y="4813949"/>
            <a:ext cx="2233504" cy="646331"/>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限定搜索內容及時間範圍</a:t>
            </a:r>
            <a:endParaRPr lang="zh-CN" altLang="en-US" dirty="0" smtClean="0">
              <a:latin typeface="Microsoft YaHei Light" pitchFamily="34" charset="-122"/>
              <a:ea typeface="Microsoft YaHei Light"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3" name="Picture 9"/>
          <p:cNvPicPr>
            <a:picLocks noChangeAspect="1" noChangeArrowheads="1"/>
          </p:cNvPicPr>
          <p:nvPr/>
        </p:nvPicPr>
        <p:blipFill>
          <a:blip r:embed="rId3" cstate="print"/>
          <a:srcRect l="3125" t="8421" r="4375"/>
          <a:stretch>
            <a:fillRect/>
          </a:stretch>
        </p:blipFill>
        <p:spPr bwMode="auto">
          <a:xfrm>
            <a:off x="0" y="1447800"/>
            <a:ext cx="9144000" cy="5410200"/>
          </a:xfrm>
          <a:prstGeom prst="rect">
            <a:avLst/>
          </a:prstGeom>
          <a:noFill/>
          <a:ln w="9525">
            <a:noFill/>
            <a:miter lim="800000"/>
            <a:headEnd/>
            <a:tailEnd/>
          </a:ln>
          <a:effectLst/>
        </p:spPr>
      </p:pic>
      <p:sp>
        <p:nvSpPr>
          <p:cNvPr id="6" name="矩形 5"/>
          <p:cNvSpPr/>
          <p:nvPr/>
        </p:nvSpPr>
        <p:spPr>
          <a:xfrm>
            <a:off x="3528508" y="3732906"/>
            <a:ext cx="3872753" cy="236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5099125" y="3991932"/>
            <a:ext cx="3851237"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勾選項目加到我的最愛及引文管理</a:t>
            </a:r>
            <a:endParaRPr lang="zh-TW" altLang="en-US" dirty="0">
              <a:latin typeface="Microsoft YaHei Light" pitchFamily="34" charset="-122"/>
              <a:ea typeface="Microsoft YaHei Light" pitchFamily="34" charset="-122"/>
            </a:endParaRPr>
          </a:p>
        </p:txBody>
      </p:sp>
      <p:sp>
        <p:nvSpPr>
          <p:cNvPr id="8" name="Title 1"/>
          <p:cNvSpPr txBox="1">
            <a:spLocks/>
          </p:cNvSpPr>
          <p:nvPr/>
        </p:nvSpPr>
        <p:spPr>
          <a:xfrm>
            <a:off x="349615" y="969696"/>
            <a:ext cx="7168013" cy="40481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3000" dirty="0" err="1" smtClean="0">
                <a:solidFill>
                  <a:srgbClr val="739600"/>
                </a:solidFill>
                <a:latin typeface="Times" pitchFamily="18" charset="0"/>
                <a:ea typeface="ＭＳ Ｐゴシック" pitchFamily="-110" charset="-128"/>
                <a:cs typeface="ＭＳ Ｐゴシック" pitchFamily="-110" charset="-128"/>
              </a:rPr>
              <a:t>BioOne</a:t>
            </a:r>
            <a:r>
              <a:rPr lang="en-US" altLang="zh-TW" sz="3000" dirty="0" smtClean="0">
                <a:solidFill>
                  <a:srgbClr val="739600"/>
                </a:solidFill>
                <a:latin typeface="Times" pitchFamily="18" charset="0"/>
                <a:ea typeface="ＭＳ Ｐゴシック" pitchFamily="-110" charset="-128"/>
                <a:cs typeface="ＭＳ Ｐゴシック" pitchFamily="-110" charset="-128"/>
              </a:rPr>
              <a:t>-</a:t>
            </a:r>
            <a:r>
              <a:rPr lang="zh-TW" altLang="en-US" sz="3000" dirty="0" smtClean="0">
                <a:solidFill>
                  <a:srgbClr val="739600"/>
                </a:solidFill>
                <a:latin typeface="Times" pitchFamily="18" charset="0"/>
                <a:ea typeface="ＭＳ Ｐゴシック" pitchFamily="-110" charset="-128"/>
                <a:cs typeface="ＭＳ Ｐゴシック" pitchFamily="-110" charset="-128"/>
              </a:rPr>
              <a:t>檢索結果</a:t>
            </a: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sp>
        <p:nvSpPr>
          <p:cNvPr id="9" name="矩形 8"/>
          <p:cNvSpPr/>
          <p:nvPr/>
        </p:nvSpPr>
        <p:spPr>
          <a:xfrm>
            <a:off x="2183804" y="3143031"/>
            <a:ext cx="1151068" cy="170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3358175" y="3036296"/>
            <a:ext cx="2289589"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依相關度或時間排序</a:t>
            </a:r>
            <a:endParaRPr lang="zh-TW" altLang="en-US" dirty="0">
              <a:latin typeface="Microsoft YaHei Light" pitchFamily="34" charset="-122"/>
              <a:ea typeface="Microsoft YaHei Light" pitchFamily="34" charset="-122"/>
            </a:endParaRPr>
          </a:p>
        </p:txBody>
      </p:sp>
      <p:sp>
        <p:nvSpPr>
          <p:cNvPr id="11" name="矩形 10"/>
          <p:cNvSpPr/>
          <p:nvPr/>
        </p:nvSpPr>
        <p:spPr>
          <a:xfrm>
            <a:off x="2282414" y="5948979"/>
            <a:ext cx="3872753" cy="355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5292763" y="6328135"/>
            <a:ext cx="3851237"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點選文章摘要、參考文獻或看全文</a:t>
            </a:r>
            <a:endParaRPr lang="zh-TW" altLang="en-US" dirty="0">
              <a:latin typeface="Microsoft YaHei Light" pitchFamily="34" charset="-122"/>
              <a:ea typeface="Microsoft YaHei Light"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14169" y="958923"/>
            <a:ext cx="7168013" cy="40481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zh-TW" altLang="en-US" sz="3000" dirty="0" smtClean="0">
                <a:solidFill>
                  <a:srgbClr val="739600"/>
                </a:solidFill>
                <a:latin typeface="Times" pitchFamily="18" charset="0"/>
                <a:ea typeface="ＭＳ Ｐゴシック" pitchFamily="-110" charset="-128"/>
                <a:cs typeface="ＭＳ Ｐゴシック" pitchFamily="-110" charset="-128"/>
              </a:rPr>
              <a:t>文章檢視</a:t>
            </a:r>
            <a:r>
              <a:rPr lang="en-US" altLang="zh-TW" sz="3000" dirty="0" smtClean="0">
                <a:solidFill>
                  <a:srgbClr val="739600"/>
                </a:solidFill>
                <a:latin typeface="Times" pitchFamily="18" charset="0"/>
                <a:ea typeface="ＭＳ Ｐゴシック" pitchFamily="-110" charset="-128"/>
                <a:cs typeface="ＭＳ Ｐゴシック" pitchFamily="-110" charset="-128"/>
              </a:rPr>
              <a:t>-HTML</a:t>
            </a:r>
            <a:r>
              <a:rPr lang="zh-TW" altLang="en-US" sz="3000" dirty="0" smtClean="0">
                <a:solidFill>
                  <a:srgbClr val="739600"/>
                </a:solidFill>
                <a:latin typeface="Times" pitchFamily="18" charset="0"/>
                <a:ea typeface="ＭＳ Ｐゴシック" pitchFamily="-110" charset="-128"/>
                <a:cs typeface="ＭＳ Ｐゴシック" pitchFamily="-110" charset="-128"/>
              </a:rPr>
              <a:t>格式</a:t>
            </a: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pic>
        <p:nvPicPr>
          <p:cNvPr id="1027" name="Picture 3"/>
          <p:cNvPicPr>
            <a:picLocks noChangeAspect="1" noChangeArrowheads="1"/>
          </p:cNvPicPr>
          <p:nvPr/>
        </p:nvPicPr>
        <p:blipFill>
          <a:blip r:embed="rId3" cstate="print"/>
          <a:srcRect l="534" r="2426"/>
          <a:stretch>
            <a:fillRect/>
          </a:stretch>
        </p:blipFill>
        <p:spPr bwMode="auto">
          <a:xfrm>
            <a:off x="217720" y="1443559"/>
            <a:ext cx="8730347" cy="5413050"/>
          </a:xfrm>
          <a:prstGeom prst="rect">
            <a:avLst/>
          </a:prstGeom>
          <a:noFill/>
          <a:ln w="9525">
            <a:noFill/>
            <a:miter lim="800000"/>
            <a:headEnd/>
            <a:tailEnd/>
          </a:ln>
        </p:spPr>
      </p:pic>
      <p:sp>
        <p:nvSpPr>
          <p:cNvPr id="9" name="矩形 8"/>
          <p:cNvSpPr/>
          <p:nvPr/>
        </p:nvSpPr>
        <p:spPr>
          <a:xfrm>
            <a:off x="2624866" y="4394753"/>
            <a:ext cx="925158" cy="9087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3587032" y="4949102"/>
            <a:ext cx="2125279"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點擊瀏覽圖片文件</a:t>
            </a:r>
          </a:p>
        </p:txBody>
      </p:sp>
      <p:sp>
        <p:nvSpPr>
          <p:cNvPr id="7" name="矩形 6"/>
          <p:cNvSpPr/>
          <p:nvPr/>
        </p:nvSpPr>
        <p:spPr>
          <a:xfrm>
            <a:off x="7508838" y="4794579"/>
            <a:ext cx="1420009" cy="20634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5529431" y="5628628"/>
            <a:ext cx="1941112" cy="646331"/>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社群工具及其他附加功能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8710" y="937423"/>
            <a:ext cx="7168013" cy="404813"/>
          </a:xfrm>
          <a:prstGeom prst="rect">
            <a:avLst/>
          </a:prstGeom>
        </p:spPr>
        <p:txBody>
          <a:bodyPr/>
          <a:lstStyle/>
          <a:p>
            <a:pPr lvl="0" eaLnBrk="0" hangingPunct="0">
              <a:defRPr/>
            </a:pPr>
            <a:r>
              <a:rPr lang="zh-TW" altLang="en-US" sz="3000" dirty="0" smtClean="0">
                <a:solidFill>
                  <a:srgbClr val="739600"/>
                </a:solidFill>
                <a:latin typeface="Times" pitchFamily="18" charset="0"/>
                <a:ea typeface="ＭＳ Ｐゴシック" pitchFamily="-110" charset="-128"/>
                <a:cs typeface="ＭＳ Ｐゴシック" pitchFamily="-110" charset="-128"/>
              </a:rPr>
              <a:t>圖片檢視</a:t>
            </a: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pic>
        <p:nvPicPr>
          <p:cNvPr id="6" name="Picture 2"/>
          <p:cNvPicPr>
            <a:picLocks noChangeAspect="1" noChangeArrowheads="1"/>
          </p:cNvPicPr>
          <p:nvPr/>
        </p:nvPicPr>
        <p:blipFill>
          <a:blip r:embed="rId3" cstate="print"/>
          <a:srcRect/>
          <a:stretch>
            <a:fillRect/>
          </a:stretch>
        </p:blipFill>
        <p:spPr bwMode="auto">
          <a:xfrm>
            <a:off x="2248342" y="1137138"/>
            <a:ext cx="6712772" cy="5720870"/>
          </a:xfrm>
          <a:prstGeom prst="rect">
            <a:avLst/>
          </a:prstGeom>
          <a:noFill/>
          <a:ln w="9525">
            <a:noFill/>
            <a:miter lim="800000"/>
            <a:headEnd/>
            <a:tailEnd/>
          </a:ln>
        </p:spPr>
      </p:pic>
      <p:sp>
        <p:nvSpPr>
          <p:cNvPr id="7" name="矩形 6"/>
          <p:cNvSpPr/>
          <p:nvPr/>
        </p:nvSpPr>
        <p:spPr>
          <a:xfrm>
            <a:off x="8563086" y="1312432"/>
            <a:ext cx="290457" cy="279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6820348" y="1614232"/>
            <a:ext cx="2033198" cy="646331"/>
          </a:xfrm>
          <a:prstGeom prst="rect">
            <a:avLst/>
          </a:prstGeom>
          <a:solidFill>
            <a:srgbClr val="FFFF99"/>
          </a:solidFill>
          <a:ln>
            <a:noFill/>
          </a:ln>
        </p:spPr>
        <p:txBody>
          <a:bodyPr wrap="square" rtlCol="0">
            <a:spAutoFit/>
          </a:bodyPr>
          <a:lstStyle/>
          <a:p>
            <a:pPr algn="ctr">
              <a:spcBef>
                <a:spcPct val="20000"/>
              </a:spcBef>
            </a:pPr>
            <a:r>
              <a:rPr lang="en-US" altLang="zh-TW" dirty="0" smtClean="0">
                <a:latin typeface="Microsoft YaHei Light" pitchFamily="34" charset="-122"/>
                <a:ea typeface="Microsoft YaHei Light" pitchFamily="34" charset="-122"/>
              </a:rPr>
              <a:t>Ctrl+</a:t>
            </a:r>
            <a:r>
              <a:rPr lang="zh-TW" altLang="en-US" dirty="0" smtClean="0">
                <a:latin typeface="Microsoft YaHei Light" pitchFamily="34" charset="-122"/>
                <a:ea typeface="Microsoft YaHei Light" pitchFamily="34" charset="-122"/>
              </a:rPr>
              <a:t>滑鼠或縮放比例設定檢視圖片</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8710" y="937423"/>
            <a:ext cx="7168013" cy="404813"/>
          </a:xfrm>
          <a:prstGeom prst="rect">
            <a:avLst/>
          </a:prstGeom>
        </p:spPr>
        <p:txBody>
          <a:bodyPr/>
          <a:lstStyle/>
          <a:p>
            <a:pPr lvl="0" eaLnBrk="0" hangingPunct="0">
              <a:defRPr/>
            </a:pPr>
            <a:r>
              <a:rPr lang="en-US" altLang="zh-TW" sz="3000" dirty="0" err="1" smtClean="0">
                <a:solidFill>
                  <a:srgbClr val="739600"/>
                </a:solidFill>
                <a:latin typeface="Times" pitchFamily="18" charset="0"/>
                <a:ea typeface="ＭＳ Ｐゴシック" pitchFamily="-110" charset="-128"/>
                <a:cs typeface="ＭＳ Ｐゴシック" pitchFamily="-110" charset="-128"/>
              </a:rPr>
              <a:t>BioOne</a:t>
            </a:r>
            <a:r>
              <a:rPr lang="en-US" altLang="zh-TW" sz="3000" dirty="0" smtClean="0">
                <a:solidFill>
                  <a:srgbClr val="739600"/>
                </a:solidFill>
                <a:latin typeface="Times" pitchFamily="18" charset="0"/>
                <a:ea typeface="ＭＳ Ｐゴシック" pitchFamily="-110" charset="-128"/>
                <a:cs typeface="ＭＳ Ｐゴシック" pitchFamily="-110" charset="-128"/>
              </a:rPr>
              <a:t> Mobile</a:t>
            </a:r>
            <a:r>
              <a:rPr lang="zh-TW" altLang="en-US" sz="3000" dirty="0" smtClean="0">
                <a:solidFill>
                  <a:srgbClr val="739600"/>
                </a:solidFill>
                <a:latin typeface="Times" pitchFamily="18" charset="0"/>
                <a:ea typeface="ＭＳ Ｐゴシック" pitchFamily="-110" charset="-128"/>
                <a:cs typeface="ＭＳ Ｐゴシック" pitchFamily="-110" charset="-128"/>
              </a:rPr>
              <a:t> 手機版</a:t>
            </a:r>
            <a:endParaRPr lang="en-US" altLang="en-US" sz="3000" dirty="0" smtClean="0">
              <a:solidFill>
                <a:srgbClr val="739600"/>
              </a:solidFill>
              <a:latin typeface="Times" pitchFamily="18" charset="0"/>
              <a:ea typeface="ＭＳ Ｐゴシック" pitchFamily="-110" charset="-128"/>
              <a:cs typeface="ＭＳ Ｐゴシック" pitchFamily="-110" charset="-128"/>
            </a:endParaRPr>
          </a:p>
        </p:txBody>
      </p:sp>
      <p:pic>
        <p:nvPicPr>
          <p:cNvPr id="3074" name="Picture 2" descr="C:\Users\Kris Hsu\Desktop\暫\43452.jpg"/>
          <p:cNvPicPr>
            <a:picLocks noChangeAspect="1" noChangeArrowheads="1"/>
          </p:cNvPicPr>
          <p:nvPr/>
        </p:nvPicPr>
        <p:blipFill>
          <a:blip r:embed="rId3" cstate="print"/>
          <a:srcRect/>
          <a:stretch>
            <a:fillRect/>
          </a:stretch>
        </p:blipFill>
        <p:spPr bwMode="auto">
          <a:xfrm>
            <a:off x="589877" y="1610773"/>
            <a:ext cx="7758057" cy="4365612"/>
          </a:xfrm>
          <a:prstGeom prst="rect">
            <a:avLst/>
          </a:prstGeom>
          <a:noFill/>
        </p:spPr>
      </p:pic>
      <p:sp>
        <p:nvSpPr>
          <p:cNvPr id="5" name="矩形 4"/>
          <p:cNvSpPr/>
          <p:nvPr/>
        </p:nvSpPr>
        <p:spPr>
          <a:xfrm>
            <a:off x="3410172" y="2525358"/>
            <a:ext cx="1216511" cy="2931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3012116" y="2840604"/>
            <a:ext cx="2302162"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手機版功能自動顯示</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8710" y="937423"/>
            <a:ext cx="7168013" cy="404813"/>
          </a:xfrm>
          <a:prstGeom prst="rect">
            <a:avLst/>
          </a:prstGeom>
        </p:spPr>
        <p:txBody>
          <a:bodyPr/>
          <a:lstStyle/>
          <a:p>
            <a:pPr lvl="0" eaLnBrk="0" hangingPunct="0">
              <a:defRPr/>
            </a:pPr>
            <a:r>
              <a:rPr lang="en-US" altLang="zh-TW" sz="3000" dirty="0" err="1" smtClean="0">
                <a:solidFill>
                  <a:srgbClr val="739600"/>
                </a:solidFill>
                <a:latin typeface="Times" pitchFamily="18" charset="0"/>
                <a:ea typeface="ＭＳ Ｐゴシック" pitchFamily="-110" charset="-128"/>
                <a:cs typeface="ＭＳ Ｐゴシック" pitchFamily="-110" charset="-128"/>
              </a:rPr>
              <a:t>BioOne</a:t>
            </a:r>
            <a:r>
              <a:rPr lang="en-US" altLang="zh-TW" sz="3000" dirty="0" smtClean="0">
                <a:solidFill>
                  <a:srgbClr val="739600"/>
                </a:solidFill>
                <a:latin typeface="Times" pitchFamily="18" charset="0"/>
                <a:ea typeface="ＭＳ Ｐゴシック" pitchFamily="-110" charset="-128"/>
                <a:cs typeface="ＭＳ Ｐゴシック" pitchFamily="-110" charset="-128"/>
              </a:rPr>
              <a:t> Mobile</a:t>
            </a:r>
            <a:r>
              <a:rPr lang="zh-TW" altLang="en-US" sz="3000" dirty="0" smtClean="0">
                <a:solidFill>
                  <a:srgbClr val="739600"/>
                </a:solidFill>
                <a:latin typeface="Times" pitchFamily="18" charset="0"/>
                <a:ea typeface="ＭＳ Ｐゴシック" pitchFamily="-110" charset="-128"/>
                <a:cs typeface="ＭＳ Ｐゴシック" pitchFamily="-110" charset="-128"/>
              </a:rPr>
              <a:t>手機版</a:t>
            </a:r>
            <a:endParaRPr lang="en-US" altLang="en-US" sz="3000" dirty="0" smtClean="0">
              <a:solidFill>
                <a:srgbClr val="739600"/>
              </a:solidFill>
              <a:latin typeface="Times" pitchFamily="18" charset="0"/>
              <a:ea typeface="ＭＳ Ｐゴシック" pitchFamily="-110" charset="-128"/>
              <a:cs typeface="ＭＳ Ｐゴシック" pitchFamily="-110" charset="-128"/>
            </a:endParaRPr>
          </a:p>
        </p:txBody>
      </p:sp>
      <p:pic>
        <p:nvPicPr>
          <p:cNvPr id="3" name="Picture 14"/>
          <p:cNvPicPr>
            <a:picLocks noChangeAspect="1"/>
          </p:cNvPicPr>
          <p:nvPr/>
        </p:nvPicPr>
        <p:blipFill rotWithShape="1">
          <a:blip r:embed="rId3" cstate="print">
            <a:extLst>
              <a:ext uri="{28A0092B-C50C-407E-A947-70E740481C1C}">
                <a14:useLocalDpi xmlns="" xmlns:a14="http://schemas.microsoft.com/office/drawing/2010/main" val="0"/>
              </a:ext>
            </a:extLst>
          </a:blip>
          <a:srcRect t="4361" b="2645"/>
          <a:stretch/>
        </p:blipFill>
        <p:spPr>
          <a:xfrm>
            <a:off x="457200" y="1629691"/>
            <a:ext cx="2795734" cy="3899766"/>
          </a:xfrm>
          <a:prstGeom prst="rect">
            <a:avLst/>
          </a:prstGeom>
          <a:ln w="3175" cmpd="sng">
            <a:solidFill>
              <a:schemeClr val="tx2">
                <a:lumMod val="60000"/>
                <a:lumOff val="40000"/>
              </a:schemeClr>
            </a:solidFill>
          </a:ln>
          <a:effectLst/>
        </p:spPr>
      </p:pic>
      <p:pic>
        <p:nvPicPr>
          <p:cNvPr id="5"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t="4183" b="-178"/>
          <a:stretch/>
        </p:blipFill>
        <p:spPr>
          <a:xfrm>
            <a:off x="3108331" y="2144776"/>
            <a:ext cx="2795734" cy="4025622"/>
          </a:xfrm>
          <a:prstGeom prst="rect">
            <a:avLst/>
          </a:prstGeom>
          <a:ln w="3175" cmpd="sng">
            <a:solidFill>
              <a:schemeClr val="tx2">
                <a:lumMod val="60000"/>
                <a:lumOff val="40000"/>
              </a:schemeClr>
            </a:solidFill>
          </a:ln>
          <a:effectLst/>
        </p:spPr>
      </p:pic>
      <p:pic>
        <p:nvPicPr>
          <p:cNvPr id="6" name="Picture 15"/>
          <p:cNvPicPr>
            <a:picLocks noChangeAspect="1"/>
          </p:cNvPicPr>
          <p:nvPr/>
        </p:nvPicPr>
        <p:blipFill rotWithShape="1">
          <a:blip r:embed="rId5" cstate="print">
            <a:extLst>
              <a:ext uri="{28A0092B-C50C-407E-A947-70E740481C1C}">
                <a14:useLocalDpi xmlns="" xmlns:a14="http://schemas.microsoft.com/office/drawing/2010/main" val="0"/>
              </a:ext>
            </a:extLst>
          </a:blip>
          <a:srcRect t="4362" b="103"/>
          <a:stretch/>
        </p:blipFill>
        <p:spPr>
          <a:xfrm>
            <a:off x="5759462" y="2673627"/>
            <a:ext cx="2795734" cy="4006374"/>
          </a:xfrm>
          <a:prstGeom prst="rect">
            <a:avLst/>
          </a:prstGeom>
          <a:ln w="3175" cmpd="sng">
            <a:solidFill>
              <a:schemeClr val="tx2">
                <a:lumMod val="60000"/>
                <a:lumOff val="40000"/>
              </a:schemeClr>
            </a:solidFill>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bioone ppt divider pag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9635" name="TextBox 3"/>
          <p:cNvSpPr txBox="1">
            <a:spLocks noChangeArrowheads="1"/>
          </p:cNvSpPr>
          <p:nvPr/>
        </p:nvSpPr>
        <p:spPr bwMode="auto">
          <a:xfrm>
            <a:off x="361950" y="1911350"/>
            <a:ext cx="6089650" cy="1077218"/>
          </a:xfrm>
          <a:prstGeom prst="rect">
            <a:avLst/>
          </a:prstGeom>
          <a:noFill/>
          <a:ln w="9525">
            <a:noFill/>
            <a:miter lim="800000"/>
            <a:headEnd/>
            <a:tailEnd/>
          </a:ln>
        </p:spPr>
        <p:txBody>
          <a:bodyPr>
            <a:prstTxWarp prst="textNoShape">
              <a:avLst/>
            </a:prstTxWarp>
            <a:spAutoFit/>
          </a:bodyPr>
          <a:lstStyle/>
          <a:p>
            <a:r>
              <a:rPr lang="en-US" sz="3200" dirty="0" smtClean="0">
                <a:solidFill>
                  <a:schemeClr val="bg1"/>
                </a:solidFill>
                <a:latin typeface="Times" charset="0"/>
              </a:rPr>
              <a:t>Tools for Researching</a:t>
            </a:r>
          </a:p>
          <a:p>
            <a:r>
              <a:rPr lang="zh-TW" altLang="en-US" sz="3200" dirty="0" smtClean="0">
                <a:solidFill>
                  <a:schemeClr val="bg1"/>
                </a:solidFill>
                <a:latin typeface="Times" charset="0"/>
              </a:rPr>
              <a:t>研究者相關工具</a:t>
            </a:r>
            <a:endParaRPr lang="en-US" sz="3200" dirty="0">
              <a:solidFill>
                <a:schemeClr val="bg1"/>
              </a:solidFill>
              <a:latin typeface="Times" charset="0"/>
            </a:endParaRPr>
          </a:p>
        </p:txBody>
      </p:sp>
    </p:spTree>
    <p:extLst>
      <p:ext uri="{BB962C8B-B14F-4D97-AF65-F5344CB8AC3E}">
        <p14:creationId xmlns="" xmlns:p14="http://schemas.microsoft.com/office/powerpoint/2010/main" val="2117590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8710" y="937423"/>
            <a:ext cx="7168013" cy="404813"/>
          </a:xfrm>
          <a:prstGeom prst="rect">
            <a:avLst/>
          </a:prstGeom>
        </p:spPr>
        <p:txBody>
          <a:bodyPr/>
          <a:lstStyle/>
          <a:p>
            <a:pPr lvl="0" eaLnBrk="0" hangingPunct="0">
              <a:defRPr/>
            </a:pPr>
            <a:r>
              <a:rPr lang="zh-TW" altLang="en-US" sz="3000" noProof="0" dirty="0" smtClean="0">
                <a:solidFill>
                  <a:srgbClr val="739600"/>
                </a:solidFill>
                <a:latin typeface="Times" pitchFamily="18" charset="0"/>
                <a:ea typeface="ＭＳ Ｐゴシック" pitchFamily="-110" charset="-128"/>
                <a:cs typeface="ＭＳ Ｐゴシック" pitchFamily="-110" charset="-128"/>
              </a:rPr>
              <a:t>設定個人帳號</a:t>
            </a: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pic>
        <p:nvPicPr>
          <p:cNvPr id="4098" name="Picture 2"/>
          <p:cNvPicPr>
            <a:picLocks noChangeAspect="1" noChangeArrowheads="1"/>
          </p:cNvPicPr>
          <p:nvPr/>
        </p:nvPicPr>
        <p:blipFill>
          <a:blip r:embed="rId3" cstate="print"/>
          <a:srcRect/>
          <a:stretch>
            <a:fillRect/>
          </a:stretch>
        </p:blipFill>
        <p:spPr bwMode="auto">
          <a:xfrm>
            <a:off x="416532" y="1582035"/>
            <a:ext cx="8501557" cy="4608739"/>
          </a:xfrm>
          <a:prstGeom prst="rect">
            <a:avLst/>
          </a:prstGeom>
          <a:noFill/>
          <a:ln w="9525">
            <a:noFill/>
            <a:miter lim="800000"/>
            <a:headEnd/>
            <a:tailEnd/>
          </a:ln>
        </p:spPr>
      </p:pic>
      <p:sp>
        <p:nvSpPr>
          <p:cNvPr id="11" name="文字方塊 10"/>
          <p:cNvSpPr txBox="1"/>
          <p:nvPr/>
        </p:nvSpPr>
        <p:spPr>
          <a:xfrm>
            <a:off x="4937731" y="1807855"/>
            <a:ext cx="2323651" cy="1034129"/>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在校園授權</a:t>
            </a:r>
            <a:r>
              <a:rPr lang="en-US" altLang="zh-TW" dirty="0" smtClean="0">
                <a:latin typeface="Microsoft YaHei Light" pitchFamily="34" charset="-122"/>
                <a:ea typeface="Microsoft YaHei Light" pitchFamily="34" charset="-122"/>
              </a:rPr>
              <a:t>IP</a:t>
            </a:r>
            <a:r>
              <a:rPr lang="zh-TW" altLang="en-US" dirty="0" smtClean="0">
                <a:latin typeface="Microsoft YaHei Light" pitchFamily="34" charset="-122"/>
                <a:ea typeface="Microsoft YaHei Light" pitchFamily="34" charset="-122"/>
              </a:rPr>
              <a:t>範圍</a:t>
            </a:r>
            <a:endParaRPr lang="en-US" altLang="zh-TW" dirty="0" smtClean="0">
              <a:latin typeface="Microsoft YaHei Light" pitchFamily="34" charset="-122"/>
              <a:ea typeface="Microsoft YaHei Light" pitchFamily="34" charset="-122"/>
            </a:endParaRPr>
          </a:p>
          <a:p>
            <a:pPr algn="ctr">
              <a:spcBef>
                <a:spcPct val="20000"/>
              </a:spcBef>
            </a:pPr>
            <a:r>
              <a:rPr lang="zh-TW" altLang="en-US" dirty="0" smtClean="0">
                <a:latin typeface="Microsoft YaHei Light" pitchFamily="34" charset="-122"/>
                <a:ea typeface="Microsoft YaHei Light" pitchFamily="34" charset="-122"/>
              </a:rPr>
              <a:t>點入</a:t>
            </a:r>
            <a:r>
              <a:rPr lang="en-US" altLang="zh-TW" dirty="0" smtClean="0">
                <a:latin typeface="Microsoft YaHei Light" pitchFamily="34" charset="-122"/>
                <a:ea typeface="Microsoft YaHei Light" pitchFamily="34" charset="-122"/>
              </a:rPr>
              <a:t>Log in</a:t>
            </a:r>
          </a:p>
          <a:p>
            <a:pPr algn="ctr">
              <a:spcBef>
                <a:spcPct val="20000"/>
              </a:spcBef>
            </a:pPr>
            <a:r>
              <a:rPr lang="zh-TW" altLang="en-US" dirty="0" smtClean="0">
                <a:latin typeface="Microsoft YaHei Light" pitchFamily="34" charset="-122"/>
                <a:ea typeface="Microsoft YaHei Light" pitchFamily="34" charset="-122"/>
              </a:rPr>
              <a:t>註冊個人帳號</a:t>
            </a:r>
          </a:p>
        </p:txBody>
      </p:sp>
      <p:sp>
        <p:nvSpPr>
          <p:cNvPr id="12" name="矩形 11"/>
          <p:cNvSpPr/>
          <p:nvPr/>
        </p:nvSpPr>
        <p:spPr>
          <a:xfrm>
            <a:off x="5185183" y="1578685"/>
            <a:ext cx="1839561" cy="207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391758" y="3165111"/>
            <a:ext cx="1867349" cy="1144929"/>
          </a:xfrm>
          <a:prstGeom prst="rect">
            <a:avLst/>
          </a:prstGeom>
          <a:solidFill>
            <a:srgbClr val="FFFF99"/>
          </a:solidFill>
          <a:ln>
            <a:noFill/>
          </a:ln>
        </p:spPr>
        <p:txBody>
          <a:bodyPr wrap="square" rtlCol="0">
            <a:spAutoFit/>
          </a:bodyPr>
          <a:lstStyle/>
          <a:p>
            <a:pPr algn="ctr">
              <a:spcBef>
                <a:spcPct val="20000"/>
              </a:spcBef>
            </a:pPr>
            <a:r>
              <a:rPr lang="zh-TW" altLang="en-US" dirty="0" smtClean="0">
                <a:solidFill>
                  <a:srgbClr val="C00000"/>
                </a:solidFill>
                <a:latin typeface="Microsoft YaHei Light" pitchFamily="34" charset="-122"/>
                <a:ea typeface="Microsoft YaHei Light" pitchFamily="34" charset="-122"/>
              </a:rPr>
              <a:t>個人帳號優點</a:t>
            </a:r>
            <a:endParaRPr lang="en-US" altLang="zh-TW" dirty="0" smtClean="0">
              <a:solidFill>
                <a:srgbClr val="C00000"/>
              </a:solidFill>
              <a:latin typeface="Microsoft YaHei Light" pitchFamily="34" charset="-122"/>
              <a:ea typeface="Microsoft YaHei Light" pitchFamily="34" charset="-122"/>
            </a:endParaRPr>
          </a:p>
          <a:p>
            <a:pPr algn="ctr">
              <a:spcBef>
                <a:spcPct val="20000"/>
              </a:spcBef>
            </a:pPr>
            <a:r>
              <a:rPr lang="zh-TW" altLang="en-US" sz="1400" dirty="0" smtClean="0">
                <a:latin typeface="Microsoft YaHei Light" pitchFamily="34" charset="-122"/>
                <a:ea typeface="Microsoft YaHei Light" pitchFamily="34" charset="-122"/>
              </a:rPr>
              <a:t>保存搜索歷史</a:t>
            </a:r>
            <a:endParaRPr lang="en-US" altLang="zh-TW" sz="1400" dirty="0" smtClean="0">
              <a:latin typeface="Microsoft YaHei Light" pitchFamily="34" charset="-122"/>
              <a:ea typeface="Microsoft YaHei Light" pitchFamily="34" charset="-122"/>
            </a:endParaRPr>
          </a:p>
          <a:p>
            <a:pPr algn="ctr">
              <a:spcBef>
                <a:spcPct val="20000"/>
              </a:spcBef>
            </a:pPr>
            <a:r>
              <a:rPr lang="zh-TW" altLang="en-US" sz="1400" dirty="0" smtClean="0">
                <a:latin typeface="Microsoft YaHei Light" pitchFamily="34" charset="-122"/>
                <a:ea typeface="Microsoft YaHei Light" pitchFamily="34" charset="-122"/>
              </a:rPr>
              <a:t>引用及目錄通告</a:t>
            </a:r>
            <a:endParaRPr lang="en-US" altLang="zh-TW" sz="1400" dirty="0" smtClean="0">
              <a:latin typeface="Microsoft YaHei Light" pitchFamily="34" charset="-122"/>
              <a:ea typeface="Microsoft YaHei Light" pitchFamily="34" charset="-122"/>
            </a:endParaRPr>
          </a:p>
          <a:p>
            <a:pPr algn="ctr">
              <a:spcBef>
                <a:spcPct val="20000"/>
              </a:spcBef>
            </a:pPr>
            <a:r>
              <a:rPr lang="zh-TW" altLang="en-US" sz="1400" dirty="0" smtClean="0">
                <a:latin typeface="Microsoft YaHei Light" pitchFamily="34" charset="-122"/>
                <a:ea typeface="Microsoft YaHei Light" pitchFamily="34" charset="-122"/>
              </a:rPr>
              <a:t>最愛期刊及文章設定</a:t>
            </a:r>
            <a:endParaRPr lang="en-US" altLang="zh-TW" sz="1400" dirty="0" smtClean="0">
              <a:latin typeface="Microsoft YaHei Light" pitchFamily="34" charset="-122"/>
              <a:ea typeface="Microsoft YaHei Light"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8710" y="1733515"/>
            <a:ext cx="7168013" cy="404813"/>
          </a:xfrm>
          <a:prstGeom prst="rect">
            <a:avLst/>
          </a:prstGeom>
        </p:spPr>
        <p:txBody>
          <a:bodyPr/>
          <a:lstStyle/>
          <a:p>
            <a:pPr lvl="0" eaLnBrk="0" hangingPunct="0">
              <a:defRPr/>
            </a:pPr>
            <a:r>
              <a:rPr lang="zh-TW" altLang="en-US" sz="3000" dirty="0" smtClean="0">
                <a:solidFill>
                  <a:srgbClr val="739600"/>
                </a:solidFill>
                <a:latin typeface="Times" pitchFamily="18" charset="0"/>
                <a:ea typeface="ＭＳ Ｐゴシック" pitchFamily="-110" charset="-128"/>
                <a:cs typeface="ＭＳ Ｐゴシック" pitchFamily="-110" charset="-128"/>
              </a:rPr>
              <a:t>文章檢視</a:t>
            </a:r>
            <a:r>
              <a:rPr lang="en-US" altLang="zh-TW" sz="3000" dirty="0" smtClean="0">
                <a:solidFill>
                  <a:srgbClr val="739600"/>
                </a:solidFill>
                <a:latin typeface="Times" pitchFamily="18" charset="0"/>
                <a:ea typeface="ＭＳ Ｐゴシック" pitchFamily="-110" charset="-128"/>
                <a:cs typeface="ＭＳ Ｐゴシック" pitchFamily="-110" charset="-128"/>
              </a:rPr>
              <a:t>-PDF</a:t>
            </a:r>
            <a:r>
              <a:rPr lang="zh-TW" altLang="en-US" sz="3000" dirty="0" smtClean="0">
                <a:solidFill>
                  <a:srgbClr val="739600"/>
                </a:solidFill>
                <a:latin typeface="Times" pitchFamily="18" charset="0"/>
                <a:ea typeface="ＭＳ Ｐゴシック" pitchFamily="-110" charset="-128"/>
                <a:cs typeface="ＭＳ Ｐゴシック" pitchFamily="-110" charset="-128"/>
              </a:rPr>
              <a:t>格式</a:t>
            </a: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sp>
        <p:nvSpPr>
          <p:cNvPr id="5" name="Title 1"/>
          <p:cNvSpPr txBox="1">
            <a:spLocks/>
          </p:cNvSpPr>
          <p:nvPr/>
        </p:nvSpPr>
        <p:spPr>
          <a:xfrm>
            <a:off x="457200" y="1281682"/>
            <a:ext cx="7168013" cy="40481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smtClean="0">
              <a:ln>
                <a:noFill/>
              </a:ln>
              <a:solidFill>
                <a:srgbClr val="739600"/>
              </a:solidFill>
              <a:effectLst/>
              <a:uLnTx/>
              <a:uFillTx/>
              <a:latin typeface="Times" charset="0"/>
              <a:ea typeface="ＭＳ Ｐゴシック" pitchFamily="-108" charset="-128"/>
              <a:cs typeface="ＭＳ Ｐゴシック" pitchFamily="-108" charset="-128"/>
            </a:endParaRPr>
          </a:p>
        </p:txBody>
      </p:sp>
      <p:pic>
        <p:nvPicPr>
          <p:cNvPr id="6" name="Picture Placeholder 9" descr="ArticleTools_1B.png"/>
          <p:cNvPicPr>
            <a:picLocks noChangeAspect="1"/>
          </p:cNvPicPr>
          <p:nvPr/>
        </p:nvPicPr>
        <p:blipFill>
          <a:blip r:embed="rId3" cstate="print"/>
          <a:stretch>
            <a:fillRect/>
          </a:stretch>
        </p:blipFill>
        <p:spPr>
          <a:xfrm>
            <a:off x="457200" y="1686495"/>
            <a:ext cx="6382054" cy="3963264"/>
          </a:xfrm>
          <a:prstGeom prst="rect">
            <a:avLst/>
          </a:prstGeom>
        </p:spPr>
      </p:pic>
      <p:pic>
        <p:nvPicPr>
          <p:cNvPr id="7" name="Picture Placeholder 10" descr="ArticleTools_1B.png"/>
          <p:cNvPicPr>
            <a:picLocks noChangeAspect="1"/>
          </p:cNvPicPr>
          <p:nvPr/>
        </p:nvPicPr>
        <p:blipFill>
          <a:blip r:embed="rId4" cstate="print"/>
          <a:srcRect l="77504" t="4801" r="8421" b="10717"/>
          <a:stretch>
            <a:fillRect/>
          </a:stretch>
        </p:blipFill>
        <p:spPr>
          <a:xfrm>
            <a:off x="7163007" y="1686495"/>
            <a:ext cx="1178428" cy="4940216"/>
          </a:xfrm>
          <a:prstGeom prst="rect">
            <a:avLst/>
          </a:prstGeom>
        </p:spPr>
      </p:pic>
      <p:pic>
        <p:nvPicPr>
          <p:cNvPr id="10" name="Picture Placeholder 10" descr="ArticleTools_1B.png"/>
          <p:cNvPicPr>
            <a:picLocks noChangeAspect="1"/>
          </p:cNvPicPr>
          <p:nvPr/>
        </p:nvPicPr>
        <p:blipFill>
          <a:blip r:embed="rId4" cstate="print"/>
          <a:srcRect l="5554" t="39846" r="76553" b="6905"/>
          <a:stretch>
            <a:fillRect/>
          </a:stretch>
        </p:blipFill>
        <p:spPr bwMode="auto">
          <a:xfrm>
            <a:off x="3090774" y="3132852"/>
            <a:ext cx="1793198" cy="3727305"/>
          </a:xfrm>
          <a:prstGeom prst="rect">
            <a:avLst/>
          </a:prstGeom>
          <a:noFill/>
          <a:ln w="9525">
            <a:noFill/>
            <a:miter lim="800000"/>
            <a:headEnd/>
            <a:tailEnd/>
          </a:ln>
          <a:effectLst>
            <a:outerShdw blurRad="292100" dist="139700" dir="12060000" algn="tl" rotWithShape="0">
              <a:srgbClr val="000000">
                <a:alpha val="25000"/>
              </a:srgbClr>
            </a:outerShdw>
          </a:effectLst>
        </p:spPr>
      </p:pic>
      <p:sp>
        <p:nvSpPr>
          <p:cNvPr id="12" name="Title 1"/>
          <p:cNvSpPr txBox="1">
            <a:spLocks/>
          </p:cNvSpPr>
          <p:nvPr/>
        </p:nvSpPr>
        <p:spPr>
          <a:xfrm>
            <a:off x="478710" y="937423"/>
            <a:ext cx="7168013" cy="404813"/>
          </a:xfrm>
          <a:prstGeom prst="rect">
            <a:avLst/>
          </a:prstGeom>
        </p:spPr>
        <p:txBody>
          <a:bodyPr/>
          <a:lstStyle/>
          <a:p>
            <a:pPr eaLnBrk="0" hangingPunct="0">
              <a:defRPr/>
            </a:pPr>
            <a:r>
              <a:rPr lang="en-US" altLang="zh-TW" sz="3000" dirty="0" smtClean="0">
                <a:solidFill>
                  <a:srgbClr val="739600"/>
                </a:solidFill>
                <a:latin typeface="Times" charset="0"/>
                <a:ea typeface="ＭＳ Ｐゴシック" pitchFamily="-108" charset="-128"/>
                <a:cs typeface="ＭＳ Ｐゴシック" pitchFamily="-108" charset="-128"/>
              </a:rPr>
              <a:t>Article &amp; Title Tools</a:t>
            </a:r>
            <a:r>
              <a:rPr lang="zh-TW" altLang="en-US" sz="3000" dirty="0" smtClean="0">
                <a:solidFill>
                  <a:srgbClr val="739600"/>
                </a:solidFill>
                <a:latin typeface="Times" charset="0"/>
                <a:ea typeface="ＭＳ Ｐゴシック" pitchFamily="-108" charset="-128"/>
                <a:cs typeface="ＭＳ Ｐゴシック" pitchFamily="-108" charset="-128"/>
              </a:rPr>
              <a:t> 文章工具</a:t>
            </a:r>
            <a:endParaRPr lang="en-US" altLang="zh-TW" sz="3000" dirty="0" smtClean="0">
              <a:solidFill>
                <a:srgbClr val="739600"/>
              </a:solidFill>
              <a:latin typeface="Times" charset="0"/>
              <a:ea typeface="ＭＳ Ｐゴシック" pitchFamily="-108" charset="-128"/>
              <a:cs typeface="ＭＳ Ｐゴシック" pitchFamily="-108" charset="-128"/>
            </a:endParaRPr>
          </a:p>
          <a:p>
            <a:pPr lvl="0" eaLnBrk="0" hangingPunct="0">
              <a:defRPr/>
            </a:pP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sp>
        <p:nvSpPr>
          <p:cNvPr id="13" name="文字方塊 12"/>
          <p:cNvSpPr txBox="1"/>
          <p:nvPr/>
        </p:nvSpPr>
        <p:spPr>
          <a:xfrm>
            <a:off x="774551" y="4970603"/>
            <a:ext cx="2323651" cy="646331"/>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最多人閱讀及最多人引用文章</a:t>
            </a:r>
          </a:p>
        </p:txBody>
      </p:sp>
      <p:sp>
        <p:nvSpPr>
          <p:cNvPr id="14" name="文字方塊 13"/>
          <p:cNvSpPr txBox="1"/>
          <p:nvPr/>
        </p:nvSpPr>
        <p:spPr>
          <a:xfrm>
            <a:off x="5120640" y="4079487"/>
            <a:ext cx="2045747"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相關文章搜索捷徑</a:t>
            </a:r>
            <a:endParaRPr lang="en-US" altLang="zh-TW" dirty="0" smtClean="0">
              <a:latin typeface="Microsoft YaHei Light" pitchFamily="34" charset="-122"/>
              <a:ea typeface="Microsoft YaHei Light" pitchFamily="34" charset="-122"/>
            </a:endParaRPr>
          </a:p>
        </p:txBody>
      </p:sp>
      <p:sp>
        <p:nvSpPr>
          <p:cNvPr id="15" name="文字方塊 14"/>
          <p:cNvSpPr txBox="1"/>
          <p:nvPr/>
        </p:nvSpPr>
        <p:spPr>
          <a:xfrm>
            <a:off x="6045798" y="1671555"/>
            <a:ext cx="1143897"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文章瀏覽</a:t>
            </a:r>
            <a:endParaRPr lang="en-US" altLang="zh-TW" dirty="0" smtClean="0">
              <a:latin typeface="Microsoft YaHei Light" pitchFamily="34" charset="-122"/>
              <a:ea typeface="Microsoft YaHei Light" pitchFamily="34" charset="-122"/>
            </a:endParaRPr>
          </a:p>
        </p:txBody>
      </p:sp>
      <p:sp>
        <p:nvSpPr>
          <p:cNvPr id="16" name="文字方塊 15"/>
          <p:cNvSpPr txBox="1"/>
          <p:nvPr/>
        </p:nvSpPr>
        <p:spPr>
          <a:xfrm>
            <a:off x="6013525" y="2360045"/>
            <a:ext cx="1165413"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文章組成</a:t>
            </a:r>
            <a:endParaRPr lang="en-US" altLang="zh-TW" dirty="0" smtClean="0">
              <a:latin typeface="Microsoft YaHei Light" pitchFamily="34" charset="-122"/>
              <a:ea typeface="Microsoft YaHei Light" pitchFamily="34" charset="-122"/>
            </a:endParaRPr>
          </a:p>
        </p:txBody>
      </p:sp>
      <p:sp>
        <p:nvSpPr>
          <p:cNvPr id="17" name="文字方塊 16"/>
          <p:cNvSpPr txBox="1"/>
          <p:nvPr/>
        </p:nvSpPr>
        <p:spPr>
          <a:xfrm>
            <a:off x="4905487" y="5404478"/>
            <a:ext cx="2262686" cy="369332"/>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文章匯出及應用工具</a:t>
            </a:r>
            <a:endParaRPr lang="en-US" altLang="zh-TW" dirty="0" smtClean="0">
              <a:latin typeface="Microsoft YaHei Light" pitchFamily="34" charset="-122"/>
              <a:ea typeface="Microsoft YaHei Light"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8710" y="937423"/>
            <a:ext cx="7168013" cy="404813"/>
          </a:xfrm>
          <a:prstGeom prst="rect">
            <a:avLst/>
          </a:prstGeom>
        </p:spPr>
        <p:txBody>
          <a:bodyPr/>
          <a:lstStyle/>
          <a:p>
            <a:pPr lvl="0" eaLnBrk="0" hangingPunct="0">
              <a:defRPr/>
            </a:pPr>
            <a:r>
              <a:rPr lang="zh-TW" altLang="en-US" sz="3000" dirty="0" smtClean="0">
                <a:solidFill>
                  <a:srgbClr val="739600"/>
                </a:solidFill>
                <a:latin typeface="Times" pitchFamily="18" charset="0"/>
                <a:ea typeface="ＭＳ Ｐゴシック" pitchFamily="-110" charset="-128"/>
                <a:cs typeface="ＭＳ Ｐゴシック" pitchFamily="-110" charset="-128"/>
              </a:rPr>
              <a:t>客製化通知</a:t>
            </a:r>
            <a:r>
              <a:rPr lang="en-US" altLang="zh-TW" sz="3000" dirty="0" smtClean="0">
                <a:solidFill>
                  <a:srgbClr val="739600"/>
                </a:solidFill>
                <a:latin typeface="Times" pitchFamily="18" charset="0"/>
                <a:ea typeface="ＭＳ Ｐゴシック" pitchFamily="-110" charset="-128"/>
                <a:cs typeface="ＭＳ Ｐゴシック" pitchFamily="-110" charset="-128"/>
              </a:rPr>
              <a:t>-</a:t>
            </a:r>
            <a:r>
              <a:rPr lang="zh-TW" altLang="en-US" sz="3000" dirty="0" smtClean="0">
                <a:solidFill>
                  <a:srgbClr val="739600"/>
                </a:solidFill>
                <a:latin typeface="Times" pitchFamily="18" charset="0"/>
                <a:ea typeface="ＭＳ Ｐゴシック" pitchFamily="-110" charset="-128"/>
                <a:cs typeface="ＭＳ Ｐゴシック" pitchFamily="-110" charset="-128"/>
              </a:rPr>
              <a:t>引用通告、目錄通告</a:t>
            </a: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pic>
        <p:nvPicPr>
          <p:cNvPr id="6" name="Picture Placeholder 9" descr="Alerts1.png"/>
          <p:cNvPicPr>
            <a:picLocks noChangeAspect="1"/>
          </p:cNvPicPr>
          <p:nvPr/>
        </p:nvPicPr>
        <p:blipFill>
          <a:blip r:embed="rId3" cstate="print"/>
          <a:srcRect l="2873" r="2873"/>
          <a:stretch>
            <a:fillRect/>
          </a:stretch>
        </p:blipFill>
        <p:spPr>
          <a:xfrm>
            <a:off x="457199" y="1492851"/>
            <a:ext cx="7128754" cy="4457700"/>
          </a:xfrm>
          <a:prstGeom prst="rect">
            <a:avLst/>
          </a:prstGeom>
        </p:spPr>
      </p:pic>
      <p:pic>
        <p:nvPicPr>
          <p:cNvPr id="7" name="Picture Placeholder 6" descr="Alerts2.png"/>
          <p:cNvPicPr>
            <a:picLocks noChangeAspect="1"/>
          </p:cNvPicPr>
          <p:nvPr/>
        </p:nvPicPr>
        <p:blipFill>
          <a:blip r:embed="rId4" cstate="print"/>
          <a:srcRect l="2877" r="2877"/>
          <a:stretch>
            <a:fillRect/>
          </a:stretch>
        </p:blipFill>
        <p:spPr>
          <a:xfrm>
            <a:off x="2365400" y="2666013"/>
            <a:ext cx="6397600" cy="4000500"/>
          </a:xfrm>
          <a:prstGeom prst="rect">
            <a:avLst/>
          </a:prstGeom>
        </p:spPr>
      </p:pic>
      <p:sp>
        <p:nvSpPr>
          <p:cNvPr id="9" name="Oval 11"/>
          <p:cNvSpPr/>
          <p:nvPr/>
        </p:nvSpPr>
        <p:spPr>
          <a:xfrm>
            <a:off x="605933" y="3501036"/>
            <a:ext cx="981025" cy="262467"/>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12"/>
          <p:cNvSpPr/>
          <p:nvPr/>
        </p:nvSpPr>
        <p:spPr>
          <a:xfrm>
            <a:off x="2448708" y="3889501"/>
            <a:ext cx="731209" cy="262467"/>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文字方塊 10"/>
          <p:cNvSpPr txBox="1"/>
          <p:nvPr/>
        </p:nvSpPr>
        <p:spPr>
          <a:xfrm>
            <a:off x="6314740" y="4938327"/>
            <a:ext cx="2323651" cy="701731"/>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在文章工具點選</a:t>
            </a:r>
            <a:endParaRPr lang="en-US" altLang="zh-TW" dirty="0" smtClean="0">
              <a:latin typeface="Microsoft YaHei Light" pitchFamily="34" charset="-122"/>
              <a:ea typeface="Microsoft YaHei Light" pitchFamily="34" charset="-122"/>
            </a:endParaRPr>
          </a:p>
          <a:p>
            <a:pPr algn="ctr">
              <a:spcBef>
                <a:spcPct val="20000"/>
              </a:spcBef>
            </a:pPr>
            <a:r>
              <a:rPr lang="en-US" altLang="zh-TW" dirty="0" smtClean="0">
                <a:hlinkClick r:id="rId5"/>
              </a:rPr>
              <a:t>Sign Up for E-alerts</a:t>
            </a:r>
            <a:endParaRPr lang="en-US" altLang="zh-TW" dirty="0" smtClean="0"/>
          </a:p>
        </p:txBody>
      </p:sp>
      <p:sp>
        <p:nvSpPr>
          <p:cNvPr id="12" name="矩形 11"/>
          <p:cNvSpPr/>
          <p:nvPr/>
        </p:nvSpPr>
        <p:spPr>
          <a:xfrm>
            <a:off x="8089751" y="5927463"/>
            <a:ext cx="430306" cy="161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24 at 1.59.54 P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60901" y="1604963"/>
            <a:ext cx="4317999" cy="4140653"/>
          </a:xfrm>
          <a:prstGeom prst="ellipse">
            <a:avLst/>
          </a:prstGeom>
          <a:ln>
            <a:solidFill>
              <a:srgbClr val="568229"/>
            </a:solidFill>
          </a:ln>
        </p:spPr>
      </p:pic>
      <p:sp>
        <p:nvSpPr>
          <p:cNvPr id="19458" name="Title 3"/>
          <p:cNvSpPr>
            <a:spLocks noGrp="1"/>
          </p:cNvSpPr>
          <p:nvPr>
            <p:ph type="title"/>
          </p:nvPr>
        </p:nvSpPr>
        <p:spPr/>
        <p:txBody>
          <a:bodyPr/>
          <a:lstStyle/>
          <a:p>
            <a:pPr eaLnBrk="1" hangingPunct="1"/>
            <a:r>
              <a:rPr lang="en-US" dirty="0" smtClean="0">
                <a:latin typeface="Times" pitchFamily="-112" charset="0"/>
              </a:rPr>
              <a:t>BioOne is…</a:t>
            </a:r>
            <a:endParaRPr lang="en-US" dirty="0">
              <a:latin typeface="Times" pitchFamily="-112" charset="0"/>
            </a:endParaRPr>
          </a:p>
        </p:txBody>
      </p:sp>
      <p:sp>
        <p:nvSpPr>
          <p:cNvPr id="6" name="Content Placeholder 5"/>
          <p:cNvSpPr>
            <a:spLocks noGrp="1"/>
          </p:cNvSpPr>
          <p:nvPr>
            <p:ph sz="quarter" idx="4294967295"/>
          </p:nvPr>
        </p:nvSpPr>
        <p:spPr>
          <a:xfrm>
            <a:off x="457200" y="1898866"/>
            <a:ext cx="3894138" cy="3987800"/>
          </a:xfrm>
        </p:spPr>
        <p:txBody>
          <a:bodyPr/>
          <a:lstStyle/>
          <a:p>
            <a:pPr marL="285750" indent="-285750">
              <a:buFont typeface="Arial"/>
              <a:buChar char="•"/>
            </a:pPr>
            <a:r>
              <a:rPr lang="en-US" sz="1400" dirty="0" smtClean="0"/>
              <a:t>An innovative, not-for-profit </a:t>
            </a:r>
            <a:r>
              <a:rPr lang="en-US" sz="1400" b="1" dirty="0" smtClean="0">
                <a:solidFill>
                  <a:srgbClr val="568229"/>
                </a:solidFill>
              </a:rPr>
              <a:t>library-publisher partnership</a:t>
            </a:r>
            <a:r>
              <a:rPr lang="en-US" sz="1400" b="1" dirty="0" smtClean="0">
                <a:solidFill>
                  <a:srgbClr val="739600"/>
                </a:solidFill>
              </a:rPr>
              <a:t> </a:t>
            </a:r>
            <a:r>
              <a:rPr lang="en-US" sz="1400" dirty="0" smtClean="0"/>
              <a:t>created to provide sustainable, cost-effective access to critical scientific research</a:t>
            </a:r>
            <a:r>
              <a:rPr lang="zh-TW" altLang="en-US" sz="1400" dirty="0" smtClean="0"/>
              <a:t> 非營利的</a:t>
            </a:r>
            <a:r>
              <a:rPr lang="zh-TW" altLang="en-US" sz="1400" b="1" dirty="0" smtClean="0"/>
              <a:t>圖書館出版商創新合作</a:t>
            </a:r>
            <a:r>
              <a:rPr lang="zh-TW" altLang="en-US" sz="1400" dirty="0" smtClean="0"/>
              <a:t>，提供重要的科學研究有持續性的、具成本效益的資源管道</a:t>
            </a:r>
            <a:endParaRPr lang="en-US" altLang="en-US" sz="1400" dirty="0"/>
          </a:p>
          <a:p>
            <a:pPr marL="285750" indent="-285750">
              <a:buFont typeface="Arial"/>
              <a:buChar char="•"/>
            </a:pPr>
            <a:r>
              <a:rPr lang="en-US" sz="1400" dirty="0" smtClean="0"/>
              <a:t>A</a:t>
            </a:r>
            <a:r>
              <a:rPr lang="en-US" sz="1400" b="1" dirty="0" smtClean="0">
                <a:solidFill>
                  <a:schemeClr val="accent1"/>
                </a:solidFill>
              </a:rPr>
              <a:t> full-text</a:t>
            </a:r>
            <a:r>
              <a:rPr lang="en-US" sz="1400" dirty="0" smtClean="0">
                <a:solidFill>
                  <a:schemeClr val="accent1"/>
                </a:solidFill>
              </a:rPr>
              <a:t> </a:t>
            </a:r>
            <a:r>
              <a:rPr lang="en-US" sz="1400" dirty="0" smtClean="0"/>
              <a:t>database of </a:t>
            </a:r>
            <a:r>
              <a:rPr lang="en-US" sz="1400" b="1" dirty="0" smtClean="0">
                <a:solidFill>
                  <a:srgbClr val="568229"/>
                </a:solidFill>
              </a:rPr>
              <a:t>current</a:t>
            </a:r>
            <a:r>
              <a:rPr lang="en-US" sz="1400" dirty="0" smtClean="0">
                <a:solidFill>
                  <a:srgbClr val="568229"/>
                </a:solidFill>
              </a:rPr>
              <a:t>, </a:t>
            </a:r>
            <a:r>
              <a:rPr lang="en-US" sz="1400" b="1" dirty="0" smtClean="0">
                <a:solidFill>
                  <a:srgbClr val="568229"/>
                </a:solidFill>
              </a:rPr>
              <a:t>peer-reviewed</a:t>
            </a:r>
            <a:r>
              <a:rPr lang="en-US" sz="1400" b="1" dirty="0" smtClean="0">
                <a:solidFill>
                  <a:srgbClr val="739600"/>
                </a:solidFill>
              </a:rPr>
              <a:t> </a:t>
            </a:r>
            <a:r>
              <a:rPr lang="en-US" sz="1400" dirty="0" smtClean="0"/>
              <a:t>journals with access provided by your library</a:t>
            </a:r>
            <a:r>
              <a:rPr lang="zh-TW" altLang="en-US" sz="1400" dirty="0" smtClean="0"/>
              <a:t>現刊內容經同儕審閱的全文期刊資料庫</a:t>
            </a:r>
            <a:endParaRPr lang="en-US" altLang="en-US" sz="1400" dirty="0"/>
          </a:p>
          <a:p>
            <a:pPr marL="285750" indent="-285750">
              <a:buFont typeface="Arial"/>
              <a:buChar char="•"/>
            </a:pPr>
            <a:r>
              <a:rPr lang="en-US" sz="1400" dirty="0" smtClean="0"/>
              <a:t>Focused </a:t>
            </a:r>
            <a:r>
              <a:rPr lang="en-US" sz="1400" dirty="0"/>
              <a:t>in </a:t>
            </a:r>
            <a:r>
              <a:rPr lang="en-US" sz="1400" dirty="0" smtClean="0"/>
              <a:t>the </a:t>
            </a:r>
            <a:r>
              <a:rPr lang="en-US" sz="1400" b="1" dirty="0" smtClean="0">
                <a:solidFill>
                  <a:srgbClr val="568229"/>
                </a:solidFill>
              </a:rPr>
              <a:t>biological</a:t>
            </a:r>
            <a:r>
              <a:rPr lang="en-US" sz="1400" dirty="0"/>
              <a:t>,</a:t>
            </a:r>
            <a:r>
              <a:rPr lang="en-US" sz="1400" b="1" dirty="0">
                <a:solidFill>
                  <a:srgbClr val="568229"/>
                </a:solidFill>
              </a:rPr>
              <a:t> ecological</a:t>
            </a:r>
            <a:r>
              <a:rPr lang="en-US" sz="1400" dirty="0"/>
              <a:t>,</a:t>
            </a:r>
            <a:r>
              <a:rPr lang="en-US" sz="1400" dirty="0">
                <a:solidFill>
                  <a:srgbClr val="000000"/>
                </a:solidFill>
              </a:rPr>
              <a:t> and</a:t>
            </a:r>
            <a:r>
              <a:rPr lang="en-US" sz="1400" b="1" dirty="0">
                <a:solidFill>
                  <a:srgbClr val="568229"/>
                </a:solidFill>
              </a:rPr>
              <a:t> environmental </a:t>
            </a:r>
            <a:r>
              <a:rPr lang="en-US" sz="1400" b="1" dirty="0" smtClean="0">
                <a:solidFill>
                  <a:srgbClr val="568229"/>
                </a:solidFill>
              </a:rPr>
              <a:t>sciences</a:t>
            </a:r>
            <a:r>
              <a:rPr lang="zh-TW" altLang="en-US" sz="1400" b="1" dirty="0" smtClean="0">
                <a:solidFill>
                  <a:srgbClr val="568229"/>
                </a:solidFill>
              </a:rPr>
              <a:t> </a:t>
            </a:r>
            <a:r>
              <a:rPr lang="zh-TW" altLang="en-US" sz="1400" dirty="0" smtClean="0"/>
              <a:t>聚焦生物、生態及環境科學</a:t>
            </a:r>
            <a:endParaRPr lang="en-US" altLang="en-US" sz="1400" dirty="0" smtClean="0"/>
          </a:p>
          <a:p>
            <a:pPr marL="285750" indent="-285750">
              <a:buFont typeface="Arial"/>
              <a:buChar char="•"/>
            </a:pPr>
            <a:endParaRPr lang="en-US" sz="1600" b="1" dirty="0">
              <a:solidFill>
                <a:srgbClr val="568229"/>
              </a:solidFill>
            </a:endParaRPr>
          </a:p>
          <a:p>
            <a:pPr marL="457200" indent="-457200">
              <a:buFont typeface="Arial"/>
              <a:buChar char="•"/>
            </a:pPr>
            <a:endParaRPr lang="en-US" sz="1600" dirty="0" smtClean="0"/>
          </a:p>
          <a:p>
            <a:pPr marL="457200" indent="-457200"/>
            <a:r>
              <a:rPr lang="en-US" sz="1600" dirty="0" smtClean="0"/>
              <a:t/>
            </a:r>
            <a:br>
              <a:rPr lang="en-US" sz="1600" dirty="0" smtClean="0"/>
            </a:br>
            <a:endParaRPr lang="en-US" sz="1600" dirty="0" smtClean="0"/>
          </a:p>
          <a:p>
            <a:pPr marL="457200" indent="-457200"/>
            <a:endParaRPr lang="en-US" sz="1600" dirty="0" smtClean="0"/>
          </a:p>
          <a:p>
            <a:pPr marL="457200" indent="-457200"/>
            <a:endParaRPr lang="en-US" sz="1600" dirty="0" smtClean="0"/>
          </a:p>
          <a:p>
            <a:pPr marL="457200" indent="-457200"/>
            <a:endParaRPr lang="en-US" dirty="0"/>
          </a:p>
        </p:txBody>
      </p:sp>
      <p:sp>
        <p:nvSpPr>
          <p:cNvPr id="7" name="TextBox 5"/>
          <p:cNvSpPr txBox="1">
            <a:spLocks noChangeArrowheads="1"/>
          </p:cNvSpPr>
          <p:nvPr/>
        </p:nvSpPr>
        <p:spPr bwMode="auto">
          <a:xfrm>
            <a:off x="5105400" y="457200"/>
            <a:ext cx="3657600" cy="369888"/>
          </a:xfrm>
          <a:prstGeom prst="rect">
            <a:avLst/>
          </a:prstGeom>
          <a:noFill/>
          <a:ln w="9525">
            <a:noFill/>
            <a:miter lim="800000"/>
            <a:headEnd/>
            <a:tailEnd/>
          </a:ln>
        </p:spPr>
        <p:txBody>
          <a:bodyPr>
            <a:prstTxWarp prst="textNoShape">
              <a:avLst/>
            </a:prstTxWarp>
            <a:spAutoFit/>
          </a:bodyPr>
          <a:lstStyle/>
          <a:p>
            <a:pPr algn="r"/>
            <a:r>
              <a:rPr lang="en-US" dirty="0">
                <a:solidFill>
                  <a:srgbClr val="739600"/>
                </a:solidFill>
                <a:latin typeface="Times" charset="0"/>
              </a:rPr>
              <a:t>About BioOne</a:t>
            </a:r>
          </a:p>
        </p:txBody>
      </p:sp>
    </p:spTree>
    <p:extLst>
      <p:ext uri="{BB962C8B-B14F-4D97-AF65-F5344CB8AC3E}">
        <p14:creationId xmlns="" xmlns:p14="http://schemas.microsoft.com/office/powerpoint/2010/main" val="883666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8710" y="937423"/>
            <a:ext cx="7168013" cy="404813"/>
          </a:xfrm>
          <a:prstGeom prst="rect">
            <a:avLst/>
          </a:prstGeom>
        </p:spPr>
        <p:txBody>
          <a:bodyPr/>
          <a:lstStyle/>
          <a:p>
            <a:pPr eaLnBrk="0" hangingPunct="0">
              <a:defRPr/>
            </a:pPr>
            <a:r>
              <a:rPr lang="en-US" altLang="zh-TW" sz="3000" dirty="0" smtClean="0">
                <a:solidFill>
                  <a:srgbClr val="739600"/>
                </a:solidFill>
                <a:latin typeface="Times" pitchFamily="18" charset="0"/>
                <a:ea typeface="ＭＳ Ｐゴシック" pitchFamily="-110" charset="-128"/>
                <a:cs typeface="ＭＳ Ｐゴシック" pitchFamily="-110" charset="-128"/>
              </a:rPr>
              <a:t>Saved Searches</a:t>
            </a:r>
            <a:r>
              <a:rPr lang="zh-TW" altLang="en-US" sz="3000" dirty="0" smtClean="0">
                <a:solidFill>
                  <a:srgbClr val="739600"/>
                </a:solidFill>
                <a:latin typeface="Times" pitchFamily="18" charset="0"/>
                <a:ea typeface="ＭＳ Ｐゴシック" pitchFamily="-110" charset="-128"/>
                <a:cs typeface="ＭＳ Ｐゴシック" pitchFamily="-110" charset="-128"/>
              </a:rPr>
              <a:t> 儲存檢索</a:t>
            </a: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sp>
        <p:nvSpPr>
          <p:cNvPr id="11" name="Title 1"/>
          <p:cNvSpPr txBox="1">
            <a:spLocks/>
          </p:cNvSpPr>
          <p:nvPr/>
        </p:nvSpPr>
        <p:spPr>
          <a:xfrm>
            <a:off x="457200" y="1421536"/>
            <a:ext cx="7168013" cy="40481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smtClean="0">
              <a:ln>
                <a:noFill/>
              </a:ln>
              <a:solidFill>
                <a:srgbClr val="739600"/>
              </a:solidFill>
              <a:effectLst/>
              <a:uLnTx/>
              <a:uFillTx/>
              <a:latin typeface="Times" pitchFamily="18" charset="0"/>
              <a:ea typeface="ＭＳ Ｐゴシック" pitchFamily="-110" charset="-128"/>
              <a:cs typeface="ＭＳ Ｐゴシック" pitchFamily="-110" charset="-128"/>
            </a:endParaRPr>
          </a:p>
        </p:txBody>
      </p:sp>
      <p:pic>
        <p:nvPicPr>
          <p:cNvPr id="18" name="Picture Placeholder 9" descr="Alerts1.png"/>
          <p:cNvPicPr>
            <a:picLocks noChangeAspect="1"/>
          </p:cNvPicPr>
          <p:nvPr/>
        </p:nvPicPr>
        <p:blipFill>
          <a:blip r:embed="rId3" cstate="print"/>
          <a:srcRect l="2873" r="2873"/>
          <a:stretch>
            <a:fillRect/>
          </a:stretch>
        </p:blipFill>
        <p:spPr>
          <a:xfrm>
            <a:off x="510989" y="1557399"/>
            <a:ext cx="7128754" cy="4457700"/>
          </a:xfrm>
          <a:prstGeom prst="rect">
            <a:avLst/>
          </a:prstGeom>
        </p:spPr>
      </p:pic>
      <p:pic>
        <p:nvPicPr>
          <p:cNvPr id="19" name="Picture Placeholder 6" descr="Alerts2.png"/>
          <p:cNvPicPr>
            <a:picLocks noChangeAspect="1"/>
          </p:cNvPicPr>
          <p:nvPr/>
        </p:nvPicPr>
        <p:blipFill>
          <a:blip r:embed="rId4" cstate="print"/>
          <a:srcRect b="41755"/>
          <a:stretch>
            <a:fillRect/>
          </a:stretch>
        </p:blipFill>
        <p:spPr>
          <a:xfrm>
            <a:off x="2415990" y="4533961"/>
            <a:ext cx="6400800" cy="2197100"/>
          </a:xfrm>
          <a:prstGeom prst="rect">
            <a:avLst/>
          </a:prstGeom>
        </p:spPr>
      </p:pic>
      <p:sp>
        <p:nvSpPr>
          <p:cNvPr id="20" name="Right Arrow 13"/>
          <p:cNvSpPr/>
          <p:nvPr/>
        </p:nvSpPr>
        <p:spPr>
          <a:xfrm>
            <a:off x="2017482" y="3082418"/>
            <a:ext cx="2671808" cy="374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Placeholder 6" descr="Alerts2.png"/>
          <p:cNvPicPr>
            <a:picLocks noChangeAspect="1"/>
          </p:cNvPicPr>
          <p:nvPr/>
        </p:nvPicPr>
        <p:blipFill>
          <a:blip r:embed="rId3" cstate="print"/>
          <a:srcRect l="4561" t="24087" r="76817" b="22435"/>
          <a:stretch>
            <a:fillRect/>
          </a:stretch>
        </p:blipFill>
        <p:spPr bwMode="auto">
          <a:xfrm>
            <a:off x="4689290" y="1557399"/>
            <a:ext cx="2224821" cy="3765071"/>
          </a:xfrm>
          <a:prstGeom prst="rect">
            <a:avLst/>
          </a:prstGeom>
          <a:noFill/>
          <a:ln w="9525">
            <a:noFill/>
            <a:miter lim="800000"/>
            <a:headEnd/>
            <a:tailEnd/>
          </a:ln>
          <a:effectLst>
            <a:outerShdw blurRad="292100" dist="139700" dir="12060000" algn="tl" rotWithShape="0">
              <a:srgbClr val="000000">
                <a:alpha val="25000"/>
              </a:srgbClr>
            </a:outerShdw>
          </a:effectLst>
        </p:spPr>
      </p:pic>
      <p:sp>
        <p:nvSpPr>
          <p:cNvPr id="22" name="Down Arrow 15"/>
          <p:cNvSpPr/>
          <p:nvPr/>
        </p:nvSpPr>
        <p:spPr>
          <a:xfrm>
            <a:off x="5175842" y="5303420"/>
            <a:ext cx="309596" cy="3749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矩形 22"/>
          <p:cNvSpPr/>
          <p:nvPr/>
        </p:nvSpPr>
        <p:spPr>
          <a:xfrm>
            <a:off x="634703" y="3184287"/>
            <a:ext cx="1409252" cy="18395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6927924" y="3872777"/>
            <a:ext cx="1888866" cy="923330"/>
          </a:xfrm>
          <a:prstGeom prst="rect">
            <a:avLst/>
          </a:prstGeom>
          <a:solidFill>
            <a:srgbClr val="FFFF99"/>
          </a:solidFill>
          <a:ln>
            <a:noFill/>
          </a:ln>
        </p:spPr>
        <p:txBody>
          <a:bodyPr wrap="square" rtlCol="0">
            <a:spAutoFit/>
          </a:bodyPr>
          <a:lstStyle/>
          <a:p>
            <a:pPr algn="ctr">
              <a:spcBef>
                <a:spcPct val="20000"/>
              </a:spcBef>
            </a:pPr>
            <a:r>
              <a:rPr lang="zh-TW" altLang="en-US" dirty="0" smtClean="0">
                <a:latin typeface="Microsoft YaHei Light" pitchFamily="34" charset="-122"/>
                <a:ea typeface="Microsoft YaHei Light" pitchFamily="34" charset="-122"/>
              </a:rPr>
              <a:t>在搜索結果設定保存搜索歷史及關鍵字通告</a:t>
            </a:r>
            <a:endParaRPr lang="en-US" altLang="zh-TW" dirty="0" smtClean="0">
              <a:latin typeface="Microsoft YaHei Light" pitchFamily="34" charset="-122"/>
              <a:ea typeface="Microsoft YaHei Light" pitchFamily="34" charset="-122"/>
            </a:endParaRPr>
          </a:p>
        </p:txBody>
      </p:sp>
      <p:sp>
        <p:nvSpPr>
          <p:cNvPr id="25" name="矩形 24"/>
          <p:cNvSpPr/>
          <p:nvPr/>
        </p:nvSpPr>
        <p:spPr>
          <a:xfrm>
            <a:off x="4681372" y="5045360"/>
            <a:ext cx="1321398" cy="2259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latin typeface="Times" charset="0"/>
              </a:rPr>
              <a:t>Thank you!</a:t>
            </a:r>
          </a:p>
          <a:p>
            <a:endParaRPr lang="en-US" dirty="0">
              <a:latin typeface="Times" charset="0"/>
            </a:endParaRPr>
          </a:p>
        </p:txBody>
      </p:sp>
      <p:pic>
        <p:nvPicPr>
          <p:cNvPr id="5" name="圖片 4" descr="知識電話-01.png"/>
          <p:cNvPicPr>
            <a:picLocks noChangeAspect="1"/>
          </p:cNvPicPr>
          <p:nvPr/>
        </p:nvPicPr>
        <p:blipFill>
          <a:blip r:embed="rId3" cstate="print"/>
          <a:stretch>
            <a:fillRect/>
          </a:stretch>
        </p:blipFill>
        <p:spPr>
          <a:xfrm>
            <a:off x="2997007" y="1906112"/>
            <a:ext cx="4683953" cy="3311347"/>
          </a:xfrm>
          <a:prstGeom prst="rect">
            <a:avLst/>
          </a:prstGeom>
        </p:spPr>
      </p:pic>
    </p:spTree>
    <p:extLst>
      <p:ext uri="{BB962C8B-B14F-4D97-AF65-F5344CB8AC3E}">
        <p14:creationId xmlns="" xmlns:p14="http://schemas.microsoft.com/office/powerpoint/2010/main" val="4189560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3"/>
          <p:cNvSpPr>
            <a:spLocks noGrp="1"/>
          </p:cNvSpPr>
          <p:nvPr>
            <p:ph type="title"/>
          </p:nvPr>
        </p:nvSpPr>
        <p:spPr>
          <a:xfrm>
            <a:off x="457200" y="1199472"/>
            <a:ext cx="8305800" cy="579438"/>
          </a:xfrm>
        </p:spPr>
        <p:txBody>
          <a:bodyPr/>
          <a:lstStyle/>
          <a:p>
            <a:r>
              <a:rPr lang="zh-TW" altLang="en-US" dirty="0" smtClean="0">
                <a:latin typeface="Times" charset="0"/>
                <a:ea typeface="ＭＳ Ｐゴシック" pitchFamily="-108" charset="-128"/>
                <a:cs typeface="ＭＳ Ｐゴシック" pitchFamily="-108" charset="-128"/>
              </a:rPr>
              <a:t>全球網路研究社群</a:t>
            </a:r>
            <a:endParaRPr lang="en-US" dirty="0" smtClean="0">
              <a:latin typeface="Times" charset="0"/>
              <a:ea typeface="ＭＳ Ｐゴシック" pitchFamily="-108" charset="-128"/>
              <a:cs typeface="ＭＳ Ｐゴシック" pitchFamily="-108" charset="-128"/>
            </a:endParaRPr>
          </a:p>
        </p:txBody>
      </p:sp>
      <p:sp>
        <p:nvSpPr>
          <p:cNvPr id="26629" name="TextBox 5"/>
          <p:cNvSpPr txBox="1">
            <a:spLocks noChangeArrowheads="1"/>
          </p:cNvSpPr>
          <p:nvPr/>
        </p:nvSpPr>
        <p:spPr bwMode="auto">
          <a:xfrm>
            <a:off x="5105400" y="457200"/>
            <a:ext cx="3657600" cy="369888"/>
          </a:xfrm>
          <a:prstGeom prst="rect">
            <a:avLst/>
          </a:prstGeom>
          <a:noFill/>
          <a:ln w="9525">
            <a:noFill/>
            <a:miter lim="800000"/>
            <a:headEnd/>
            <a:tailEnd/>
          </a:ln>
        </p:spPr>
        <p:txBody>
          <a:bodyPr>
            <a:prstTxWarp prst="textNoShape">
              <a:avLst/>
            </a:prstTxWarp>
            <a:spAutoFit/>
          </a:bodyPr>
          <a:lstStyle/>
          <a:p>
            <a:pPr algn="r"/>
            <a:r>
              <a:rPr lang="en-US" dirty="0">
                <a:solidFill>
                  <a:srgbClr val="739600"/>
                </a:solidFill>
                <a:latin typeface="Times" charset="0"/>
              </a:rPr>
              <a:t>About BioOne</a:t>
            </a:r>
          </a:p>
        </p:txBody>
      </p:sp>
      <p:grpSp>
        <p:nvGrpSpPr>
          <p:cNvPr id="28" name="群組 27"/>
          <p:cNvGrpSpPr/>
          <p:nvPr/>
        </p:nvGrpSpPr>
        <p:grpSpPr>
          <a:xfrm>
            <a:off x="656216" y="3081708"/>
            <a:ext cx="6957119" cy="3071670"/>
            <a:chOff x="656216" y="3060192"/>
            <a:chExt cx="6957119" cy="3071670"/>
          </a:xfrm>
        </p:grpSpPr>
        <p:pic>
          <p:nvPicPr>
            <p:cNvPr id="1026" name="Picture 2"/>
            <p:cNvPicPr>
              <a:picLocks noChangeAspect="1" noChangeArrowheads="1"/>
            </p:cNvPicPr>
            <p:nvPr/>
          </p:nvPicPr>
          <p:blipFill>
            <a:blip r:embed="rId3" cstate="print"/>
            <a:srcRect/>
            <a:stretch>
              <a:fillRect/>
            </a:stretch>
          </p:blipFill>
          <p:spPr bwMode="auto">
            <a:xfrm>
              <a:off x="753038" y="3060192"/>
              <a:ext cx="6860297" cy="3071670"/>
            </a:xfrm>
            <a:prstGeom prst="rect">
              <a:avLst/>
            </a:prstGeom>
            <a:noFill/>
            <a:ln w="9525">
              <a:noFill/>
              <a:miter lim="800000"/>
              <a:headEnd/>
              <a:tailEnd/>
            </a:ln>
          </p:spPr>
        </p:pic>
        <p:sp>
          <p:nvSpPr>
            <p:cNvPr id="27" name="矩形 26"/>
            <p:cNvSpPr/>
            <p:nvPr/>
          </p:nvSpPr>
          <p:spPr>
            <a:xfrm>
              <a:off x="656216" y="3668358"/>
              <a:ext cx="247426" cy="311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Content Placeholder 4"/>
          <p:cNvSpPr txBox="1">
            <a:spLocks/>
          </p:cNvSpPr>
          <p:nvPr/>
        </p:nvSpPr>
        <p:spPr bwMode="auto">
          <a:xfrm>
            <a:off x="726141" y="1797123"/>
            <a:ext cx="7546490" cy="1333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0" hangingPunct="0">
              <a:lnSpc>
                <a:spcPct val="112000"/>
              </a:lnSpc>
              <a:spcBef>
                <a:spcPts val="1200"/>
              </a:spcBef>
              <a:spcAft>
                <a:spcPts val="600"/>
              </a:spcAft>
              <a:buClr>
                <a:srgbClr val="739600"/>
              </a:buClr>
              <a:buFont typeface="Arial"/>
              <a:buChar char="•"/>
              <a:defRPr/>
            </a:pPr>
            <a:r>
              <a:rPr kumimoji="0" lang="en-US" sz="1400" b="0" i="0" u="none" strike="noStrike" kern="1200" cap="none" spc="0" normalizeH="0" baseline="0" noProof="0" dirty="0" smtClean="0">
                <a:ln>
                  <a:noFill/>
                </a:ln>
                <a:solidFill>
                  <a:schemeClr val="tx1"/>
                </a:solidFill>
                <a:effectLst/>
                <a:uLnTx/>
                <a:uFillTx/>
                <a:latin typeface="Verdana" charset="0"/>
                <a:ea typeface="ＭＳ Ｐゴシック" pitchFamily="-110" charset="-128"/>
                <a:cs typeface="ＭＳ Ｐゴシック" pitchFamily="-110" charset="-128"/>
              </a:rPr>
              <a:t>Over </a:t>
            </a:r>
            <a:r>
              <a:rPr kumimoji="0" lang="en-US" sz="1400" b="1" i="0" u="none" strike="noStrike" kern="1200" cap="none" spc="0" normalizeH="0" baseline="0" noProof="0" dirty="0" smtClean="0">
                <a:ln>
                  <a:noFill/>
                </a:ln>
                <a:solidFill>
                  <a:srgbClr val="739600"/>
                </a:solidFill>
                <a:effectLst/>
                <a:uLnTx/>
                <a:uFillTx/>
                <a:latin typeface="Verdana" charset="0"/>
                <a:ea typeface="ＭＳ Ｐゴシック" pitchFamily="-110" charset="-128"/>
                <a:cs typeface="ＭＳ Ｐゴシック" pitchFamily="-110" charset="-128"/>
              </a:rPr>
              <a:t>4,000</a:t>
            </a:r>
            <a:r>
              <a:rPr kumimoji="0" lang="en-US" sz="1400" b="0" i="0" u="none" strike="noStrike" kern="1200" cap="none" spc="0" normalizeH="0" baseline="0" noProof="0" dirty="0" smtClean="0">
                <a:ln>
                  <a:noFill/>
                </a:ln>
                <a:solidFill>
                  <a:srgbClr val="739600"/>
                </a:solidFill>
                <a:effectLst/>
                <a:uLnTx/>
                <a:uFillTx/>
                <a:latin typeface="Verdana" charset="0"/>
                <a:ea typeface="ＭＳ Ｐゴシック" pitchFamily="-110" charset="-128"/>
                <a:cs typeface="ＭＳ Ｐゴシック" pitchFamily="-110" charset="-128"/>
              </a:rPr>
              <a:t> </a:t>
            </a:r>
            <a:r>
              <a:rPr kumimoji="0" lang="en-US" sz="1400" b="0" i="0" u="none" strike="noStrike" kern="1200" cap="none" spc="0" normalizeH="0" baseline="0" noProof="0" dirty="0" smtClean="0">
                <a:ln>
                  <a:noFill/>
                </a:ln>
                <a:solidFill>
                  <a:schemeClr val="tx1"/>
                </a:solidFill>
                <a:effectLst/>
                <a:uLnTx/>
                <a:uFillTx/>
                <a:latin typeface="Verdana" charset="0"/>
                <a:ea typeface="ＭＳ Ｐゴシック" pitchFamily="-110" charset="-128"/>
                <a:cs typeface="ＭＳ Ｐゴシック" pitchFamily="-110" charset="-128"/>
              </a:rPr>
              <a:t>accessing institutions</a:t>
            </a:r>
            <a:br>
              <a:rPr kumimoji="0" lang="en-US" sz="1400" b="0" i="0" u="none" strike="noStrike" kern="1200" cap="none" spc="0" normalizeH="0" baseline="0" noProof="0" dirty="0" smtClean="0">
                <a:ln>
                  <a:noFill/>
                </a:ln>
                <a:solidFill>
                  <a:schemeClr val="tx1"/>
                </a:solidFill>
                <a:effectLst/>
                <a:uLnTx/>
                <a:uFillTx/>
                <a:latin typeface="Verdana" charset="0"/>
                <a:ea typeface="ＭＳ Ｐゴシック" pitchFamily="-110" charset="-128"/>
                <a:cs typeface="ＭＳ Ｐゴシック" pitchFamily="-110" charset="-128"/>
              </a:rPr>
            </a:br>
            <a:r>
              <a:rPr kumimoji="0" lang="en-US" sz="1400" b="0" i="0" u="none" strike="noStrike" kern="1200" cap="none" spc="0" normalizeH="0" baseline="0" noProof="0" dirty="0" smtClean="0">
                <a:ln>
                  <a:noFill/>
                </a:ln>
                <a:solidFill>
                  <a:schemeClr val="tx1"/>
                </a:solidFill>
                <a:effectLst/>
                <a:uLnTx/>
                <a:uFillTx/>
                <a:latin typeface="Verdana" charset="0"/>
                <a:ea typeface="ＭＳ Ｐゴシック" pitchFamily="-110" charset="-128"/>
                <a:cs typeface="ＭＳ Ｐゴシック" pitchFamily="-110" charset="-128"/>
              </a:rPr>
              <a:t>in </a:t>
            </a:r>
            <a:r>
              <a:rPr kumimoji="0" lang="en-US" sz="1400" b="1" i="0" u="none" strike="noStrike" kern="1200" cap="none" spc="0" normalizeH="0" baseline="0" noProof="0" dirty="0" smtClean="0">
                <a:ln>
                  <a:noFill/>
                </a:ln>
                <a:solidFill>
                  <a:srgbClr val="739600"/>
                </a:solidFill>
                <a:effectLst/>
                <a:uLnTx/>
                <a:uFillTx/>
                <a:latin typeface="Verdana" charset="0"/>
                <a:ea typeface="ＭＳ Ｐゴシック" pitchFamily="-110" charset="-128"/>
                <a:cs typeface="ＭＳ Ｐゴシック" pitchFamily="-110" charset="-128"/>
              </a:rPr>
              <a:t>49 </a:t>
            </a:r>
            <a:r>
              <a:rPr kumimoji="0" lang="en-US" sz="1400" b="0" i="0" u="none" strike="noStrike" kern="1200" cap="none" spc="0" normalizeH="0" baseline="0" noProof="0" dirty="0" smtClean="0">
                <a:ln>
                  <a:noFill/>
                </a:ln>
                <a:solidFill>
                  <a:schemeClr val="tx1"/>
                </a:solidFill>
                <a:effectLst/>
                <a:uLnTx/>
                <a:uFillTx/>
                <a:latin typeface="Verdana" charset="0"/>
                <a:ea typeface="ＭＳ Ｐゴシック" pitchFamily="-110" charset="-128"/>
                <a:cs typeface="ＭＳ Ｐゴシック" pitchFamily="-110" charset="-128"/>
              </a:rPr>
              <a:t>countries  </a:t>
            </a:r>
            <a:r>
              <a:rPr lang="zh-TW" altLang="en-US" sz="1400" dirty="0" smtClean="0">
                <a:latin typeface="Verdana" pitchFamily="34" charset="0"/>
                <a:ea typeface="ＭＳ Ｐゴシック" pitchFamily="-110" charset="-128"/>
                <a:cs typeface="ＭＳ Ｐゴシック" pitchFamily="-110" charset="-128"/>
              </a:rPr>
              <a:t>超過</a:t>
            </a:r>
            <a:r>
              <a:rPr lang="en-US" altLang="zh-TW" sz="1400" dirty="0" smtClean="0">
                <a:latin typeface="Verdana" pitchFamily="34" charset="0"/>
                <a:ea typeface="ＭＳ Ｐゴシック" pitchFamily="-110" charset="-128"/>
                <a:cs typeface="ＭＳ Ｐゴシック" pitchFamily="-110" charset="-128"/>
              </a:rPr>
              <a:t>4000</a:t>
            </a:r>
            <a:r>
              <a:rPr lang="zh-TW" altLang="en-US" sz="1400" dirty="0" smtClean="0">
                <a:latin typeface="Verdana" pitchFamily="34" charset="0"/>
                <a:ea typeface="ＭＳ Ｐゴシック" pitchFamily="-110" charset="-128"/>
                <a:cs typeface="ＭＳ Ｐゴシック" pitchFamily="-110" charset="-128"/>
              </a:rPr>
              <a:t>個使用單位來自</a:t>
            </a:r>
            <a:r>
              <a:rPr lang="en-US" altLang="zh-TW" sz="1400" dirty="0" smtClean="0">
                <a:latin typeface="Verdana" pitchFamily="34" charset="0"/>
                <a:ea typeface="ＭＳ Ｐゴシック" pitchFamily="-110" charset="-128"/>
                <a:cs typeface="ＭＳ Ｐゴシック" pitchFamily="-110" charset="-128"/>
              </a:rPr>
              <a:t>49</a:t>
            </a:r>
            <a:r>
              <a:rPr lang="zh-TW" altLang="en-US" sz="1400" dirty="0" smtClean="0">
                <a:latin typeface="Verdana" pitchFamily="34" charset="0"/>
                <a:ea typeface="ＭＳ Ｐゴシック" pitchFamily="-110" charset="-128"/>
                <a:cs typeface="ＭＳ Ｐゴシック" pitchFamily="-110" charset="-128"/>
              </a:rPr>
              <a:t>個國家</a:t>
            </a:r>
            <a:endParaRPr lang="en-US" altLang="zh-TW" sz="1400" dirty="0" smtClean="0">
              <a:latin typeface="Verdana" pitchFamily="34" charset="0"/>
              <a:ea typeface="ＭＳ Ｐゴシック" pitchFamily="-110" charset="-128"/>
              <a:cs typeface="ＭＳ Ｐゴシック" pitchFamily="-110" charset="-128"/>
            </a:endParaRPr>
          </a:p>
          <a:p>
            <a:pPr marL="285750" indent="-285750" eaLnBrk="0" hangingPunct="0">
              <a:lnSpc>
                <a:spcPct val="112000"/>
              </a:lnSpc>
              <a:spcBef>
                <a:spcPts val="1200"/>
              </a:spcBef>
              <a:spcAft>
                <a:spcPts val="600"/>
              </a:spcAft>
              <a:buClr>
                <a:srgbClr val="739600"/>
              </a:buClr>
              <a:buFont typeface="Arial"/>
              <a:buChar char="•"/>
              <a:defRPr/>
            </a:pPr>
            <a:r>
              <a:rPr kumimoji="0" lang="en-US" sz="1400" b="1" i="0" u="none" strike="noStrike" kern="1200" cap="none" spc="0" normalizeH="0" baseline="0" noProof="0" dirty="0" smtClean="0">
                <a:ln>
                  <a:noFill/>
                </a:ln>
                <a:solidFill>
                  <a:srgbClr val="739600"/>
                </a:solidFill>
                <a:effectLst/>
                <a:uLnTx/>
                <a:uFillTx/>
                <a:latin typeface="Verdana" charset="0"/>
                <a:ea typeface="ＭＳ Ｐゴシック" pitchFamily="-110" charset="-128"/>
                <a:cs typeface="ＭＳ Ｐゴシック" pitchFamily="-110" charset="-128"/>
              </a:rPr>
              <a:t>200 </a:t>
            </a:r>
            <a:r>
              <a:rPr kumimoji="0" lang="en-US" sz="1400" b="0" i="0" u="none" strike="noStrike" kern="1200" cap="none" spc="0" normalizeH="0" baseline="0" noProof="0" dirty="0" smtClean="0">
                <a:ln>
                  <a:noFill/>
                </a:ln>
                <a:solidFill>
                  <a:schemeClr val="tx1"/>
                </a:solidFill>
                <a:effectLst/>
                <a:uLnTx/>
                <a:uFillTx/>
                <a:latin typeface="Verdana" charset="0"/>
                <a:ea typeface="ＭＳ Ｐゴシック" pitchFamily="-110" charset="-128"/>
                <a:cs typeface="ＭＳ Ｐゴシック" pitchFamily="-110" charset="-128"/>
              </a:rPr>
              <a:t>journals from </a:t>
            </a:r>
            <a:r>
              <a:rPr kumimoji="0" lang="en-US" sz="1400" b="1" i="0" u="none" strike="noStrike" kern="1200" cap="none" spc="0" normalizeH="0" baseline="0" noProof="0" dirty="0" smtClean="0">
                <a:ln>
                  <a:noFill/>
                </a:ln>
                <a:solidFill>
                  <a:srgbClr val="739600"/>
                </a:solidFill>
                <a:effectLst/>
                <a:uLnTx/>
                <a:uFillTx/>
                <a:latin typeface="Verdana" charset="0"/>
                <a:ea typeface="ＭＳ Ｐゴシック" pitchFamily="-110" charset="-128"/>
                <a:cs typeface="ＭＳ Ｐゴシック" pitchFamily="-110" charset="-128"/>
              </a:rPr>
              <a:t>149 </a:t>
            </a:r>
            <a:r>
              <a:rPr kumimoji="0" lang="en-US" sz="1400" b="0" i="0" u="none" strike="noStrike" kern="1200" cap="none" spc="0" normalizeH="0" baseline="0" noProof="0" dirty="0" smtClean="0">
                <a:ln>
                  <a:noFill/>
                </a:ln>
                <a:solidFill>
                  <a:schemeClr val="tx1"/>
                </a:solidFill>
                <a:effectLst/>
                <a:uLnTx/>
                <a:uFillTx/>
                <a:latin typeface="Verdana" charset="0"/>
                <a:ea typeface="ＭＳ Ｐゴシック" pitchFamily="-110" charset="-128"/>
                <a:cs typeface="ＭＳ Ｐゴシック" pitchFamily="-110" charset="-128"/>
              </a:rPr>
              <a:t>nonprofit publishers in more than </a:t>
            </a:r>
            <a:r>
              <a:rPr kumimoji="0" lang="en-US" sz="1400" b="1" i="0" u="none" strike="noStrike" kern="1200" cap="none" spc="0" normalizeH="0" baseline="0" noProof="0" dirty="0" smtClean="0">
                <a:ln>
                  <a:noFill/>
                </a:ln>
                <a:solidFill>
                  <a:srgbClr val="568229"/>
                </a:solidFill>
                <a:effectLst/>
                <a:uLnTx/>
                <a:uFillTx/>
                <a:latin typeface="Verdana" charset="0"/>
                <a:ea typeface="ＭＳ Ｐゴシック" pitchFamily="-110" charset="-128"/>
                <a:cs typeface="ＭＳ Ｐゴシック" pitchFamily="-110" charset="-128"/>
              </a:rPr>
              <a:t>17 </a:t>
            </a:r>
            <a:r>
              <a:rPr kumimoji="0" lang="en-US" sz="1400" b="0" i="0" u="none" strike="noStrike" kern="1200" cap="none" spc="0" normalizeH="0" baseline="0" noProof="0" dirty="0" smtClean="0">
                <a:ln>
                  <a:noFill/>
                </a:ln>
                <a:solidFill>
                  <a:schemeClr val="tx1"/>
                </a:solidFill>
                <a:effectLst/>
                <a:uLnTx/>
                <a:uFillTx/>
                <a:latin typeface="Verdana" charset="0"/>
                <a:ea typeface="ＭＳ Ｐゴシック" pitchFamily="-110" charset="-128"/>
                <a:cs typeface="ＭＳ Ｐゴシック" pitchFamily="-110" charset="-128"/>
              </a:rPr>
              <a:t>countries  </a:t>
            </a:r>
            <a:r>
              <a:rPr lang="en-US" altLang="zh-TW" sz="1400" dirty="0" smtClean="0">
                <a:latin typeface="Verdana" pitchFamily="34" charset="0"/>
                <a:ea typeface="ＭＳ Ｐゴシック" pitchFamily="-110" charset="-128"/>
                <a:cs typeface="ＭＳ Ｐゴシック" pitchFamily="-110" charset="-128"/>
              </a:rPr>
              <a:t>200</a:t>
            </a:r>
            <a:r>
              <a:rPr lang="zh-TW" altLang="en-US" sz="1400" dirty="0" smtClean="0">
                <a:latin typeface="Verdana" pitchFamily="34" charset="0"/>
                <a:ea typeface="ＭＳ Ｐゴシック" pitchFamily="-110" charset="-128"/>
                <a:cs typeface="ＭＳ Ｐゴシック" pitchFamily="-110" charset="-128"/>
              </a:rPr>
              <a:t>種期刊來自</a:t>
            </a:r>
            <a:r>
              <a:rPr lang="en-US" altLang="zh-TW" sz="1400" dirty="0" smtClean="0">
                <a:latin typeface="Verdana" pitchFamily="34" charset="0"/>
                <a:ea typeface="ＭＳ Ｐゴシック" pitchFamily="-110" charset="-128"/>
                <a:cs typeface="ＭＳ Ｐゴシック" pitchFamily="-110" charset="-128"/>
              </a:rPr>
              <a:t>17</a:t>
            </a:r>
            <a:r>
              <a:rPr lang="zh-TW" altLang="en-US" sz="1400" dirty="0" smtClean="0">
                <a:latin typeface="Verdana" pitchFamily="34" charset="0"/>
                <a:ea typeface="ＭＳ Ｐゴシック" pitchFamily="-110" charset="-128"/>
                <a:cs typeface="ＭＳ Ｐゴシック" pitchFamily="-110" charset="-128"/>
              </a:rPr>
              <a:t>個國家的</a:t>
            </a:r>
            <a:r>
              <a:rPr lang="en-US" altLang="zh-TW" sz="1400" dirty="0" smtClean="0">
                <a:latin typeface="Verdana" pitchFamily="34" charset="0"/>
                <a:ea typeface="ＭＳ Ｐゴシック" pitchFamily="-110" charset="-128"/>
                <a:cs typeface="ＭＳ Ｐゴシック" pitchFamily="-110" charset="-128"/>
              </a:rPr>
              <a:t>149</a:t>
            </a:r>
            <a:r>
              <a:rPr lang="zh-TW" altLang="en-US" sz="1400" dirty="0" smtClean="0">
                <a:latin typeface="Verdana" pitchFamily="34" charset="0"/>
                <a:ea typeface="ＭＳ Ｐゴシック" pitchFamily="-110" charset="-128"/>
                <a:cs typeface="ＭＳ Ｐゴシック" pitchFamily="-110" charset="-128"/>
              </a:rPr>
              <a:t>個非營利出版商出版內容</a:t>
            </a:r>
            <a:endParaRPr lang="en-US" altLang="en-US" sz="1400" dirty="0" smtClean="0">
              <a:latin typeface="Verdana" pitchFamily="34" charset="0"/>
              <a:ea typeface="ＭＳ Ｐゴシック" pitchFamily="-110" charset="-128"/>
              <a:cs typeface="ＭＳ Ｐゴシック" pitchFamily="-110" charset="-128"/>
            </a:endParaRPr>
          </a:p>
          <a:p>
            <a:pPr marL="285750" marR="0" lvl="0" indent="-285750" algn="l" defTabSz="914400" rtl="0" eaLnBrk="0" fontAlgn="base" latinLnBrk="0" hangingPunct="0">
              <a:lnSpc>
                <a:spcPct val="112000"/>
              </a:lnSpc>
              <a:spcBef>
                <a:spcPts val="1200"/>
              </a:spcBef>
              <a:spcAft>
                <a:spcPts val="600"/>
              </a:spcAft>
              <a:buClr>
                <a:srgbClr val="739600"/>
              </a:buClr>
              <a:buSzTx/>
              <a:buFont typeface="Arial"/>
              <a:buChar char="•"/>
              <a:tabLst/>
              <a:defRPr/>
            </a:pPr>
            <a:endParaRPr kumimoji="0" lang="en-US" sz="1600" b="0" i="0" u="none" strike="noStrike" kern="1200" cap="none" spc="0" normalizeH="0" baseline="0" noProof="0" dirty="0" smtClean="0">
              <a:ln>
                <a:noFill/>
              </a:ln>
              <a:solidFill>
                <a:srgbClr val="000000"/>
              </a:solidFill>
              <a:effectLst/>
              <a:uLnTx/>
              <a:uFillTx/>
              <a:latin typeface="Verdana" charset="0"/>
              <a:ea typeface="ＭＳ Ｐゴシック" pitchFamily="-110" charset="-128"/>
              <a:cs typeface="ＭＳ Ｐゴシック" pitchFamily="-110" charset="-128"/>
            </a:endParaRPr>
          </a:p>
          <a:p>
            <a:pPr marL="0" marR="0" lvl="0" indent="0" algn="l" defTabSz="914400" rtl="0" eaLnBrk="0" fontAlgn="base" latinLnBrk="0" hangingPunct="0">
              <a:lnSpc>
                <a:spcPct val="112000"/>
              </a:lnSpc>
              <a:spcBef>
                <a:spcPts val="1200"/>
              </a:spcBef>
              <a:spcAft>
                <a:spcPts val="600"/>
              </a:spcAft>
              <a:buClr>
                <a:srgbClr val="739600"/>
              </a:buClr>
              <a:buSzTx/>
              <a:buFont typeface="Wingdings" charset="2"/>
              <a:buNone/>
              <a:tabLst/>
              <a:defRPr/>
            </a:pPr>
            <a:endParaRPr kumimoji="0" lang="en-US" sz="1600" b="0" i="0" u="none" strike="noStrike" kern="1200" cap="none" spc="0" normalizeH="0" baseline="0" noProof="0" dirty="0" smtClean="0">
              <a:ln>
                <a:noFill/>
              </a:ln>
              <a:solidFill>
                <a:srgbClr val="000000"/>
              </a:solidFill>
              <a:effectLst/>
              <a:uLnTx/>
              <a:uFillTx/>
              <a:latin typeface="Verdana" charset="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3"/>
          <p:cNvSpPr>
            <a:spLocks noGrp="1"/>
          </p:cNvSpPr>
          <p:nvPr>
            <p:ph type="title"/>
          </p:nvPr>
        </p:nvSpPr>
        <p:spPr>
          <a:xfrm>
            <a:off x="457200" y="1199472"/>
            <a:ext cx="8305800" cy="579438"/>
          </a:xfrm>
        </p:spPr>
        <p:txBody>
          <a:bodyPr/>
          <a:lstStyle/>
          <a:p>
            <a:r>
              <a:rPr lang="zh-CN" altLang="en-US" dirty="0" smtClean="0">
                <a:latin typeface="Times" charset="0"/>
                <a:ea typeface="ＭＳ Ｐゴシック" pitchFamily="-108" charset="-128"/>
                <a:cs typeface="ＭＳ Ｐゴシック" pitchFamily="-108" charset="-128"/>
              </a:rPr>
              <a:t>創立</a:t>
            </a:r>
            <a:r>
              <a:rPr lang="en-US" altLang="zh-CN" dirty="0" err="1" smtClean="0">
                <a:latin typeface="Times" charset="0"/>
                <a:ea typeface="ＭＳ Ｐゴシック" pitchFamily="-108" charset="-128"/>
                <a:cs typeface="ＭＳ Ｐゴシック" pitchFamily="-108" charset="-128"/>
              </a:rPr>
              <a:t>BioOne</a:t>
            </a:r>
            <a:r>
              <a:rPr lang="zh-CN" altLang="en-US" dirty="0" smtClean="0">
                <a:latin typeface="Times" charset="0"/>
                <a:ea typeface="ＭＳ Ｐゴシック" pitchFamily="-108" charset="-128"/>
                <a:cs typeface="ＭＳ Ｐゴシック" pitchFamily="-108" charset="-128"/>
              </a:rPr>
              <a:t>的大學、學</a:t>
            </a:r>
            <a:r>
              <a:rPr lang="en-US" altLang="zh-CN" dirty="0" smtClean="0">
                <a:latin typeface="Times" charset="0"/>
                <a:ea typeface="ＭＳ Ｐゴシック" pitchFamily="-108" charset="-128"/>
                <a:cs typeface="ＭＳ Ｐゴシック" pitchFamily="-108" charset="-128"/>
              </a:rPr>
              <a:t>/</a:t>
            </a:r>
            <a:r>
              <a:rPr lang="zh-TW" altLang="en-US" dirty="0" smtClean="0">
                <a:latin typeface="Times" charset="0"/>
                <a:ea typeface="ＭＳ Ｐゴシック" pitchFamily="-108" charset="-128"/>
                <a:cs typeface="ＭＳ Ｐゴシック" pitchFamily="-108" charset="-128"/>
              </a:rPr>
              <a:t>協會包括：</a:t>
            </a:r>
            <a:endParaRPr lang="en-US" altLang="en-US" dirty="0" smtClean="0">
              <a:latin typeface="Times" charset="0"/>
              <a:ea typeface="ＭＳ Ｐゴシック" pitchFamily="-108" charset="-128"/>
              <a:cs typeface="ＭＳ Ｐゴシック" pitchFamily="-108" charset="-128"/>
            </a:endParaRPr>
          </a:p>
        </p:txBody>
      </p:sp>
      <p:sp>
        <p:nvSpPr>
          <p:cNvPr id="26629" name="TextBox 5"/>
          <p:cNvSpPr txBox="1">
            <a:spLocks noChangeArrowheads="1"/>
          </p:cNvSpPr>
          <p:nvPr/>
        </p:nvSpPr>
        <p:spPr bwMode="auto">
          <a:xfrm>
            <a:off x="5105400" y="457200"/>
            <a:ext cx="3657600" cy="369888"/>
          </a:xfrm>
          <a:prstGeom prst="rect">
            <a:avLst/>
          </a:prstGeom>
          <a:noFill/>
          <a:ln w="9525">
            <a:noFill/>
            <a:miter lim="800000"/>
            <a:headEnd/>
            <a:tailEnd/>
          </a:ln>
        </p:spPr>
        <p:txBody>
          <a:bodyPr>
            <a:prstTxWarp prst="textNoShape">
              <a:avLst/>
            </a:prstTxWarp>
            <a:spAutoFit/>
          </a:bodyPr>
          <a:lstStyle/>
          <a:p>
            <a:pPr algn="r"/>
            <a:r>
              <a:rPr lang="en-US" dirty="0">
                <a:solidFill>
                  <a:srgbClr val="739600"/>
                </a:solidFill>
                <a:latin typeface="Times" charset="0"/>
              </a:rPr>
              <a:t>About BioOne</a:t>
            </a:r>
          </a:p>
        </p:txBody>
      </p:sp>
      <p:sp>
        <p:nvSpPr>
          <p:cNvPr id="29" name="Content Placeholder 4"/>
          <p:cNvSpPr txBox="1">
            <a:spLocks/>
          </p:cNvSpPr>
          <p:nvPr/>
        </p:nvSpPr>
        <p:spPr bwMode="auto">
          <a:xfrm>
            <a:off x="726141" y="1818639"/>
            <a:ext cx="7546490" cy="30223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0" hangingPunct="0">
              <a:lnSpc>
                <a:spcPct val="112000"/>
              </a:lnSpc>
              <a:spcBef>
                <a:spcPts val="1200"/>
              </a:spcBef>
              <a:spcAft>
                <a:spcPts val="600"/>
              </a:spcAft>
              <a:buClr>
                <a:srgbClr val="739600"/>
              </a:buClr>
              <a:buFont typeface="Arial"/>
              <a:buChar char="•"/>
              <a:defRPr/>
            </a:pPr>
            <a:r>
              <a:rPr lang="zh-TW" altLang="en-US" sz="1400" dirty="0" smtClean="0">
                <a:latin typeface="Verdana" pitchFamily="34" charset="0"/>
                <a:ea typeface="ＭＳ Ｐゴシック" pitchFamily="-110" charset="-128"/>
                <a:cs typeface="ＭＳ Ｐゴシック" pitchFamily="-110" charset="-128"/>
              </a:rPr>
              <a:t>美國生物科學研究所（</a:t>
            </a:r>
            <a:r>
              <a:rPr lang="en-US" altLang="zh-CN" sz="1400" dirty="0" smtClean="0">
                <a:latin typeface="Verdana" pitchFamily="34" charset="0"/>
                <a:ea typeface="ＭＳ Ｐゴシック" pitchFamily="-110" charset="-128"/>
                <a:cs typeface="ＭＳ Ｐゴシック" pitchFamily="-110" charset="-128"/>
              </a:rPr>
              <a:t>AIBS</a:t>
            </a:r>
            <a:r>
              <a:rPr lang="zh-CN" altLang="en-US" sz="1400" dirty="0" smtClean="0">
                <a:latin typeface="Verdana" pitchFamily="34" charset="0"/>
                <a:ea typeface="ＭＳ Ｐゴシック" pitchFamily="-110" charset="-128"/>
                <a:cs typeface="ＭＳ Ｐゴシック" pitchFamily="-110" charset="-128"/>
              </a:rPr>
              <a:t>）</a:t>
            </a:r>
            <a:endParaRPr lang="en-US" altLang="zh-CN" sz="1400" dirty="0" smtClean="0">
              <a:latin typeface="Verdana" pitchFamily="34" charset="0"/>
              <a:ea typeface="ＭＳ Ｐゴシック" pitchFamily="-110" charset="-128"/>
              <a:cs typeface="ＭＳ Ｐゴシック" pitchFamily="-110" charset="-128"/>
            </a:endParaRPr>
          </a:p>
          <a:p>
            <a:pPr marL="285750" indent="-285750" eaLnBrk="0" hangingPunct="0">
              <a:lnSpc>
                <a:spcPct val="112000"/>
              </a:lnSpc>
              <a:spcBef>
                <a:spcPts val="1200"/>
              </a:spcBef>
              <a:spcAft>
                <a:spcPts val="600"/>
              </a:spcAft>
              <a:buClr>
                <a:srgbClr val="739600"/>
              </a:buClr>
              <a:buFont typeface="Arial"/>
              <a:buChar char="•"/>
              <a:defRPr/>
            </a:pPr>
            <a:r>
              <a:rPr lang="zh-TW" altLang="en-US" sz="1400" dirty="0" smtClean="0">
                <a:latin typeface="Verdana" pitchFamily="34" charset="0"/>
                <a:ea typeface="ＭＳ Ｐゴシック" pitchFamily="-110" charset="-128"/>
                <a:cs typeface="ＭＳ Ｐゴシック" pitchFamily="-110" charset="-128"/>
              </a:rPr>
              <a:t>學者出版及學術資源聯盟（</a:t>
            </a:r>
            <a:r>
              <a:rPr lang="en-US" altLang="zh-CN" sz="1400" dirty="0" smtClean="0">
                <a:latin typeface="Verdana" pitchFamily="34" charset="0"/>
                <a:ea typeface="ＭＳ Ｐゴシック" pitchFamily="-110" charset="-128"/>
                <a:cs typeface="ＭＳ Ｐゴシック" pitchFamily="-110" charset="-128"/>
              </a:rPr>
              <a:t>SPARC</a:t>
            </a:r>
            <a:r>
              <a:rPr lang="zh-CN" altLang="en-US" sz="1400" dirty="0" smtClean="0">
                <a:latin typeface="Verdana" pitchFamily="34" charset="0"/>
                <a:ea typeface="ＭＳ Ｐゴシック" pitchFamily="-110" charset="-128"/>
                <a:cs typeface="ＭＳ Ｐゴシック" pitchFamily="-110" charset="-128"/>
              </a:rPr>
              <a:t>）</a:t>
            </a:r>
            <a:endParaRPr lang="en-US" altLang="zh-CN" sz="1400" dirty="0" smtClean="0">
              <a:latin typeface="Verdana" pitchFamily="34" charset="0"/>
              <a:ea typeface="ＭＳ Ｐゴシック" pitchFamily="-110" charset="-128"/>
              <a:cs typeface="ＭＳ Ｐゴシック" pitchFamily="-110" charset="-128"/>
            </a:endParaRPr>
          </a:p>
          <a:p>
            <a:pPr marL="285750" indent="-285750" eaLnBrk="0" hangingPunct="0">
              <a:lnSpc>
                <a:spcPct val="112000"/>
              </a:lnSpc>
              <a:spcBef>
                <a:spcPts val="1200"/>
              </a:spcBef>
              <a:spcAft>
                <a:spcPts val="600"/>
              </a:spcAft>
              <a:buClr>
                <a:srgbClr val="739600"/>
              </a:buClr>
              <a:buFont typeface="Arial"/>
              <a:buChar char="•"/>
              <a:defRPr/>
            </a:pPr>
            <a:r>
              <a:rPr lang="zh-TW" altLang="en-US" sz="1400" dirty="0" smtClean="0">
                <a:latin typeface="Verdana" pitchFamily="34" charset="0"/>
                <a:ea typeface="ＭＳ Ｐゴシック" pitchFamily="-110" charset="-128"/>
                <a:cs typeface="ＭＳ Ｐゴシック" pitchFamily="-110" charset="-128"/>
              </a:rPr>
              <a:t>美國肯薩斯大學（</a:t>
            </a:r>
            <a:r>
              <a:rPr lang="en-US" altLang="zh-CN" sz="1400" dirty="0" smtClean="0">
                <a:latin typeface="Verdana" pitchFamily="34" charset="0"/>
                <a:ea typeface="ＭＳ Ｐゴシック" pitchFamily="-110" charset="-128"/>
                <a:cs typeface="ＭＳ Ｐゴシック" pitchFamily="-110" charset="-128"/>
              </a:rPr>
              <a:t>The University of Kansas</a:t>
            </a:r>
            <a:r>
              <a:rPr lang="zh-CN" altLang="en-US" sz="1400" dirty="0" smtClean="0">
                <a:latin typeface="Verdana" pitchFamily="34" charset="0"/>
                <a:ea typeface="ＭＳ Ｐゴシック" pitchFamily="-110" charset="-128"/>
                <a:cs typeface="ＭＳ Ｐゴシック" pitchFamily="-110" charset="-128"/>
              </a:rPr>
              <a:t>）</a:t>
            </a:r>
            <a:endParaRPr lang="en-US" altLang="zh-CN" sz="1400" dirty="0" smtClean="0">
              <a:latin typeface="Verdana" pitchFamily="34" charset="0"/>
              <a:ea typeface="ＭＳ Ｐゴシック" pitchFamily="-110" charset="-128"/>
              <a:cs typeface="ＭＳ Ｐゴシック" pitchFamily="-110" charset="-128"/>
            </a:endParaRPr>
          </a:p>
          <a:p>
            <a:pPr marL="285750" indent="-285750" eaLnBrk="0" hangingPunct="0">
              <a:lnSpc>
                <a:spcPct val="112000"/>
              </a:lnSpc>
              <a:spcBef>
                <a:spcPts val="1200"/>
              </a:spcBef>
              <a:spcAft>
                <a:spcPts val="600"/>
              </a:spcAft>
              <a:buClr>
                <a:srgbClr val="739600"/>
              </a:buClr>
              <a:buFont typeface="Arial"/>
              <a:buChar char="•"/>
              <a:defRPr/>
            </a:pPr>
            <a:r>
              <a:rPr lang="zh-TW" altLang="en-US" sz="1400" dirty="0" smtClean="0">
                <a:latin typeface="Verdana" pitchFamily="34" charset="0"/>
                <a:ea typeface="ＭＳ Ｐゴシック" pitchFamily="-110" charset="-128"/>
                <a:cs typeface="ＭＳ Ｐゴシック" pitchFamily="-110" charset="-128"/>
              </a:rPr>
              <a:t>美國西部圖書館聯盟（</a:t>
            </a:r>
            <a:r>
              <a:rPr lang="en-US" altLang="zh-CN" sz="1400" dirty="0" smtClean="0">
                <a:latin typeface="Verdana" pitchFamily="34" charset="0"/>
                <a:ea typeface="ＭＳ Ｐゴシック" pitchFamily="-110" charset="-128"/>
                <a:cs typeface="ＭＳ Ｐゴシック" pitchFamily="-110" charset="-128"/>
              </a:rPr>
              <a:t>GWLA</a:t>
            </a:r>
            <a:r>
              <a:rPr lang="zh-CN" altLang="en-US" sz="1400" dirty="0" smtClean="0">
                <a:latin typeface="Verdana" pitchFamily="34" charset="0"/>
                <a:ea typeface="ＭＳ Ｐゴシック" pitchFamily="-110" charset="-128"/>
                <a:cs typeface="ＭＳ Ｐゴシック" pitchFamily="-110" charset="-128"/>
              </a:rPr>
              <a:t>）</a:t>
            </a:r>
            <a:endParaRPr lang="en-US" altLang="zh-CN" sz="1400" dirty="0" smtClean="0">
              <a:latin typeface="Verdana" pitchFamily="34" charset="0"/>
              <a:ea typeface="ＭＳ Ｐゴシック" pitchFamily="-110" charset="-128"/>
              <a:cs typeface="ＭＳ Ｐゴシック" pitchFamily="-110" charset="-128"/>
            </a:endParaRPr>
          </a:p>
          <a:p>
            <a:pPr marL="285750" indent="-285750" eaLnBrk="0" hangingPunct="0">
              <a:lnSpc>
                <a:spcPct val="112000"/>
              </a:lnSpc>
              <a:spcBef>
                <a:spcPts val="1200"/>
              </a:spcBef>
              <a:spcAft>
                <a:spcPts val="600"/>
              </a:spcAft>
              <a:buClr>
                <a:srgbClr val="739600"/>
              </a:buClr>
              <a:buFont typeface="Arial"/>
              <a:buChar char="•"/>
              <a:defRPr/>
            </a:pPr>
            <a:r>
              <a:rPr lang="zh-TW" altLang="en-US" sz="1400" dirty="0" smtClean="0">
                <a:latin typeface="Verdana" pitchFamily="34" charset="0"/>
                <a:ea typeface="ＭＳ Ｐゴシック" pitchFamily="-110" charset="-128"/>
                <a:cs typeface="ＭＳ Ｐゴシック" pitchFamily="-110" charset="-128"/>
              </a:rPr>
              <a:t>亞倫出版公司（</a:t>
            </a:r>
            <a:r>
              <a:rPr lang="en-US" altLang="zh-CN" sz="1400" dirty="0" smtClean="0">
                <a:latin typeface="Verdana" pitchFamily="34" charset="0"/>
                <a:ea typeface="ＭＳ Ｐゴシック" pitchFamily="-110" charset="-128"/>
                <a:cs typeface="ＭＳ Ｐゴシック" pitchFamily="-110" charset="-128"/>
              </a:rPr>
              <a:t>Allen Press, Inc.</a:t>
            </a:r>
            <a:r>
              <a:rPr lang="zh-CN" altLang="en-US" sz="1400" dirty="0" smtClean="0">
                <a:latin typeface="Verdana" pitchFamily="34" charset="0"/>
                <a:ea typeface="ＭＳ Ｐゴシック" pitchFamily="-110" charset="-128"/>
                <a:cs typeface="ＭＳ Ｐゴシック" pitchFamily="-110" charset="-128"/>
              </a:rPr>
              <a:t>）</a:t>
            </a:r>
            <a:endParaRPr lang="en-US" altLang="en-US" sz="1400" dirty="0" smtClean="0">
              <a:latin typeface="Verdana" pitchFamily="34" charset="0"/>
              <a:ea typeface="ＭＳ Ｐゴシック" pitchFamily="-110" charset="-128"/>
              <a:cs typeface="ＭＳ Ｐゴシック" pitchFamily="-110" charset="-128"/>
            </a:endParaRPr>
          </a:p>
          <a:p>
            <a:pPr marL="285750" marR="0" lvl="0" indent="-285750" algn="l" defTabSz="914400" rtl="0" eaLnBrk="0" fontAlgn="base" latinLnBrk="0" hangingPunct="0">
              <a:lnSpc>
                <a:spcPct val="112000"/>
              </a:lnSpc>
              <a:spcBef>
                <a:spcPts val="1200"/>
              </a:spcBef>
              <a:spcAft>
                <a:spcPts val="600"/>
              </a:spcAft>
              <a:buClr>
                <a:srgbClr val="739600"/>
              </a:buClr>
              <a:buSzTx/>
              <a:buFont typeface="Arial"/>
              <a:buChar char="•"/>
              <a:tabLst/>
              <a:defRPr/>
            </a:pPr>
            <a:endParaRPr kumimoji="0" lang="en-US" sz="1600" b="0" i="0" u="none" strike="noStrike" kern="1200" cap="none" spc="0" normalizeH="0" baseline="0" noProof="0" dirty="0" smtClean="0">
              <a:ln>
                <a:noFill/>
              </a:ln>
              <a:solidFill>
                <a:srgbClr val="000000"/>
              </a:solidFill>
              <a:effectLst/>
              <a:uLnTx/>
              <a:uFillTx/>
              <a:latin typeface="Verdana" charset="0"/>
              <a:ea typeface="ＭＳ Ｐゴシック" pitchFamily="-110" charset="-128"/>
              <a:cs typeface="ＭＳ Ｐゴシック" pitchFamily="-110" charset="-128"/>
            </a:endParaRPr>
          </a:p>
          <a:p>
            <a:pPr marL="0" marR="0" lvl="0" indent="0" algn="l" defTabSz="914400" rtl="0" eaLnBrk="0" fontAlgn="base" latinLnBrk="0" hangingPunct="0">
              <a:lnSpc>
                <a:spcPct val="112000"/>
              </a:lnSpc>
              <a:spcBef>
                <a:spcPts val="1200"/>
              </a:spcBef>
              <a:spcAft>
                <a:spcPts val="600"/>
              </a:spcAft>
              <a:buClr>
                <a:srgbClr val="739600"/>
              </a:buClr>
              <a:buSzTx/>
              <a:buFont typeface="Wingdings" charset="2"/>
              <a:buNone/>
              <a:tabLst/>
              <a:defRPr/>
            </a:pPr>
            <a:endParaRPr kumimoji="0" lang="en-US" sz="1600" b="0" i="0" u="none" strike="noStrike" kern="1200" cap="none" spc="0" normalizeH="0" baseline="0" noProof="0" dirty="0" smtClean="0">
              <a:ln>
                <a:noFill/>
              </a:ln>
              <a:solidFill>
                <a:srgbClr val="000000"/>
              </a:solidFill>
              <a:effectLst/>
              <a:uLnTx/>
              <a:uFillTx/>
              <a:latin typeface="Verdana" charset="0"/>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bioone ppt divider pag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 Placeholder 6"/>
          <p:cNvSpPr>
            <a:spLocks noGrp="1"/>
          </p:cNvSpPr>
          <p:nvPr>
            <p:ph type="body" sz="quarter" idx="10"/>
          </p:nvPr>
        </p:nvSpPr>
        <p:spPr/>
        <p:txBody>
          <a:bodyPr/>
          <a:lstStyle/>
          <a:p>
            <a:r>
              <a:rPr lang="en-US" dirty="0" smtClean="0">
                <a:latin typeface="Times" charset="0"/>
              </a:rPr>
              <a:t>BioOne Complete Scope &amp; Content</a:t>
            </a:r>
            <a:br>
              <a:rPr lang="en-US" dirty="0" smtClean="0">
                <a:latin typeface="Times" charset="0"/>
              </a:rPr>
            </a:br>
            <a:endParaRPr lang="en-US" dirty="0">
              <a:latin typeface="+mj-ea"/>
              <a:ea typeface="+mj-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SubjectCoverage2.png"/>
          <p:cNvPicPr>
            <a:picLocks noChangeAspect="1"/>
          </p:cNvPicPr>
          <p:nvPr/>
        </p:nvPicPr>
        <p:blipFill>
          <a:blip r:embed="rId3" cstate="print"/>
          <a:srcRect/>
          <a:stretch>
            <a:fillRect/>
          </a:stretch>
        </p:blipFill>
        <p:spPr bwMode="auto">
          <a:xfrm>
            <a:off x="3048000" y="3062256"/>
            <a:ext cx="5715000" cy="3087688"/>
          </a:xfrm>
          <a:prstGeom prst="rect">
            <a:avLst/>
          </a:prstGeom>
          <a:noFill/>
          <a:ln w="9525">
            <a:noFill/>
            <a:miter lim="800000"/>
            <a:headEnd/>
            <a:tailEnd/>
          </a:ln>
        </p:spPr>
      </p:pic>
      <p:sp>
        <p:nvSpPr>
          <p:cNvPr id="32771" name="Title 2"/>
          <p:cNvSpPr>
            <a:spLocks noGrp="1"/>
          </p:cNvSpPr>
          <p:nvPr>
            <p:ph type="title"/>
          </p:nvPr>
        </p:nvSpPr>
        <p:spPr>
          <a:xfrm>
            <a:off x="457200" y="1253262"/>
            <a:ext cx="8305800" cy="579438"/>
          </a:xfrm>
        </p:spPr>
        <p:txBody>
          <a:bodyPr/>
          <a:lstStyle/>
          <a:p>
            <a:r>
              <a:rPr lang="en-US" dirty="0" err="1" smtClean="0">
                <a:latin typeface="Times" charset="0"/>
                <a:ea typeface="ＭＳ Ｐゴシック" pitchFamily="-108" charset="-128"/>
                <a:cs typeface="ＭＳ Ｐゴシック" pitchFamily="-108" charset="-128"/>
              </a:rPr>
              <a:t>BioOne</a:t>
            </a:r>
            <a:r>
              <a:rPr lang="en-US" dirty="0" smtClean="0">
                <a:latin typeface="Times" charset="0"/>
                <a:ea typeface="ＭＳ Ｐゴシック" pitchFamily="-108" charset="-128"/>
                <a:cs typeface="ＭＳ Ｐゴシック" pitchFamily="-108" charset="-128"/>
              </a:rPr>
              <a:t> Complete at a Glance</a:t>
            </a:r>
            <a:r>
              <a:rPr lang="zh-TW" altLang="en-US" dirty="0" smtClean="0">
                <a:latin typeface="Times" charset="0"/>
                <a:ea typeface="ＭＳ Ｐゴシック" pitchFamily="-108" charset="-128"/>
                <a:cs typeface="ＭＳ Ｐゴシック" pitchFamily="-108" charset="-128"/>
              </a:rPr>
              <a:t> </a:t>
            </a:r>
            <a:endParaRPr lang="en-US" dirty="0" smtClean="0">
              <a:latin typeface="Times" charset="0"/>
              <a:ea typeface="ＭＳ Ｐゴシック" pitchFamily="-108" charset="-128"/>
              <a:cs typeface="ＭＳ Ｐゴシック" pitchFamily="-108" charset="-128"/>
            </a:endParaRPr>
          </a:p>
        </p:txBody>
      </p:sp>
      <p:sp>
        <p:nvSpPr>
          <p:cNvPr id="32772" name="Content Placeholder 1"/>
          <p:cNvSpPr>
            <a:spLocks noGrp="1"/>
          </p:cNvSpPr>
          <p:nvPr>
            <p:ph sz="quarter" idx="13"/>
          </p:nvPr>
        </p:nvSpPr>
        <p:spPr>
          <a:xfrm>
            <a:off x="457200" y="1939956"/>
            <a:ext cx="7481944" cy="3733800"/>
          </a:xfrm>
        </p:spPr>
        <p:txBody>
          <a:bodyPr/>
          <a:lstStyle/>
          <a:p>
            <a:pPr marL="0" indent="0"/>
            <a:r>
              <a:rPr lang="en-US" sz="1400" b="1" dirty="0" smtClean="0">
                <a:solidFill>
                  <a:schemeClr val="accent1"/>
                </a:solidFill>
                <a:latin typeface="Verdana" charset="0"/>
                <a:ea typeface="ＭＳ Ｐゴシック" pitchFamily="-108" charset="-128"/>
                <a:cs typeface="ＭＳ Ｐゴシック" pitchFamily="-108" charset="-128"/>
              </a:rPr>
              <a:t>200</a:t>
            </a:r>
            <a:r>
              <a:rPr lang="en-US" sz="1400" dirty="0" smtClean="0">
                <a:latin typeface="Verdana" charset="0"/>
                <a:ea typeface="ＭＳ Ｐゴシック" pitchFamily="-108" charset="-128"/>
                <a:cs typeface="ＭＳ Ｐゴシック" pitchFamily="-108" charset="-128"/>
              </a:rPr>
              <a:t> titles from </a:t>
            </a:r>
            <a:r>
              <a:rPr lang="en-US" sz="1400" b="1" dirty="0" smtClean="0">
                <a:solidFill>
                  <a:srgbClr val="568229"/>
                </a:solidFill>
                <a:latin typeface="Verdana" charset="0"/>
                <a:ea typeface="ＭＳ Ｐゴシック" pitchFamily="-108" charset="-128"/>
                <a:cs typeface="ＭＳ Ｐゴシック" pitchFamily="-108" charset="-128"/>
              </a:rPr>
              <a:t>149 </a:t>
            </a:r>
            <a:r>
              <a:rPr lang="en-US" sz="1400" dirty="0" smtClean="0">
                <a:latin typeface="Verdana" charset="0"/>
                <a:ea typeface="ＭＳ Ｐゴシック" pitchFamily="-108" charset="-128"/>
                <a:cs typeface="ＭＳ Ｐゴシック" pitchFamily="-108" charset="-128"/>
              </a:rPr>
              <a:t>society and nonprofit publishers</a:t>
            </a:r>
            <a:br>
              <a:rPr lang="en-US" sz="1400" dirty="0" smtClean="0">
                <a:latin typeface="Verdana" charset="0"/>
                <a:ea typeface="ＭＳ Ｐゴシック" pitchFamily="-108" charset="-128"/>
                <a:cs typeface="ＭＳ Ｐゴシック" pitchFamily="-108" charset="-128"/>
              </a:rPr>
            </a:br>
            <a:r>
              <a:rPr lang="en-US" altLang="zh-TW" sz="1400" dirty="0" smtClean="0"/>
              <a:t>200</a:t>
            </a:r>
            <a:r>
              <a:rPr lang="zh-TW" altLang="en-US" sz="1400" dirty="0" smtClean="0"/>
              <a:t>種期刊來自</a:t>
            </a:r>
            <a:r>
              <a:rPr lang="en-US" altLang="zh-TW" sz="1400" dirty="0" smtClean="0"/>
              <a:t>17</a:t>
            </a:r>
            <a:r>
              <a:rPr lang="zh-TW" altLang="en-US" sz="1400" dirty="0" smtClean="0"/>
              <a:t>個國家的</a:t>
            </a:r>
            <a:r>
              <a:rPr lang="en-US" altLang="zh-TW" sz="1400" dirty="0" smtClean="0"/>
              <a:t>149</a:t>
            </a:r>
            <a:r>
              <a:rPr lang="zh-TW" altLang="en-US" sz="1400" dirty="0" smtClean="0"/>
              <a:t>個非營利出版商出版內容</a:t>
            </a:r>
            <a:endParaRPr lang="en-US" sz="1400" dirty="0" smtClean="0">
              <a:latin typeface="Verdana" charset="0"/>
              <a:ea typeface="ＭＳ Ｐゴシック" pitchFamily="-108" charset="-128"/>
              <a:cs typeface="ＭＳ Ｐゴシック" pitchFamily="-108" charset="-128"/>
            </a:endParaRPr>
          </a:p>
          <a:p>
            <a:pPr marL="0" indent="0"/>
            <a:r>
              <a:rPr lang="en-US" sz="1400" dirty="0" smtClean="0">
                <a:latin typeface="Verdana" charset="0"/>
                <a:ea typeface="ＭＳ Ｐゴシック" pitchFamily="-108" charset="-128"/>
                <a:cs typeface="ＭＳ Ｐゴシック" pitchFamily="-108" charset="-128"/>
              </a:rPr>
              <a:t>More than </a:t>
            </a:r>
            <a:r>
              <a:rPr lang="en-US" sz="1400" b="1" dirty="0" smtClean="0">
                <a:solidFill>
                  <a:schemeClr val="accent1"/>
                </a:solidFill>
                <a:latin typeface="Verdana" charset="0"/>
                <a:ea typeface="ＭＳ Ｐゴシック" pitchFamily="-108" charset="-128"/>
                <a:cs typeface="ＭＳ Ｐゴシック" pitchFamily="-108" charset="-128"/>
              </a:rPr>
              <a:t>150,400 </a:t>
            </a:r>
            <a:r>
              <a:rPr lang="en-US" sz="1400" dirty="0" smtClean="0">
                <a:solidFill>
                  <a:srgbClr val="000000"/>
                </a:solidFill>
                <a:latin typeface="Verdana" charset="0"/>
                <a:ea typeface="ＭＳ Ｐゴシック" pitchFamily="-108" charset="-128"/>
                <a:cs typeface="ＭＳ Ｐゴシック" pitchFamily="-108" charset="-128"/>
              </a:rPr>
              <a:t>articles and</a:t>
            </a:r>
            <a:r>
              <a:rPr lang="en-US" sz="1400" b="1" dirty="0" smtClean="0">
                <a:solidFill>
                  <a:schemeClr val="accent1"/>
                </a:solidFill>
                <a:latin typeface="Verdana" charset="0"/>
                <a:ea typeface="ＭＳ Ｐゴシック" pitchFamily="-108" charset="-128"/>
                <a:cs typeface="ＭＳ Ｐゴシック" pitchFamily="-108" charset="-128"/>
              </a:rPr>
              <a:t>1.2 million </a:t>
            </a:r>
            <a:r>
              <a:rPr lang="en-US" sz="1400" dirty="0" smtClean="0">
                <a:solidFill>
                  <a:srgbClr val="000000"/>
                </a:solidFill>
                <a:latin typeface="Verdana" charset="0"/>
                <a:ea typeface="ＭＳ Ｐゴシック" pitchFamily="-108" charset="-128"/>
                <a:cs typeface="ＭＳ Ｐゴシック" pitchFamily="-108" charset="-128"/>
              </a:rPr>
              <a:t>pages with </a:t>
            </a:r>
            <a:r>
              <a:rPr lang="en-US" sz="1400" dirty="0">
                <a:solidFill>
                  <a:srgbClr val="000000"/>
                </a:solidFill>
                <a:latin typeface="Verdana" charset="0"/>
                <a:ea typeface="ＭＳ Ｐゴシック" pitchFamily="-108" charset="-128"/>
                <a:cs typeface="ＭＳ Ｐゴシック" pitchFamily="-108" charset="-128"/>
              </a:rPr>
              <a:t>new articles </a:t>
            </a:r>
            <a:r>
              <a:rPr lang="en-US" sz="1400" b="1" dirty="0" smtClean="0">
                <a:solidFill>
                  <a:schemeClr val="accent1"/>
                </a:solidFill>
                <a:latin typeface="Verdana" charset="0"/>
                <a:ea typeface="ＭＳ Ｐゴシック" pitchFamily="-108" charset="-128"/>
                <a:cs typeface="ＭＳ Ｐゴシック" pitchFamily="-108" charset="-128"/>
              </a:rPr>
              <a:t>added daily</a:t>
            </a:r>
          </a:p>
          <a:p>
            <a:pPr marL="0">
              <a:spcBef>
                <a:spcPts val="0"/>
              </a:spcBef>
            </a:pPr>
            <a:r>
              <a:rPr lang="zh-TW" altLang="en-US" sz="1400" dirty="0" smtClean="0">
                <a:latin typeface="Verdana" charset="0"/>
                <a:ea typeface="ＭＳ Ｐゴシック" pitchFamily="-108" charset="-128"/>
                <a:cs typeface="ＭＳ Ｐゴシック" pitchFamily="-108" charset="-128"/>
              </a:rPr>
              <a:t>現刊內容每日更新，內容超過</a:t>
            </a:r>
            <a:r>
              <a:rPr lang="en-US" altLang="zh-TW" sz="1400" dirty="0" smtClean="0">
                <a:latin typeface="Verdana" charset="0"/>
                <a:ea typeface="ＭＳ Ｐゴシック" pitchFamily="-108" charset="-128"/>
                <a:cs typeface="ＭＳ Ｐゴシック" pitchFamily="-108" charset="-128"/>
              </a:rPr>
              <a:t>150,400</a:t>
            </a:r>
            <a:r>
              <a:rPr lang="zh-TW" altLang="en-US" sz="1400" dirty="0" smtClean="0">
                <a:latin typeface="Verdana" charset="0"/>
                <a:ea typeface="ＭＳ Ｐゴシック" pitchFamily="-108" charset="-128"/>
                <a:cs typeface="ＭＳ Ｐゴシック" pitchFamily="-108" charset="-128"/>
              </a:rPr>
              <a:t>篇文章和</a:t>
            </a:r>
            <a:r>
              <a:rPr lang="en-US" altLang="zh-TW" sz="1400" dirty="0" smtClean="0">
                <a:latin typeface="Verdana" charset="0"/>
                <a:ea typeface="ＭＳ Ｐゴシック" pitchFamily="-108" charset="-128"/>
                <a:cs typeface="ＭＳ Ｐゴシック" pitchFamily="-108" charset="-128"/>
              </a:rPr>
              <a:t>120</a:t>
            </a:r>
            <a:r>
              <a:rPr lang="zh-TW" altLang="en-US" sz="1400" dirty="0" smtClean="0">
                <a:latin typeface="Verdana" charset="0"/>
                <a:ea typeface="ＭＳ Ｐゴシック" pitchFamily="-108" charset="-128"/>
                <a:cs typeface="ＭＳ Ｐゴシック" pitchFamily="-108" charset="-128"/>
              </a:rPr>
              <a:t>萬頁</a:t>
            </a:r>
            <a:endParaRPr lang="en-US" sz="1400" dirty="0">
              <a:latin typeface="Verdana" charset="0"/>
              <a:ea typeface="ＭＳ Ｐゴシック" pitchFamily="-108" charset="-128"/>
              <a:cs typeface="ＭＳ Ｐゴシック" pitchFamily="-108" charset="-128"/>
            </a:endParaRPr>
          </a:p>
          <a:p>
            <a:pPr marL="0" indent="0"/>
            <a:endParaRPr lang="en-US" dirty="0" smtClean="0">
              <a:latin typeface="Verdana" charset="0"/>
              <a:ea typeface="ＭＳ Ｐゴシック" pitchFamily="-108" charset="-128"/>
              <a:cs typeface="ＭＳ Ｐゴシック" pitchFamily="-108" charset="-128"/>
            </a:endParaRPr>
          </a:p>
          <a:p>
            <a:pPr marL="0" indent="0"/>
            <a:endParaRPr lang="en-US" dirty="0" smtClean="0">
              <a:latin typeface="Verdana" charset="0"/>
              <a:ea typeface="ＭＳ Ｐゴシック" pitchFamily="-108" charset="-128"/>
              <a:cs typeface="ＭＳ Ｐゴシック" pitchFamily="-108" charset="-128"/>
            </a:endParaRPr>
          </a:p>
        </p:txBody>
      </p:sp>
      <p:sp>
        <p:nvSpPr>
          <p:cNvPr id="32773" name="TextBox 5"/>
          <p:cNvSpPr txBox="1">
            <a:spLocks noChangeArrowheads="1"/>
          </p:cNvSpPr>
          <p:nvPr/>
        </p:nvSpPr>
        <p:spPr bwMode="auto">
          <a:xfrm>
            <a:off x="5105400" y="457200"/>
            <a:ext cx="3657600" cy="369888"/>
          </a:xfrm>
          <a:prstGeom prst="rect">
            <a:avLst/>
          </a:prstGeom>
          <a:noFill/>
          <a:ln w="9525">
            <a:noFill/>
            <a:miter lim="800000"/>
            <a:headEnd/>
            <a:tailEnd/>
          </a:ln>
        </p:spPr>
        <p:txBody>
          <a:bodyPr>
            <a:prstTxWarp prst="textNoShape">
              <a:avLst/>
            </a:prstTxWarp>
            <a:spAutoFit/>
          </a:bodyPr>
          <a:lstStyle/>
          <a:p>
            <a:pPr algn="r"/>
            <a:r>
              <a:rPr lang="en-US" dirty="0">
                <a:solidFill>
                  <a:srgbClr val="739600"/>
                </a:solidFill>
                <a:latin typeface="Times" charset="0"/>
              </a:rPr>
              <a:t>BioOne Collections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457200" y="1253262"/>
            <a:ext cx="8305800" cy="579438"/>
          </a:xfrm>
        </p:spPr>
        <p:txBody>
          <a:bodyPr/>
          <a:lstStyle/>
          <a:p>
            <a:r>
              <a:rPr lang="en-US" dirty="0" smtClean="0">
                <a:latin typeface="Times" charset="0"/>
                <a:ea typeface="ＭＳ Ｐゴシック" pitchFamily="-108" charset="-128"/>
                <a:cs typeface="ＭＳ Ｐゴシック" pitchFamily="-108" charset="-128"/>
              </a:rPr>
              <a:t>BioOne Complete at a Glance</a:t>
            </a:r>
          </a:p>
        </p:txBody>
      </p:sp>
      <p:sp>
        <p:nvSpPr>
          <p:cNvPr id="38921" name="TextBox 5"/>
          <p:cNvSpPr txBox="1">
            <a:spLocks noChangeArrowheads="1"/>
          </p:cNvSpPr>
          <p:nvPr/>
        </p:nvSpPr>
        <p:spPr bwMode="auto">
          <a:xfrm>
            <a:off x="5105400" y="457200"/>
            <a:ext cx="3657600" cy="369888"/>
          </a:xfrm>
          <a:prstGeom prst="rect">
            <a:avLst/>
          </a:prstGeom>
          <a:noFill/>
          <a:ln w="9525">
            <a:noFill/>
            <a:miter lim="800000"/>
            <a:headEnd/>
            <a:tailEnd/>
          </a:ln>
        </p:spPr>
        <p:txBody>
          <a:bodyPr>
            <a:prstTxWarp prst="textNoShape">
              <a:avLst/>
            </a:prstTxWarp>
            <a:spAutoFit/>
          </a:bodyPr>
          <a:lstStyle/>
          <a:p>
            <a:pPr algn="r"/>
            <a:r>
              <a:rPr lang="en-US" dirty="0">
                <a:solidFill>
                  <a:srgbClr val="739600"/>
                </a:solidFill>
                <a:latin typeface="Times" charset="0"/>
              </a:rPr>
              <a:t>BioOne Collections</a:t>
            </a:r>
          </a:p>
        </p:txBody>
      </p:sp>
      <p:sp>
        <p:nvSpPr>
          <p:cNvPr id="12" name="Content Placeholder 4"/>
          <p:cNvSpPr>
            <a:spLocks noGrp="1"/>
          </p:cNvSpPr>
          <p:nvPr>
            <p:ph sz="half" idx="4294967295"/>
          </p:nvPr>
        </p:nvSpPr>
        <p:spPr>
          <a:xfrm>
            <a:off x="543264" y="1911288"/>
            <a:ext cx="2425849" cy="3725719"/>
          </a:xfrm>
        </p:spPr>
        <p:txBody>
          <a:bodyPr/>
          <a:lstStyle/>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農業</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乳製品與畜牧學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農業經濟學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生物學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生物化學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生物物理學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分子生物學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生物多樣性保護</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細胞生物學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發育生物學</a:t>
            </a:r>
          </a:p>
          <a:p>
            <a:pPr marL="0" indent="0"/>
            <a:endParaRPr lang="zh-CN" altLang="en-US" dirty="0" smtClean="0">
              <a:latin typeface="Microsoft YaHei Light" pitchFamily="34" charset="-122"/>
              <a:ea typeface="Microsoft YaHei Light" pitchFamily="34" charset="-122"/>
            </a:endParaRPr>
          </a:p>
          <a:p>
            <a:pPr marL="0" indent="0"/>
            <a:endParaRPr lang="en-US" altLang="zh-CN" dirty="0" smtClean="0">
              <a:latin typeface="Microsoft YaHei Light" pitchFamily="34" charset="-122"/>
              <a:ea typeface="Microsoft YaHei Light" pitchFamily="34" charset="-122"/>
            </a:endParaRPr>
          </a:p>
          <a:p>
            <a:pPr marL="0" indent="0">
              <a:buFont typeface="Wingdings" pitchFamily="2" charset="2"/>
              <a:buNone/>
            </a:pPr>
            <a:endParaRPr lang="en-US" altLang="zh-CN" dirty="0" smtClean="0">
              <a:latin typeface="Microsoft YaHei Light" pitchFamily="34" charset="-122"/>
              <a:ea typeface="Microsoft YaHei Light" pitchFamily="34" charset="-122"/>
            </a:endParaRPr>
          </a:p>
        </p:txBody>
      </p:sp>
      <p:sp>
        <p:nvSpPr>
          <p:cNvPr id="13" name="Content Placeholder 4"/>
          <p:cNvSpPr txBox="1">
            <a:spLocks/>
          </p:cNvSpPr>
          <p:nvPr/>
        </p:nvSpPr>
        <p:spPr bwMode="auto">
          <a:xfrm>
            <a:off x="5250620" y="1921136"/>
            <a:ext cx="3886200" cy="4724400"/>
          </a:xfrm>
          <a:prstGeom prst="rect">
            <a:avLst/>
          </a:prstGeom>
          <a:noFill/>
          <a:ln w="9525">
            <a:noFill/>
            <a:miter lim="800000"/>
            <a:headEnd/>
            <a:tailEnd/>
          </a:ln>
        </p:spPr>
        <p:txBody>
          <a:bodyPr/>
          <a:lstStyle/>
          <a:p>
            <a:pPr eaLnBrk="0" hangingPunct="0">
              <a:spcBef>
                <a:spcPct val="20000"/>
              </a:spcBef>
              <a:buClr>
                <a:srgbClr val="739600"/>
              </a:buClr>
              <a:buFont typeface="Wingdings" pitchFamily="2" charset="2"/>
              <a:buChar char="§"/>
            </a:pPr>
            <a:r>
              <a:rPr lang="zh-TW" altLang="en-US" sz="1600" dirty="0" smtClean="0">
                <a:latin typeface="Microsoft YaHei Light" pitchFamily="34" charset="-122"/>
                <a:ea typeface="Microsoft YaHei Light" pitchFamily="34" charset="-122"/>
              </a:rPr>
              <a:t>湖沼學</a:t>
            </a:r>
            <a:endParaRPr lang="en-US" altLang="zh-TW" sz="1600" dirty="0" smtClean="0">
              <a:latin typeface="Microsoft YaHei Light" pitchFamily="34" charset="-122"/>
              <a:ea typeface="Microsoft YaHei Light" pitchFamily="34" charset="-122"/>
            </a:endParaRPr>
          </a:p>
          <a:p>
            <a:pPr eaLnBrk="0" hangingPunct="0">
              <a:spcBef>
                <a:spcPct val="20000"/>
              </a:spcBef>
              <a:buClr>
                <a:srgbClr val="739600"/>
              </a:buClr>
              <a:buFont typeface="Wingdings" pitchFamily="2" charset="2"/>
              <a:buChar char="§"/>
            </a:pPr>
            <a:r>
              <a:rPr lang="zh-TW" altLang="en-US" sz="1600" dirty="0" smtClean="0">
                <a:latin typeface="Microsoft YaHei Light" pitchFamily="34" charset="-122"/>
                <a:ea typeface="Microsoft YaHei Light" pitchFamily="34" charset="-122"/>
              </a:rPr>
              <a:t>海洋與淡水生物學</a:t>
            </a:r>
          </a:p>
          <a:p>
            <a:pPr eaLnBrk="0" hangingPunct="0">
              <a:spcBef>
                <a:spcPct val="20000"/>
              </a:spcBef>
              <a:buClr>
                <a:srgbClr val="739600"/>
              </a:buClr>
              <a:buFont typeface="Wingdings" pitchFamily="2" charset="2"/>
              <a:buChar char="§"/>
            </a:pPr>
            <a:r>
              <a:rPr lang="zh-TW" altLang="en-US" sz="1600" dirty="0" smtClean="0">
                <a:latin typeface="Microsoft YaHei Light" pitchFamily="34" charset="-122"/>
                <a:ea typeface="Microsoft YaHei Light" pitchFamily="34" charset="-122"/>
              </a:rPr>
              <a:t>微生物學</a:t>
            </a:r>
          </a:p>
          <a:p>
            <a:pPr eaLnBrk="0" hangingPunct="0">
              <a:spcBef>
                <a:spcPct val="20000"/>
              </a:spcBef>
              <a:buClr>
                <a:srgbClr val="739600"/>
              </a:buClr>
              <a:buFont typeface="Wingdings" pitchFamily="2" charset="2"/>
              <a:buChar char="§"/>
            </a:pPr>
            <a:r>
              <a:rPr lang="zh-TW" altLang="en-US" sz="1600" dirty="0" smtClean="0">
                <a:latin typeface="Microsoft YaHei Light" pitchFamily="34" charset="-122"/>
                <a:ea typeface="Microsoft YaHei Light" pitchFamily="34" charset="-122"/>
              </a:rPr>
              <a:t>鳥類學</a:t>
            </a:r>
          </a:p>
          <a:p>
            <a:pPr eaLnBrk="0" hangingPunct="0">
              <a:spcBef>
                <a:spcPct val="20000"/>
              </a:spcBef>
              <a:buClr>
                <a:srgbClr val="739600"/>
              </a:buClr>
              <a:buFont typeface="Wingdings" pitchFamily="2" charset="2"/>
              <a:buChar char="§"/>
            </a:pPr>
            <a:r>
              <a:rPr lang="zh-TW" altLang="en-US" sz="1600" dirty="0" smtClean="0">
                <a:latin typeface="Microsoft YaHei Light" pitchFamily="34" charset="-122"/>
                <a:ea typeface="Microsoft YaHei Light" pitchFamily="34" charset="-122"/>
              </a:rPr>
              <a:t>古生物學</a:t>
            </a:r>
          </a:p>
          <a:p>
            <a:pPr eaLnBrk="0" hangingPunct="0">
              <a:spcBef>
                <a:spcPct val="20000"/>
              </a:spcBef>
              <a:buClr>
                <a:srgbClr val="739600"/>
              </a:buClr>
              <a:buFont typeface="Wingdings" pitchFamily="2" charset="2"/>
              <a:buChar char="§"/>
            </a:pPr>
            <a:r>
              <a:rPr lang="zh-TW" altLang="en-US" sz="1600" dirty="0" smtClean="0">
                <a:latin typeface="Microsoft YaHei Light" pitchFamily="34" charset="-122"/>
                <a:ea typeface="Microsoft YaHei Light" pitchFamily="34" charset="-122"/>
              </a:rPr>
              <a:t>寄生蟲學</a:t>
            </a:r>
          </a:p>
          <a:p>
            <a:pPr eaLnBrk="0" hangingPunct="0">
              <a:spcBef>
                <a:spcPct val="20000"/>
              </a:spcBef>
              <a:buClr>
                <a:srgbClr val="739600"/>
              </a:buClr>
              <a:buFont typeface="Wingdings" pitchFamily="2" charset="2"/>
              <a:buChar char="§"/>
            </a:pPr>
            <a:r>
              <a:rPr lang="zh-TW" altLang="en-US" sz="1600" dirty="0" smtClean="0">
                <a:latin typeface="Microsoft YaHei Light" pitchFamily="34" charset="-122"/>
                <a:ea typeface="Microsoft YaHei Light" pitchFamily="34" charset="-122"/>
              </a:rPr>
              <a:t>植物學</a:t>
            </a:r>
          </a:p>
          <a:p>
            <a:pPr eaLnBrk="0" hangingPunct="0">
              <a:spcBef>
                <a:spcPct val="20000"/>
              </a:spcBef>
              <a:buClr>
                <a:srgbClr val="739600"/>
              </a:buClr>
              <a:buFont typeface="Wingdings" pitchFamily="2" charset="2"/>
              <a:buChar char="§"/>
            </a:pPr>
            <a:r>
              <a:rPr lang="zh-TW" altLang="en-US" sz="1600" dirty="0" smtClean="0">
                <a:latin typeface="Microsoft YaHei Light" pitchFamily="34" charset="-122"/>
                <a:ea typeface="Microsoft YaHei Light" pitchFamily="34" charset="-122"/>
              </a:rPr>
              <a:t>公共環境與職業衛生學</a:t>
            </a:r>
          </a:p>
          <a:p>
            <a:pPr eaLnBrk="0" hangingPunct="0">
              <a:spcBef>
                <a:spcPct val="20000"/>
              </a:spcBef>
              <a:buClr>
                <a:srgbClr val="739600"/>
              </a:buClr>
              <a:buFont typeface="Wingdings" pitchFamily="2" charset="2"/>
              <a:buChar char="§"/>
            </a:pPr>
            <a:r>
              <a:rPr lang="zh-TW" altLang="en-US" sz="1600" dirty="0" smtClean="0">
                <a:latin typeface="Microsoft YaHei Light" pitchFamily="34" charset="-122"/>
                <a:ea typeface="Microsoft YaHei Light" pitchFamily="34" charset="-122"/>
              </a:rPr>
              <a:t>運動科學</a:t>
            </a:r>
          </a:p>
          <a:p>
            <a:pPr eaLnBrk="0" hangingPunct="0">
              <a:spcBef>
                <a:spcPct val="20000"/>
              </a:spcBef>
              <a:buClr>
                <a:srgbClr val="739600"/>
              </a:buClr>
              <a:buFont typeface="Wingdings" pitchFamily="2" charset="2"/>
              <a:buChar char="§"/>
            </a:pPr>
            <a:r>
              <a:rPr lang="zh-TW" altLang="en-US" sz="1600" dirty="0" smtClean="0">
                <a:latin typeface="Microsoft YaHei Light" pitchFamily="34" charset="-122"/>
                <a:ea typeface="Microsoft YaHei Light" pitchFamily="34" charset="-122"/>
              </a:rPr>
              <a:t>獸醫學</a:t>
            </a:r>
          </a:p>
          <a:p>
            <a:pPr eaLnBrk="0" hangingPunct="0">
              <a:spcBef>
                <a:spcPct val="20000"/>
              </a:spcBef>
              <a:buClr>
                <a:srgbClr val="739600"/>
              </a:buClr>
              <a:buFont typeface="Wingdings" pitchFamily="2" charset="2"/>
              <a:buChar char="§"/>
            </a:pPr>
            <a:r>
              <a:rPr lang="zh-TW" altLang="en-US" sz="1600" dirty="0" smtClean="0">
                <a:latin typeface="Microsoft YaHei Light" pitchFamily="34" charset="-122"/>
                <a:ea typeface="Microsoft YaHei Light" pitchFamily="34" charset="-122"/>
              </a:rPr>
              <a:t>動物學</a:t>
            </a:r>
            <a:endParaRPr lang="en-US" altLang="zh-CN" sz="1600" dirty="0">
              <a:latin typeface="Microsoft YaHei Light" pitchFamily="34" charset="-122"/>
              <a:ea typeface="Microsoft YaHei Light" pitchFamily="34" charset="-122"/>
            </a:endParaRPr>
          </a:p>
        </p:txBody>
      </p:sp>
      <p:sp>
        <p:nvSpPr>
          <p:cNvPr id="14" name="Content Placeholder 4"/>
          <p:cNvSpPr>
            <a:spLocks noGrp="1"/>
          </p:cNvSpPr>
          <p:nvPr>
            <p:ph sz="half" idx="4294967295"/>
          </p:nvPr>
        </p:nvSpPr>
        <p:spPr>
          <a:xfrm>
            <a:off x="3008569" y="1902317"/>
            <a:ext cx="2026023" cy="4525963"/>
          </a:xfrm>
        </p:spPr>
        <p:txBody>
          <a:bodyPr/>
          <a:lstStyle/>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生態學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工程學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環境科學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昆蟲學</a:t>
            </a:r>
            <a:endParaRPr lang="en-US" altLang="zh-CN" dirty="0" smtClean="0">
              <a:latin typeface="Microsoft YaHei Light" pitchFamily="34" charset="-122"/>
              <a:ea typeface="Microsoft YaHei Light" pitchFamily="34" charset="-122"/>
              <a:cs typeface="+mn-cs"/>
            </a:endParaRPr>
          </a:p>
          <a:p>
            <a:pPr marL="0" indent="0">
              <a:spcBef>
                <a:spcPct val="20000"/>
              </a:spcBef>
              <a:spcAft>
                <a:spcPct val="0"/>
              </a:spcAft>
              <a:buFont typeface="Wingdings" pitchFamily="2" charset="2"/>
              <a:buChar char="§"/>
            </a:pPr>
            <a:r>
              <a:rPr lang="zh-CN" altLang="en-US" dirty="0" smtClean="0">
                <a:latin typeface="Microsoft YaHei Light" pitchFamily="34" charset="-122"/>
                <a:ea typeface="Microsoft YaHei Light" pitchFamily="34" charset="-122"/>
                <a:cs typeface="+mn-cs"/>
              </a:rPr>
              <a:t>進化生物學</a:t>
            </a:r>
            <a:endParaRPr lang="en-US" altLang="zh-CN" dirty="0" smtClean="0">
              <a:latin typeface="Microsoft YaHei Light" pitchFamily="34" charset="-122"/>
              <a:ea typeface="Microsoft YaHei Light" pitchFamily="34" charset="-122"/>
              <a:cs typeface="+mn-cs"/>
            </a:endParaRP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基因、遺傳學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水產學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林學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地理學</a:t>
            </a:r>
          </a:p>
          <a:p>
            <a:pPr marL="0" indent="0">
              <a:spcBef>
                <a:spcPct val="20000"/>
              </a:spcBef>
              <a:spcAft>
                <a:spcPct val="0"/>
              </a:spcAft>
              <a:buFont typeface="Wingdings" pitchFamily="2" charset="2"/>
              <a:buChar char="§"/>
            </a:pPr>
            <a:r>
              <a:rPr lang="zh-TW" altLang="en-US" dirty="0" smtClean="0">
                <a:latin typeface="Microsoft YaHei Light" pitchFamily="34" charset="-122"/>
                <a:ea typeface="Microsoft YaHei Light" pitchFamily="34" charset="-122"/>
                <a:cs typeface="+mn-cs"/>
              </a:rPr>
              <a:t>地學</a:t>
            </a:r>
          </a:p>
          <a:p>
            <a:pPr marL="0" indent="0">
              <a:spcBef>
                <a:spcPct val="20000"/>
              </a:spcBef>
              <a:spcAft>
                <a:spcPct val="0"/>
              </a:spcAft>
            </a:pPr>
            <a:endParaRPr lang="zh-CN" altLang="en-US" dirty="0" smtClean="0">
              <a:latin typeface="Microsoft YaHei Light" pitchFamily="34" charset="-122"/>
              <a:ea typeface="Microsoft YaHei Light" pitchFamily="34" charset="-122"/>
              <a:cs typeface="+mn-cs"/>
            </a:endParaRPr>
          </a:p>
          <a:p>
            <a:pPr marL="0" indent="0"/>
            <a:endParaRPr lang="zh-CN" altLang="en-US" dirty="0" smtClean="0">
              <a:latin typeface="Microsoft YaHei Light" pitchFamily="34" charset="-122"/>
              <a:ea typeface="Microsoft YaHei Light" pitchFamily="34" charset="-122"/>
            </a:endParaRPr>
          </a:p>
          <a:p>
            <a:pPr marL="0" indent="0"/>
            <a:endParaRPr lang="en-US" altLang="zh-CN" dirty="0" smtClean="0">
              <a:latin typeface="Microsoft YaHei Light" pitchFamily="34" charset="-122"/>
              <a:ea typeface="Microsoft YaHei Light" pitchFamily="34" charset="-122"/>
            </a:endParaRPr>
          </a:p>
          <a:p>
            <a:pPr marL="0" indent="0">
              <a:buFont typeface="Wingdings" pitchFamily="2" charset="2"/>
              <a:buNone/>
            </a:pPr>
            <a:endParaRPr lang="en-US" altLang="zh-CN" dirty="0" smtClean="0">
              <a:latin typeface="Microsoft YaHei Light" pitchFamily="34" charset="-122"/>
              <a:ea typeface="Microsoft YaHei Light"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457200" y="1253262"/>
            <a:ext cx="8305800" cy="579438"/>
          </a:xfrm>
        </p:spPr>
        <p:txBody>
          <a:bodyPr/>
          <a:lstStyle/>
          <a:p>
            <a:r>
              <a:rPr lang="en-US" dirty="0" smtClean="0">
                <a:latin typeface="Times" charset="0"/>
                <a:ea typeface="ＭＳ Ｐゴシック" pitchFamily="-108" charset="-128"/>
                <a:cs typeface="ＭＳ Ｐゴシック" pitchFamily="-108" charset="-128"/>
              </a:rPr>
              <a:t>BioOne Complete at a Glance</a:t>
            </a:r>
          </a:p>
        </p:txBody>
      </p:sp>
      <p:sp>
        <p:nvSpPr>
          <p:cNvPr id="38915" name="Content Placeholder 1"/>
          <p:cNvSpPr>
            <a:spLocks noGrp="1"/>
          </p:cNvSpPr>
          <p:nvPr>
            <p:ph sz="quarter" idx="13"/>
          </p:nvPr>
        </p:nvSpPr>
        <p:spPr>
          <a:xfrm>
            <a:off x="457200" y="1893346"/>
            <a:ext cx="8305800" cy="4202654"/>
          </a:xfrm>
        </p:spPr>
        <p:txBody>
          <a:bodyPr/>
          <a:lstStyle/>
          <a:p>
            <a:pPr marL="0" indent="0"/>
            <a:r>
              <a:rPr lang="en-US" sz="1400" b="1" dirty="0" smtClean="0">
                <a:solidFill>
                  <a:srgbClr val="568229"/>
                </a:solidFill>
                <a:latin typeface="Verdana" charset="0"/>
                <a:ea typeface="ＭＳ Ｐゴシック" pitchFamily="-108" charset="-128"/>
                <a:cs typeface="ＭＳ Ｐゴシック" pitchFamily="-108" charset="-128"/>
              </a:rPr>
              <a:t>19 </a:t>
            </a:r>
            <a:r>
              <a:rPr lang="en-US" sz="1400" dirty="0" smtClean="0">
                <a:latin typeface="Verdana" charset="0"/>
                <a:ea typeface="ＭＳ Ｐゴシック" pitchFamily="-108" charset="-128"/>
                <a:cs typeface="ＭＳ Ｐゴシック" pitchFamily="-108" charset="-128"/>
              </a:rPr>
              <a:t>Open Access publications from </a:t>
            </a:r>
            <a:r>
              <a:rPr lang="en-US" sz="1400" b="1" dirty="0" smtClean="0">
                <a:solidFill>
                  <a:srgbClr val="568229"/>
                </a:solidFill>
                <a:latin typeface="Verdana" charset="0"/>
                <a:ea typeface="ＭＳ Ｐゴシック" pitchFamily="-108" charset="-128"/>
                <a:cs typeface="ＭＳ Ｐゴシック" pitchFamily="-108" charset="-128"/>
              </a:rPr>
              <a:t>17</a:t>
            </a:r>
            <a:r>
              <a:rPr lang="en-US" sz="1400" dirty="0" smtClean="0">
                <a:latin typeface="Verdana" charset="0"/>
                <a:ea typeface="ＭＳ Ｐゴシック" pitchFamily="-108" charset="-128"/>
                <a:cs typeface="ＭＳ Ｐゴシック" pitchFamily="-108" charset="-128"/>
              </a:rPr>
              <a:t> nonprofit publishers</a:t>
            </a:r>
            <a:br>
              <a:rPr lang="en-US" sz="1400" dirty="0" smtClean="0">
                <a:latin typeface="Verdana" charset="0"/>
                <a:ea typeface="ＭＳ Ｐゴシック" pitchFamily="-108" charset="-128"/>
                <a:cs typeface="ＭＳ Ｐゴシック" pitchFamily="-108" charset="-128"/>
              </a:rPr>
            </a:br>
            <a:r>
              <a:rPr lang="zh-TW" altLang="en-US" sz="1400" dirty="0" smtClean="0">
                <a:latin typeface="Verdana" charset="0"/>
                <a:ea typeface="ＭＳ Ｐゴシック" pitchFamily="-108" charset="-128"/>
                <a:cs typeface="ＭＳ Ｐゴシック" pitchFamily="-108" charset="-128"/>
              </a:rPr>
              <a:t>收錄出版於</a:t>
            </a:r>
            <a:r>
              <a:rPr lang="en-US" altLang="zh-TW" sz="1400" dirty="0" smtClean="0">
                <a:latin typeface="Verdana" charset="0"/>
                <a:ea typeface="ＭＳ Ｐゴシック" pitchFamily="-108" charset="-128"/>
                <a:cs typeface="ＭＳ Ｐゴシック" pitchFamily="-108" charset="-128"/>
              </a:rPr>
              <a:t>17</a:t>
            </a:r>
            <a:r>
              <a:rPr lang="zh-TW" altLang="en-US" sz="1400" dirty="0" smtClean="0">
                <a:latin typeface="Verdana" charset="0"/>
                <a:ea typeface="ＭＳ Ｐゴシック" pitchFamily="-108" charset="-128"/>
                <a:cs typeface="ＭＳ Ｐゴシック" pitchFamily="-108" charset="-128"/>
              </a:rPr>
              <a:t>間非營利出版商的</a:t>
            </a:r>
            <a:r>
              <a:rPr lang="en-US" altLang="zh-TW" sz="1400" dirty="0" smtClean="0">
                <a:latin typeface="Verdana" charset="0"/>
                <a:ea typeface="ＭＳ Ｐゴシック" pitchFamily="-108" charset="-128"/>
                <a:cs typeface="ＭＳ Ｐゴシック" pitchFamily="-108" charset="-128"/>
              </a:rPr>
              <a:t>19</a:t>
            </a:r>
            <a:r>
              <a:rPr lang="zh-TW" altLang="en-US" sz="1400" dirty="0" smtClean="0">
                <a:latin typeface="Verdana" charset="0"/>
                <a:ea typeface="ＭＳ Ｐゴシック" pitchFamily="-108" charset="-128"/>
                <a:cs typeface="ＭＳ Ｐゴシック" pitchFamily="-108" charset="-128"/>
              </a:rPr>
              <a:t>種開放近用出版品</a:t>
            </a:r>
            <a:endParaRPr lang="en-US" sz="1400" dirty="0" smtClean="0">
              <a:latin typeface="Verdana" charset="0"/>
              <a:ea typeface="ＭＳ Ｐゴシック" pitchFamily="-108" charset="-128"/>
              <a:cs typeface="ＭＳ Ｐゴシック" pitchFamily="-108" charset="-128"/>
            </a:endParaRPr>
          </a:p>
          <a:p>
            <a:pPr marL="0" indent="0"/>
            <a:endParaRPr lang="en-US" dirty="0" smtClean="0">
              <a:latin typeface="Verdana" charset="0"/>
              <a:ea typeface="ＭＳ Ｐゴシック" pitchFamily="-108" charset="-128"/>
              <a:cs typeface="ＭＳ Ｐゴシック" pitchFamily="-108" charset="-128"/>
            </a:endParaRPr>
          </a:p>
        </p:txBody>
      </p:sp>
      <p:pic>
        <p:nvPicPr>
          <p:cNvPr id="36868" name="Picture 3"/>
          <p:cNvPicPr>
            <a:picLocks noChangeAspect="1"/>
          </p:cNvPicPr>
          <p:nvPr/>
        </p:nvPicPr>
        <p:blipFill>
          <a:blip r:embed="rId3" cstate="print"/>
          <a:srcRect/>
          <a:stretch>
            <a:fillRect/>
          </a:stretch>
        </p:blipFill>
        <p:spPr bwMode="auto">
          <a:xfrm>
            <a:off x="2492375" y="3135313"/>
            <a:ext cx="1524000" cy="2032000"/>
          </a:xfrm>
          <a:prstGeom prst="rect">
            <a:avLst/>
          </a:prstGeom>
          <a:ln>
            <a:noFill/>
          </a:ln>
          <a:effectLst>
            <a:outerShdw blurRad="292100" dist="139700" dir="2700000" algn="tl" rotWithShape="0">
              <a:srgbClr val="333333">
                <a:alpha val="25000"/>
              </a:srgbClr>
            </a:outerShdw>
          </a:effectLst>
        </p:spPr>
      </p:pic>
      <p:pic>
        <p:nvPicPr>
          <p:cNvPr id="36869" name="Picture 4"/>
          <p:cNvPicPr>
            <a:picLocks noChangeAspect="1"/>
          </p:cNvPicPr>
          <p:nvPr/>
        </p:nvPicPr>
        <p:blipFill>
          <a:blip r:embed="rId4" cstate="print"/>
          <a:srcRect/>
          <a:stretch>
            <a:fillRect/>
          </a:stretch>
        </p:blipFill>
        <p:spPr bwMode="auto">
          <a:xfrm>
            <a:off x="1125538" y="3675063"/>
            <a:ext cx="1524000" cy="2030412"/>
          </a:xfrm>
          <a:prstGeom prst="rect">
            <a:avLst/>
          </a:prstGeom>
          <a:ln>
            <a:noFill/>
          </a:ln>
          <a:effectLst>
            <a:outerShdw blurRad="292100" dist="139700" dir="2700000" algn="tl" rotWithShape="0">
              <a:srgbClr val="333333">
                <a:alpha val="25000"/>
              </a:srgbClr>
            </a:outerShdw>
          </a:effectLst>
        </p:spPr>
      </p:pic>
      <p:pic>
        <p:nvPicPr>
          <p:cNvPr id="36870" name="Picture 6"/>
          <p:cNvPicPr>
            <a:picLocks noChangeAspect="1"/>
          </p:cNvPicPr>
          <p:nvPr/>
        </p:nvPicPr>
        <p:blipFill>
          <a:blip r:embed="rId5" cstate="print"/>
          <a:srcRect/>
          <a:stretch>
            <a:fillRect/>
          </a:stretch>
        </p:blipFill>
        <p:spPr bwMode="auto">
          <a:xfrm>
            <a:off x="5224463" y="3135313"/>
            <a:ext cx="1524000" cy="2032000"/>
          </a:xfrm>
          <a:prstGeom prst="rect">
            <a:avLst/>
          </a:prstGeom>
          <a:ln>
            <a:noFill/>
          </a:ln>
          <a:effectLst>
            <a:outerShdw blurRad="292100" dist="139700" dir="2700000" algn="tl" rotWithShape="0">
              <a:srgbClr val="333333">
                <a:alpha val="25000"/>
              </a:srgbClr>
            </a:outerShdw>
          </a:effectLst>
        </p:spPr>
      </p:pic>
      <p:pic>
        <p:nvPicPr>
          <p:cNvPr id="36871" name="Picture 5"/>
          <p:cNvPicPr>
            <a:picLocks noChangeAspect="1"/>
          </p:cNvPicPr>
          <p:nvPr/>
        </p:nvPicPr>
        <p:blipFill>
          <a:blip r:embed="rId6" cstate="print"/>
          <a:stretch>
            <a:fillRect/>
          </a:stretch>
        </p:blipFill>
        <p:spPr bwMode="auto">
          <a:xfrm>
            <a:off x="6594475" y="3675063"/>
            <a:ext cx="1544638" cy="2071687"/>
          </a:xfrm>
          <a:prstGeom prst="rect">
            <a:avLst/>
          </a:prstGeom>
          <a:ln>
            <a:noFill/>
          </a:ln>
          <a:effectLst>
            <a:outerShdw blurRad="292100" dist="139700" dir="2700000" algn="tl" rotWithShape="0">
              <a:srgbClr val="333333">
                <a:alpha val="25000"/>
              </a:srgbClr>
            </a:outerShdw>
          </a:effectLst>
        </p:spPr>
      </p:pic>
      <p:pic>
        <p:nvPicPr>
          <p:cNvPr id="36872" name="Picture 7"/>
          <p:cNvPicPr>
            <a:picLocks noChangeAspect="1"/>
          </p:cNvPicPr>
          <p:nvPr/>
        </p:nvPicPr>
        <p:blipFill>
          <a:blip r:embed="rId7" cstate="print"/>
          <a:srcRect/>
          <a:stretch>
            <a:fillRect/>
          </a:stretch>
        </p:blipFill>
        <p:spPr bwMode="auto">
          <a:xfrm>
            <a:off x="3860800" y="3675063"/>
            <a:ext cx="1524000" cy="2030412"/>
          </a:xfrm>
          <a:prstGeom prst="rect">
            <a:avLst/>
          </a:prstGeom>
          <a:ln>
            <a:noFill/>
          </a:ln>
          <a:effectLst>
            <a:outerShdw blurRad="292100" dist="139700" dir="2700000" algn="tl" rotWithShape="0">
              <a:srgbClr val="333333">
                <a:alpha val="25000"/>
              </a:srgbClr>
            </a:outerShdw>
          </a:effectLst>
        </p:spPr>
      </p:pic>
      <p:sp>
        <p:nvSpPr>
          <p:cNvPr id="38921" name="TextBox 5"/>
          <p:cNvSpPr txBox="1">
            <a:spLocks noChangeArrowheads="1"/>
          </p:cNvSpPr>
          <p:nvPr/>
        </p:nvSpPr>
        <p:spPr bwMode="auto">
          <a:xfrm>
            <a:off x="5105400" y="457200"/>
            <a:ext cx="3657600" cy="369888"/>
          </a:xfrm>
          <a:prstGeom prst="rect">
            <a:avLst/>
          </a:prstGeom>
          <a:noFill/>
          <a:ln w="9525">
            <a:noFill/>
            <a:miter lim="800000"/>
            <a:headEnd/>
            <a:tailEnd/>
          </a:ln>
        </p:spPr>
        <p:txBody>
          <a:bodyPr>
            <a:prstTxWarp prst="textNoShape">
              <a:avLst/>
            </a:prstTxWarp>
            <a:spAutoFit/>
          </a:bodyPr>
          <a:lstStyle/>
          <a:p>
            <a:pPr algn="r"/>
            <a:r>
              <a:rPr lang="en-US" dirty="0">
                <a:solidFill>
                  <a:srgbClr val="739600"/>
                </a:solidFill>
                <a:latin typeface="Times" charset="0"/>
              </a:rPr>
              <a:t>BioOne Collections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ioOne">
      <a:dk1>
        <a:sysClr val="windowText" lastClr="000000"/>
      </a:dk1>
      <a:lt1>
        <a:sysClr val="window" lastClr="FFFFFF"/>
      </a:lt1>
      <a:dk2>
        <a:srgbClr val="5E696E"/>
      </a:dk2>
      <a:lt2>
        <a:srgbClr val="F0A751"/>
      </a:lt2>
      <a:accent1>
        <a:srgbClr val="568229"/>
      </a:accent1>
      <a:accent2>
        <a:srgbClr val="5E696E"/>
      </a:accent2>
      <a:accent3>
        <a:srgbClr val="292E66"/>
      </a:accent3>
      <a:accent4>
        <a:srgbClr val="794D28"/>
      </a:accent4>
      <a:accent5>
        <a:srgbClr val="AF9D42"/>
      </a:accent5>
      <a:accent6>
        <a:srgbClr val="5386A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ioOne">
      <a:dk1>
        <a:sysClr val="windowText" lastClr="000000"/>
      </a:dk1>
      <a:lt1>
        <a:sysClr val="window" lastClr="FFFFFF"/>
      </a:lt1>
      <a:dk2>
        <a:srgbClr val="5E696E"/>
      </a:dk2>
      <a:lt2>
        <a:srgbClr val="F0A751"/>
      </a:lt2>
      <a:accent1>
        <a:srgbClr val="568229"/>
      </a:accent1>
      <a:accent2>
        <a:srgbClr val="5E696E"/>
      </a:accent2>
      <a:accent3>
        <a:srgbClr val="292E66"/>
      </a:accent3>
      <a:accent4>
        <a:srgbClr val="794D28"/>
      </a:accent4>
      <a:accent5>
        <a:srgbClr val="AF9D42"/>
      </a:accent5>
      <a:accent6>
        <a:srgbClr val="5386A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65080</TotalTime>
  <Words>2590</Words>
  <Application>Microsoft Office PowerPoint</Application>
  <PresentationFormat>如螢幕大小 (4:3)</PresentationFormat>
  <Paragraphs>250</Paragraphs>
  <Slides>31</Slides>
  <Notes>31</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Office Theme</vt:lpstr>
      <vt:lpstr>投影片 1</vt:lpstr>
      <vt:lpstr>投影片 2</vt:lpstr>
      <vt:lpstr>BioOne is…</vt:lpstr>
      <vt:lpstr>全球網路研究社群</vt:lpstr>
      <vt:lpstr>創立BioOne的大學、學/協會包括：</vt:lpstr>
      <vt:lpstr>投影片 6</vt:lpstr>
      <vt:lpstr>BioOne Complete at a Glance </vt:lpstr>
      <vt:lpstr>BioOne Complete at a Glance</vt:lpstr>
      <vt:lpstr>BioOne Complete at a Glance</vt:lpstr>
      <vt:lpstr>BioOne Complete at a Glance</vt:lpstr>
      <vt:lpstr>BioOne Complete at a Glance</vt:lpstr>
      <vt:lpstr>BioOne Complete at a Glance</vt:lpstr>
      <vt:lpstr>Collection Development 收錄演變</vt:lpstr>
      <vt:lpstr>投影片 14</vt:lpstr>
      <vt:lpstr>首頁重點介紹</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vector>
  </TitlesOfParts>
  <Company>Bremmer &amp; Goris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Muxworthy</dc:creator>
  <cp:lastModifiedBy>Kris Hsu</cp:lastModifiedBy>
  <cp:revision>759</cp:revision>
  <cp:lastPrinted>2014-04-14T20:00:06Z</cp:lastPrinted>
  <dcterms:created xsi:type="dcterms:W3CDTF">2013-01-02T15:13:07Z</dcterms:created>
  <dcterms:modified xsi:type="dcterms:W3CDTF">2017-03-24T03:57:03Z</dcterms:modified>
</cp:coreProperties>
</file>