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7" r:id="rId2"/>
    <p:sldId id="259" r:id="rId3"/>
    <p:sldId id="301" r:id="rId4"/>
    <p:sldId id="313" r:id="rId5"/>
    <p:sldId id="267" r:id="rId6"/>
    <p:sldId id="304" r:id="rId7"/>
    <p:sldId id="305" r:id="rId8"/>
    <p:sldId id="306" r:id="rId9"/>
    <p:sldId id="307" r:id="rId10"/>
    <p:sldId id="308" r:id="rId11"/>
    <p:sldId id="298" r:id="rId12"/>
    <p:sldId id="288" r:id="rId13"/>
    <p:sldId id="292" r:id="rId14"/>
    <p:sldId id="309" r:id="rId15"/>
    <p:sldId id="310" r:id="rId16"/>
    <p:sldId id="312" r:id="rId17"/>
    <p:sldId id="311" r:id="rId18"/>
    <p:sldId id="282" r:id="rId19"/>
  </p:sldIdLst>
  <p:sldSz cx="9144000" cy="6858000" type="screen4x3"/>
  <p:notesSz cx="6797675" cy="987425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68CCB"/>
    <a:srgbClr val="2A237F"/>
    <a:srgbClr val="66CCFF"/>
    <a:srgbClr val="CCECFF"/>
    <a:srgbClr val="3399FF"/>
    <a:srgbClr val="0099FF"/>
    <a:srgbClr val="FF6699"/>
    <a:srgbClr val="990033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14" autoAdjust="0"/>
    <p:restoredTop sz="82880" autoAdjust="0"/>
  </p:normalViewPr>
  <p:slideViewPr>
    <p:cSldViewPr>
      <p:cViewPr varScale="1">
        <p:scale>
          <a:sx n="114" d="100"/>
          <a:sy n="114" d="100"/>
        </p:scale>
        <p:origin x="148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3" d="100"/>
          <a:sy n="43" d="100"/>
        </p:scale>
        <p:origin x="-2848" y="-76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BD2D12-ECE5-4C46-B6DA-8102F19CB3F9}" type="datetimeFigureOut">
              <a:rPr lang="zh-TW" altLang="en-US" smtClean="0"/>
              <a:t>2023/12/11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A8452-2B7D-4B1D-9D46-A6E8E98D7F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64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57337B-BF43-46C3-BA5F-DC413FDB863A}" type="datetimeFigureOut">
              <a:rPr lang="zh-TW" altLang="en-US" smtClean="0"/>
              <a:pPr/>
              <a:t>2023/12/11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D99E40-886B-4DF3-8398-4394947BA8A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6951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1363"/>
            <a:ext cx="4937125" cy="3702050"/>
          </a:xfrm>
          <a:ln/>
        </p:spPr>
      </p:sp>
      <p:sp>
        <p:nvSpPr>
          <p:cNvPr id="41987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>
              <a:ea typeface="新細明體" charset="-120"/>
            </a:endParaRPr>
          </a:p>
        </p:txBody>
      </p:sp>
      <p:sp>
        <p:nvSpPr>
          <p:cNvPr id="4198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2701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0350" indent="-284750" algn="l" defTabSz="92701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39000" indent="-227800" algn="l" defTabSz="92701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594599" indent="-227800" algn="l" defTabSz="92701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0199" indent="-227800" algn="l" defTabSz="92701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05799" indent="-227800" defTabSz="92701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61399" indent="-227800" defTabSz="92701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16999" indent="-227800" defTabSz="92701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72598" indent="-227800" defTabSz="92701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B40EC74-1E43-46A6-AAC1-9A40293413E9}" type="slidenum">
              <a:rPr lang="zh-TW" altLang="en-US" smtClean="0">
                <a:latin typeface="Tahoma" pitchFamily="34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en-US" altLang="zh-TW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國際名廚黃瀞億，讓蚵仔煎被看見</a:t>
            </a:r>
          </a:p>
        </p:txBody>
      </p:sp>
      <p:sp>
        <p:nvSpPr>
          <p:cNvPr id="368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6070" indent="-28695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7801" indent="-22956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6921" indent="-22956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66041" indent="-22956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25161" indent="-22956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84282" indent="-22956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43402" indent="-22956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902522" indent="-22956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fld id="{98170A28-AB04-4AC3-811E-8689CD4B0AD5}" type="slidenum">
              <a:rPr kumimoji="0" lang="zh-TW" altLang="en-US">
                <a:latin typeface="Calibri" pitchFamily="34" charset="0"/>
              </a:rPr>
              <a:pPr/>
              <a:t>7</a:t>
            </a:fld>
            <a:endParaRPr kumimoji="0" lang="zh-TW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TW">
                <a:latin typeface="標楷體" pitchFamily="65" charset="-120"/>
                <a:ea typeface="標楷體" pitchFamily="65" charset="-120"/>
              </a:rPr>
              <a:t>85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度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C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　用台灣庶民文化　征服世界味蕾</a:t>
            </a:r>
          </a:p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3789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6070" indent="-28695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7801" indent="-22956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6921" indent="-22956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66041" indent="-22956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25161" indent="-22956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84282" indent="-22956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43402" indent="-22956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902522" indent="-22956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fld id="{1DE104C6-DE70-4227-ADF2-191DB2F2D3C6}" type="slidenum">
              <a:rPr kumimoji="0" lang="zh-TW" altLang="en-US">
                <a:latin typeface="Calibri" pitchFamily="34" charset="0"/>
              </a:rPr>
              <a:pPr/>
              <a:t>8</a:t>
            </a:fld>
            <a:endParaRPr kumimoji="0" lang="zh-TW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培養未來領袖人才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李吉仁</a:t>
            </a:r>
          </a:p>
        </p:txBody>
      </p:sp>
      <p:sp>
        <p:nvSpPr>
          <p:cNvPr id="389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6070" indent="-28695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7801" indent="-22956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6921" indent="-22956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66041" indent="-22956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25161" indent="-22956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84282" indent="-22956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43402" indent="-22956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902522" indent="-22956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fld id="{913D763D-C5FC-4126-BEEC-ADA84121AFDD}" type="slidenum">
              <a:rPr kumimoji="0" lang="zh-TW" altLang="en-US">
                <a:latin typeface="Calibri" pitchFamily="34" charset="0"/>
              </a:rPr>
              <a:pPr/>
              <a:t>9</a:t>
            </a:fld>
            <a:endParaRPr kumimoji="0" lang="zh-TW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3994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6070" indent="-28695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7801" indent="-22956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6921" indent="-22956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66041" indent="-22956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25161" indent="-22956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84282" indent="-22956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43402" indent="-22956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902522" indent="-22956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fld id="{860E0DAA-4542-4591-951B-D6FAAEC93915}" type="slidenum">
              <a:rPr kumimoji="0" lang="zh-TW" altLang="en-US">
                <a:latin typeface="Calibri" pitchFamily="34" charset="0"/>
              </a:rPr>
              <a:pPr/>
              <a:t>10</a:t>
            </a:fld>
            <a:endParaRPr kumimoji="0" lang="zh-TW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CEE3AE-37E2-40F8-87FC-16F64D92099C}" type="datetimeFigureOut">
              <a:rPr lang="zh-TW" altLang="en-US" smtClean="0"/>
              <a:pPr/>
              <a:t>2023/12/11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D13E89-4AB6-43A3-AFE9-285A60C02C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764" y="6339314"/>
            <a:ext cx="2042836" cy="44979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</a:t>
            </a:r>
            <a:r>
              <a:rPr lang="zh-TW" altLang="en-US" dirty="0"/>
              <a:t>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1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3AB0E-520B-4B02-83ED-B7F5E25BAF0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7415326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764" y="6339314"/>
            <a:ext cx="2042836" cy="44979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1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821D0-5F53-4BB5-B8A5-C5476022C31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5276749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764" y="6339314"/>
            <a:ext cx="2042836" cy="44979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10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22BEC-E373-4A06-BC61-DF917E59BF4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0619315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DCEE3AE-37E2-40F8-87FC-16F64D92099C}" type="datetimeFigureOut">
              <a:rPr lang="zh-TW" altLang="en-US" smtClean="0"/>
              <a:pPr/>
              <a:t>2023/12/11</a:t>
            </a:fld>
            <a:endParaRPr lang="zh-TW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zh-TW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CD13E89-4AB6-43A3-AFE9-285A60C02CB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764" y="6339314"/>
            <a:ext cx="2042836" cy="4497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new.cwk.com.tw/?db=mv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tbmc.com.tw" TargetMode="External"/><Relationship Id="rId2" Type="http://schemas.openxmlformats.org/officeDocument/2006/relationships/hyperlink" Target="http://www.tbmc.com.tw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2022362" y="2888332"/>
            <a:ext cx="4853894" cy="2929318"/>
            <a:chOff x="2022362" y="2888332"/>
            <a:chExt cx="4853894" cy="2929318"/>
          </a:xfrm>
        </p:grpSpPr>
        <p:pic>
          <p:nvPicPr>
            <p:cNvPr id="3" name="Picture 2" descr="B001AMHWP8-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2362" y="2888332"/>
              <a:ext cx="4853894" cy="2929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5" r="2285"/>
            <a:stretch/>
          </p:blipFill>
          <p:spPr>
            <a:xfrm>
              <a:off x="2835408" y="3068960"/>
              <a:ext cx="3242664" cy="2232248"/>
            </a:xfrm>
            <a:prstGeom prst="rect">
              <a:avLst/>
            </a:prstGeom>
          </p:spPr>
        </p:pic>
      </p:grpSp>
      <p:sp>
        <p:nvSpPr>
          <p:cNvPr id="1433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043608" y="1412776"/>
            <a:ext cx="7128792" cy="936104"/>
          </a:xfrm>
        </p:spPr>
        <p:txBody>
          <a:bodyPr/>
          <a:lstStyle/>
          <a:p>
            <a:r>
              <a:rPr lang="zh-TW" altLang="en-US" sz="5200" b="1" dirty="0">
                <a:solidFill>
                  <a:srgbClr val="9900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天下雜誌群影音知識庫</a:t>
            </a:r>
            <a:endParaRPr lang="en-US" altLang="zh-TW" sz="5200" b="1" dirty="0">
              <a:solidFill>
                <a:srgbClr val="99003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Apple LiGothic Medium"/>
              </a:rPr>
              <a:t>~</a:t>
            </a:r>
            <a:r>
              <a:rPr lang="zh-Hant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Apple LiGothic Medium"/>
              </a:rPr>
              <a:t>華人媒體最權威的</a:t>
            </a:r>
            <a:r>
              <a:rPr lang="zh-Hant" altLang="en-US" sz="20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pple LiGothic Medium"/>
              </a:rPr>
              <a:t>影像紀錄片</a:t>
            </a:r>
            <a:r>
              <a:rPr lang="zh-TW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Apple LiGothic Medium"/>
              </a:rPr>
              <a:t>教學平台</a:t>
            </a:r>
            <a:r>
              <a:rPr lang="en-US" altLang="zh-TW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Apple LiGothic Medium"/>
              </a:rPr>
              <a:t>~</a:t>
            </a:r>
            <a:endParaRPr lang="en-US" altLang="zh-Han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cs typeface="Apple LiGothic Medium"/>
            </a:endParaRPr>
          </a:p>
          <a:p>
            <a:pPr eaLnBrk="1" hangingPunct="1"/>
            <a:endParaRPr lang="en-US" altLang="zh-TW" sz="5200" b="1" dirty="0">
              <a:solidFill>
                <a:srgbClr val="99003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756" y="4509120"/>
            <a:ext cx="1681200" cy="1681200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6480212" y="6021288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6"/>
              </a:rPr>
              <a:t>http://new.cwk.com.tw/?db=mv</a:t>
            </a: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59451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 bwMode="auto">
          <a:xfrm>
            <a:off x="560388" y="692150"/>
            <a:ext cx="84041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eaLnBrk="1" hangingPunct="1">
              <a:defRPr/>
            </a:pPr>
            <a:r>
              <a:rPr lang="zh-TW" altLang="en-US" sz="3200" kern="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cs typeface="+mj-cs"/>
              </a:rPr>
              <a:t>八大頻道豐富的影音內容 最便利的大眾服務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642938" y="1412875"/>
            <a:ext cx="796131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latin typeface="標楷體" pitchFamily="65" charset="-120"/>
                <a:ea typeface="標楷體" pitchFamily="65" charset="-120"/>
              </a:rPr>
              <a:t>從深度的</a:t>
            </a:r>
            <a:r>
              <a:rPr kumimoji="0" lang="zh-TW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國際趨勢</a:t>
            </a:r>
            <a:r>
              <a:rPr kumimoji="0" lang="zh-TW" altLang="en-US" sz="20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kumimoji="0" lang="zh-TW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產業變化</a:t>
            </a:r>
            <a:r>
              <a:rPr kumimoji="0" lang="zh-TW" altLang="en-US" sz="2000" dirty="0">
                <a:latin typeface="標楷體" pitchFamily="65" charset="-120"/>
                <a:ea typeface="標楷體" pitchFamily="65" charset="-120"/>
              </a:rPr>
              <a:t>到台灣引以為傲的</a:t>
            </a:r>
            <a:r>
              <a:rPr kumimoji="0" lang="zh-TW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文化探討</a:t>
            </a:r>
            <a:r>
              <a:rPr kumimoji="0" lang="zh-TW" altLang="en-US" sz="2000" dirty="0">
                <a:latin typeface="標楷體" pitchFamily="65" charset="-120"/>
                <a:ea typeface="標楷體" pitchFamily="65" charset="-120"/>
              </a:rPr>
              <a:t>及與生活息息相關的</a:t>
            </a:r>
            <a:r>
              <a:rPr kumimoji="0" lang="zh-TW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健康資訊</a:t>
            </a:r>
            <a:r>
              <a:rPr kumimoji="0" lang="zh-TW" altLang="en-US" sz="2000" dirty="0">
                <a:latin typeface="標楷體" pitchFamily="65" charset="-120"/>
                <a:ea typeface="標楷體" pitchFamily="65" charset="-120"/>
              </a:rPr>
              <a:t>，多元的內容提供全方位的取向及需求</a:t>
            </a:r>
            <a:endParaRPr kumimoji="0" lang="en-US" altLang="zh-TW" sz="2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364" name="文字方塊 4"/>
          <p:cNvSpPr txBox="1">
            <a:spLocks noChangeArrowheads="1"/>
          </p:cNvSpPr>
          <p:nvPr/>
        </p:nvSpPr>
        <p:spPr bwMode="auto">
          <a:xfrm>
            <a:off x="571500" y="2348880"/>
            <a:ext cx="7572375" cy="170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kumimoji="0" lang="zh-TW" altLang="en-US" sz="1800" dirty="0">
                <a:latin typeface="微軟正黑體" pitchFamily="34" charset="-120"/>
                <a:ea typeface="微軟正黑體" pitchFamily="34" charset="-120"/>
              </a:rPr>
              <a:t>　全球趨勢、產業科技的紀實報導，掌握非片面的全方位資訊</a:t>
            </a:r>
            <a:endParaRPr kumimoji="0" lang="en-US" altLang="zh-TW" sz="1800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kumimoji="0" lang="zh-TW" altLang="en-US" sz="1800" dirty="0">
                <a:latin typeface="微軟正黑體" pitchFamily="34" charset="-120"/>
                <a:ea typeface="微軟正黑體" pitchFamily="34" charset="-120"/>
              </a:rPr>
              <a:t>　生涯職場、論壇紀實的系列影片，提供更多元的學習管道</a:t>
            </a:r>
            <a:endParaRPr kumimoji="0" lang="en-US" altLang="zh-TW" sz="1800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kumimoji="0" lang="zh-TW" altLang="en-US" sz="1800" dirty="0">
                <a:latin typeface="微軟正黑體" pitchFamily="34" charset="-120"/>
                <a:ea typeface="微軟正黑體" pitchFamily="34" charset="-120"/>
              </a:rPr>
              <a:t>　健康生活資訊及人文素養培育，提升民眾生活水準</a:t>
            </a:r>
            <a:endParaRPr kumimoji="0" lang="en-US" altLang="zh-TW" sz="1800" dirty="0">
              <a:latin typeface="微軟正黑體" pitchFamily="34" charset="-120"/>
              <a:ea typeface="微軟正黑體" pitchFamily="34" charset="-120"/>
            </a:endParaRPr>
          </a:p>
          <a:p>
            <a:pPr marL="354013" indent="-354013" eaLnBrk="1" hangingPunct="1">
              <a:lnSpc>
                <a:spcPct val="150000"/>
              </a:lnSpc>
              <a:spcBef>
                <a:spcPct val="0"/>
              </a:spcBef>
            </a:pPr>
            <a:r>
              <a:rPr kumimoji="0" lang="zh-TW" altLang="en-US" sz="1800" dirty="0">
                <a:latin typeface="微軟正黑體" pitchFamily="34" charset="-120"/>
                <a:ea typeface="微軟正黑體" pitchFamily="34" charset="-120"/>
              </a:rPr>
              <a:t>財經理財、經營管理深入報導，即時了解產業脈動</a:t>
            </a:r>
            <a:endParaRPr kumimoji="0" lang="en-US" altLang="zh-TW" sz="1800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6160963" y="4347624"/>
            <a:ext cx="2408114" cy="1868203"/>
            <a:chOff x="6177675" y="2243670"/>
            <a:chExt cx="2408114" cy="1868203"/>
          </a:xfrm>
        </p:grpSpPr>
        <p:sp>
          <p:nvSpPr>
            <p:cNvPr id="12" name="文字方塊 6"/>
            <p:cNvSpPr txBox="1">
              <a:spLocks noChangeArrowheads="1"/>
            </p:cNvSpPr>
            <p:nvPr/>
          </p:nvSpPr>
          <p:spPr bwMode="auto">
            <a:xfrm>
              <a:off x="6177675" y="3804096"/>
              <a:ext cx="240783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TW"/>
              </a:defPPr>
              <a:lvl1pPr>
                <a:spcBef>
                  <a:spcPct val="0"/>
                </a:spcBef>
                <a:buNone/>
                <a:defRPr kumimoji="0" sz="1600">
                  <a:latin typeface="標楷體" pitchFamily="65" charset="-120"/>
                  <a:ea typeface="標楷體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電影真的是滿厲害的一件事</a:t>
              </a:r>
            </a:p>
          </p:txBody>
        </p:sp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7675" y="2243670"/>
              <a:ext cx="2408114" cy="1348745"/>
            </a:xfrm>
            <a:prstGeom prst="rect">
              <a:avLst/>
            </a:prstGeom>
            <a:ln>
              <a:noFill/>
            </a:ln>
            <a:effectLst>
              <a:outerShdw blurRad="127000" dist="635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4" name="群組 13"/>
          <p:cNvGrpSpPr/>
          <p:nvPr/>
        </p:nvGrpSpPr>
        <p:grpSpPr>
          <a:xfrm>
            <a:off x="579033" y="4349347"/>
            <a:ext cx="2396941" cy="1835703"/>
            <a:chOff x="6164602" y="2245393"/>
            <a:chExt cx="2396941" cy="1835703"/>
          </a:xfrm>
        </p:grpSpPr>
        <p:sp>
          <p:nvSpPr>
            <p:cNvPr id="15" name="文字方塊 6"/>
            <p:cNvSpPr txBox="1">
              <a:spLocks noChangeArrowheads="1"/>
            </p:cNvSpPr>
            <p:nvPr/>
          </p:nvSpPr>
          <p:spPr bwMode="auto">
            <a:xfrm>
              <a:off x="6485161" y="3773319"/>
              <a:ext cx="176448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TW"/>
              </a:defPPr>
              <a:lvl1pPr>
                <a:spcBef>
                  <a:spcPct val="0"/>
                </a:spcBef>
                <a:buNone/>
                <a:defRPr kumimoji="0" sz="1600">
                  <a:latin typeface="標楷體" pitchFamily="65" charset="-120"/>
                  <a:ea typeface="標楷體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一口乾淨水的戰爭</a:t>
              </a:r>
            </a:p>
          </p:txBody>
        </p:sp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4602" y="2245393"/>
              <a:ext cx="2396941" cy="1345299"/>
            </a:xfrm>
            <a:prstGeom prst="rect">
              <a:avLst/>
            </a:prstGeom>
            <a:ln>
              <a:noFill/>
            </a:ln>
            <a:effectLst>
              <a:outerShdw blurRad="127000" dist="635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7" name="群組 16"/>
          <p:cNvGrpSpPr/>
          <p:nvPr/>
        </p:nvGrpSpPr>
        <p:grpSpPr>
          <a:xfrm>
            <a:off x="3365266" y="4343856"/>
            <a:ext cx="2410044" cy="1871971"/>
            <a:chOff x="6158051" y="2239902"/>
            <a:chExt cx="2410044" cy="1871971"/>
          </a:xfrm>
        </p:grpSpPr>
        <p:sp>
          <p:nvSpPr>
            <p:cNvPr id="19" name="文字方塊 6"/>
            <p:cNvSpPr txBox="1">
              <a:spLocks noChangeArrowheads="1"/>
            </p:cNvSpPr>
            <p:nvPr/>
          </p:nvSpPr>
          <p:spPr bwMode="auto">
            <a:xfrm>
              <a:off x="6284665" y="3804096"/>
              <a:ext cx="223224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TW"/>
              </a:defPPr>
              <a:lvl1pPr>
                <a:spcBef>
                  <a:spcPct val="0"/>
                </a:spcBef>
                <a:buNone/>
                <a:defRPr kumimoji="0" sz="1600">
                  <a:latin typeface="標楷體" pitchFamily="65" charset="-120"/>
                  <a:ea typeface="標楷體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城鄉賽局  不平等中的平等</a:t>
              </a:r>
            </a:p>
          </p:txBody>
        </p:sp>
        <p:pic>
          <p:nvPicPr>
            <p:cNvPr id="20" name="圖片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8051" y="2239902"/>
              <a:ext cx="2410044" cy="1356280"/>
            </a:xfrm>
            <a:prstGeom prst="rect">
              <a:avLst/>
            </a:prstGeom>
            <a:ln>
              <a:noFill/>
            </a:ln>
            <a:effectLst>
              <a:outerShdw blurRad="127000" dist="635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50610293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4"/>
          <p:cNvSpPr txBox="1">
            <a:spLocks/>
          </p:cNvSpPr>
          <p:nvPr/>
        </p:nvSpPr>
        <p:spPr bwMode="auto">
          <a:xfrm>
            <a:off x="1223928" y="2747962"/>
            <a:ext cx="6696144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marL="0" lvl="1">
              <a:spcBef>
                <a:spcPts val="5000"/>
              </a:spcBef>
              <a:spcAft>
                <a:spcPts val="10000"/>
              </a:spcAft>
              <a:defRPr/>
            </a:pPr>
            <a:r>
              <a:rPr lang="zh-TW" alt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操作說明</a:t>
            </a:r>
            <a:endParaRPr lang="zh-TW" altLang="en-US" sz="50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7791053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2D07A7AB-2AA3-F1A7-0B72-736A1F496D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88" r="21468"/>
          <a:stretch/>
        </p:blipFill>
        <p:spPr>
          <a:xfrm>
            <a:off x="5281625" y="27742"/>
            <a:ext cx="3229466" cy="6834941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矩形 19"/>
          <p:cNvSpPr/>
          <p:nvPr/>
        </p:nvSpPr>
        <p:spPr>
          <a:xfrm>
            <a:off x="107501" y="2236802"/>
            <a:ext cx="45365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spcBef>
                <a:spcPts val="600"/>
              </a:spcBef>
            </a:pP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3. 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編輯推薦：編輯精選影音推薦。</a:t>
            </a:r>
          </a:p>
        </p:txBody>
      </p:sp>
      <p:sp>
        <p:nvSpPr>
          <p:cNvPr id="5" name="矩形 4"/>
          <p:cNvSpPr/>
          <p:nvPr/>
        </p:nvSpPr>
        <p:spPr>
          <a:xfrm>
            <a:off x="5819915" y="117835"/>
            <a:ext cx="624293" cy="142813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6478322" y="-27384"/>
            <a:ext cx="4320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chemeClr val="accent6"/>
                </a:solidFill>
                <a:latin typeface="Arial Black" pitchFamily="34" charset="0"/>
                <a:ea typeface="微軟正黑體" pitchFamily="34" charset="-120"/>
              </a:rPr>
              <a:t>1</a:t>
            </a:r>
            <a:endParaRPr lang="zh-TW" altLang="en-US" b="1" dirty="0">
              <a:solidFill>
                <a:schemeClr val="accent6"/>
              </a:solidFill>
              <a:latin typeface="Arial Black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449109" y="179348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chemeClr val="accent6"/>
                </a:solidFill>
                <a:latin typeface="Arial Black" pitchFamily="34" charset="0"/>
                <a:ea typeface="微軟正黑體" pitchFamily="34" charset="-120"/>
              </a:rPr>
              <a:t>2</a:t>
            </a:r>
            <a:endParaRPr lang="zh-TW" altLang="en-US" b="1" dirty="0">
              <a:solidFill>
                <a:schemeClr val="accent6"/>
              </a:solidFill>
              <a:latin typeface="Arial Black" pitchFamily="34" charset="0"/>
            </a:endParaRPr>
          </a:p>
        </p:txBody>
      </p:sp>
      <p:cxnSp>
        <p:nvCxnSpPr>
          <p:cNvPr id="8" name="直線單箭頭接點 7"/>
          <p:cNvCxnSpPr/>
          <p:nvPr/>
        </p:nvCxnSpPr>
        <p:spPr>
          <a:xfrm>
            <a:off x="4788024" y="332656"/>
            <a:ext cx="216024" cy="0"/>
          </a:xfrm>
          <a:prstGeom prst="straightConnector1">
            <a:avLst/>
          </a:prstGeom>
          <a:ln w="381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5332287" y="404734"/>
            <a:ext cx="3128145" cy="1813007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5332286" y="2280527"/>
            <a:ext cx="3128145" cy="1251807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5332287" y="3587460"/>
            <a:ext cx="3128145" cy="325705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64820" y="690250"/>
            <a:ext cx="136447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300" b="1" dirty="0">
                <a:latin typeface="微軟正黑體" pitchFamily="34" charset="-120"/>
                <a:ea typeface="微軟正黑體" pitchFamily="34" charset="-120"/>
              </a:rPr>
              <a:t>首頁說明</a:t>
            </a:r>
          </a:p>
        </p:txBody>
      </p:sp>
      <p:sp>
        <p:nvSpPr>
          <p:cNvPr id="18" name="矩形 17"/>
          <p:cNvSpPr/>
          <p:nvPr/>
        </p:nvSpPr>
        <p:spPr>
          <a:xfrm>
            <a:off x="107501" y="1217533"/>
            <a:ext cx="45365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spcBef>
                <a:spcPts val="600"/>
              </a:spcBef>
            </a:pP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1. 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快速搜尋。</a:t>
            </a:r>
          </a:p>
        </p:txBody>
      </p:sp>
      <p:sp>
        <p:nvSpPr>
          <p:cNvPr id="19" name="矩形 18"/>
          <p:cNvSpPr/>
          <p:nvPr/>
        </p:nvSpPr>
        <p:spPr>
          <a:xfrm>
            <a:off x="107501" y="1732746"/>
            <a:ext cx="45365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spcBef>
                <a:spcPts val="600"/>
              </a:spcBef>
            </a:pP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2. 8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大知識庫選單，以不同顏色區分。</a:t>
            </a:r>
          </a:p>
        </p:txBody>
      </p:sp>
      <p:sp>
        <p:nvSpPr>
          <p:cNvPr id="21" name="矩形 20"/>
          <p:cNvSpPr/>
          <p:nvPr/>
        </p:nvSpPr>
        <p:spPr>
          <a:xfrm>
            <a:off x="107501" y="2708920"/>
            <a:ext cx="47885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spcBef>
                <a:spcPts val="600"/>
              </a:spcBef>
            </a:pP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en-US" altLang="zh-TW" sz="2000">
                <a:latin typeface="微軟正黑體" pitchFamily="34" charset="-120"/>
                <a:ea typeface="微軟正黑體" pitchFamily="34" charset="-120"/>
              </a:rPr>
              <a:t>. 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熱門影音：熱門影音排行榜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即時更新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。</a:t>
            </a:r>
          </a:p>
        </p:txBody>
      </p:sp>
      <p:sp>
        <p:nvSpPr>
          <p:cNvPr id="23" name="矩形 22"/>
          <p:cNvSpPr/>
          <p:nvPr/>
        </p:nvSpPr>
        <p:spPr>
          <a:xfrm>
            <a:off x="5025460" y="1817891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chemeClr val="accent6"/>
                </a:solidFill>
                <a:latin typeface="Arial Black" pitchFamily="34" charset="0"/>
                <a:ea typeface="微軟正黑體" pitchFamily="34" charset="-120"/>
              </a:rPr>
              <a:t>3</a:t>
            </a:r>
            <a:endParaRPr lang="zh-TW" altLang="en-US" b="1" dirty="0">
              <a:solidFill>
                <a:schemeClr val="accent6"/>
              </a:solidFill>
              <a:latin typeface="Arial Black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025460" y="5507940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chemeClr val="accent6"/>
                </a:solidFill>
                <a:latin typeface="Arial Black" pitchFamily="34" charset="0"/>
                <a:ea typeface="微軟正黑體" pitchFamily="34" charset="-120"/>
              </a:rPr>
              <a:t>5</a:t>
            </a:r>
            <a:endParaRPr lang="zh-TW" altLang="en-US" b="1" dirty="0">
              <a:solidFill>
                <a:schemeClr val="accent6"/>
              </a:solidFill>
              <a:latin typeface="Arial Black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07501" y="3140968"/>
            <a:ext cx="45365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spcBef>
                <a:spcPts val="600"/>
              </a:spcBef>
            </a:pP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5. 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推薦主題：六大精選核心力，自主學習更便利。</a:t>
            </a:r>
          </a:p>
        </p:txBody>
      </p:sp>
      <p:sp>
        <p:nvSpPr>
          <p:cNvPr id="29" name="矩形 28"/>
          <p:cNvSpPr/>
          <p:nvPr/>
        </p:nvSpPr>
        <p:spPr>
          <a:xfrm>
            <a:off x="5025534" y="3163002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chemeClr val="accent6"/>
                </a:solidFill>
                <a:latin typeface="Arial Black" pitchFamily="34" charset="0"/>
                <a:ea typeface="微軟正黑體" pitchFamily="34" charset="-120"/>
              </a:rPr>
              <a:t>4</a:t>
            </a:r>
            <a:endParaRPr lang="zh-TW" altLang="en-US" b="1" dirty="0">
              <a:solidFill>
                <a:schemeClr val="accent6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7077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5" grpId="0" animBg="1"/>
      <p:bldP spid="6" grpId="0"/>
      <p:bldP spid="7" grpId="0"/>
      <p:bldP spid="9" grpId="0" animBg="1"/>
      <p:bldP spid="12" grpId="0" animBg="1"/>
      <p:bldP spid="13" grpId="0" animBg="1"/>
      <p:bldP spid="17" grpId="0"/>
      <p:bldP spid="18" grpId="0" build="p"/>
      <p:bldP spid="19" grpId="0" build="p"/>
      <p:bldP spid="21" grpId="0"/>
      <p:bldP spid="23" grpId="0"/>
      <p:bldP spid="25" grpId="0"/>
      <p:bldP spid="27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28AA175C-8699-F9AF-90C3-C256C3DA7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600" y="1103989"/>
            <a:ext cx="4023860" cy="565044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17"/>
            <a:ext cx="9144000" cy="1026454"/>
          </a:xfrm>
          <a:prstGeom prst="rect">
            <a:avLst/>
          </a:prstGeom>
        </p:spPr>
      </p:pic>
      <p:cxnSp>
        <p:nvCxnSpPr>
          <p:cNvPr id="13" name="肘形接點 12"/>
          <p:cNvCxnSpPr>
            <a:endCxn id="11" idx="1"/>
          </p:cNvCxnSpPr>
          <p:nvPr/>
        </p:nvCxnSpPr>
        <p:spPr>
          <a:xfrm flipV="1">
            <a:off x="4643299" y="1172948"/>
            <a:ext cx="3169856" cy="505629"/>
          </a:xfrm>
          <a:prstGeom prst="bentConnector3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4932040" y="2132856"/>
            <a:ext cx="774571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300" b="1" dirty="0">
                <a:latin typeface="微軟正黑體" pitchFamily="34" charset="-120"/>
                <a:ea typeface="微軟正黑體" pitchFamily="34" charset="-120"/>
              </a:rPr>
              <a:t>總覽</a:t>
            </a:r>
          </a:p>
        </p:txBody>
      </p:sp>
      <p:sp>
        <p:nvSpPr>
          <p:cNvPr id="19" name="矩形 18"/>
          <p:cNvSpPr/>
          <p:nvPr/>
        </p:nvSpPr>
        <p:spPr>
          <a:xfrm>
            <a:off x="4974721" y="2660139"/>
            <a:ext cx="315168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spcBef>
                <a:spcPts val="600"/>
              </a:spcBef>
            </a:pPr>
            <a:r>
              <a:rPr lang="zh-TW" altLang="en-US" sz="23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➊ 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影音總覽之列表。</a:t>
            </a:r>
          </a:p>
        </p:txBody>
      </p:sp>
      <p:sp>
        <p:nvSpPr>
          <p:cNvPr id="22" name="矩形 21"/>
          <p:cNvSpPr/>
          <p:nvPr/>
        </p:nvSpPr>
        <p:spPr>
          <a:xfrm>
            <a:off x="342020" y="1470556"/>
            <a:ext cx="485564" cy="44627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66700" indent="-266700">
              <a:spcBef>
                <a:spcPts val="600"/>
              </a:spcBef>
            </a:pPr>
            <a:r>
              <a:rPr lang="zh-TW" altLang="en-US" sz="23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➊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974723" y="3054732"/>
            <a:ext cx="402386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TW" altLang="en-US" sz="23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➋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點選主題查看推薦內容 。</a:t>
            </a:r>
          </a:p>
        </p:txBody>
      </p:sp>
      <p:sp>
        <p:nvSpPr>
          <p:cNvPr id="25" name="矩形 24"/>
          <p:cNvSpPr/>
          <p:nvPr/>
        </p:nvSpPr>
        <p:spPr>
          <a:xfrm>
            <a:off x="319605" y="3429000"/>
            <a:ext cx="485564" cy="44627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66700" indent="-266700">
              <a:spcBef>
                <a:spcPts val="600"/>
              </a:spcBef>
            </a:pPr>
            <a:r>
              <a:rPr lang="zh-TW" altLang="en-US" sz="23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➋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974723" y="3501008"/>
            <a:ext cx="3873093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TW" altLang="en-US" sz="23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➌ 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觀賞該篇影音。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671" y="1005289"/>
            <a:ext cx="1020131" cy="673287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7813155" y="1005128"/>
            <a:ext cx="1223341" cy="33564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/>
          <p:cNvSpPr/>
          <p:nvPr/>
        </p:nvSpPr>
        <p:spPr>
          <a:xfrm>
            <a:off x="319605" y="4869160"/>
            <a:ext cx="485564" cy="44627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66700" indent="-266700">
              <a:spcBef>
                <a:spcPts val="600"/>
              </a:spcBef>
            </a:pPr>
            <a:r>
              <a:rPr lang="zh-TW" altLang="en-US" sz="23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➌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74600" y="3687352"/>
            <a:ext cx="432048" cy="230685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1" name="圖片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890486"/>
            <a:ext cx="155787" cy="234258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674600" y="5387444"/>
            <a:ext cx="1296144" cy="22678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矩形 28"/>
          <p:cNvSpPr/>
          <p:nvPr/>
        </p:nvSpPr>
        <p:spPr>
          <a:xfrm>
            <a:off x="674600" y="4627338"/>
            <a:ext cx="1296144" cy="72008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14677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2" grpId="0" animBg="1"/>
      <p:bldP spid="23" grpId="0"/>
      <p:bldP spid="25" grpId="0" animBg="1"/>
      <p:bldP spid="26" grpId="0"/>
      <p:bldP spid="11" grpId="0" animBg="1"/>
      <p:bldP spid="28" grpId="0" animBg="1"/>
      <p:bldP spid="24" grpId="0" animBg="1"/>
      <p:bldP spid="27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肘形接點 12"/>
          <p:cNvCxnSpPr>
            <a:endCxn id="11" idx="1"/>
          </p:cNvCxnSpPr>
          <p:nvPr/>
        </p:nvCxnSpPr>
        <p:spPr>
          <a:xfrm flipV="1">
            <a:off x="4633025" y="1474716"/>
            <a:ext cx="3180130" cy="524397"/>
          </a:xfrm>
          <a:prstGeom prst="bentConnector3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1" t="64368" r="24756" b="10711"/>
          <a:stretch/>
        </p:blipFill>
        <p:spPr>
          <a:xfrm>
            <a:off x="606174" y="1744360"/>
            <a:ext cx="4037125" cy="2404720"/>
          </a:xfrm>
          <a:prstGeom prst="rect">
            <a:avLst/>
          </a:prstGeom>
          <a:ln w="254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26454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4932040" y="2771056"/>
            <a:ext cx="136447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300" b="1" dirty="0">
                <a:latin typeface="微軟正黑體" pitchFamily="34" charset="-120"/>
                <a:ea typeface="微軟正黑體" pitchFamily="34" charset="-120"/>
              </a:rPr>
              <a:t>欄目總覽</a:t>
            </a:r>
          </a:p>
        </p:txBody>
      </p:sp>
      <p:sp>
        <p:nvSpPr>
          <p:cNvPr id="19" name="矩形 18"/>
          <p:cNvSpPr/>
          <p:nvPr/>
        </p:nvSpPr>
        <p:spPr>
          <a:xfrm>
            <a:off x="4974721" y="3298339"/>
            <a:ext cx="315168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spcBef>
                <a:spcPts val="600"/>
              </a:spcBef>
            </a:pPr>
            <a:r>
              <a:rPr lang="zh-TW" altLang="en-US" sz="23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➊ 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點選查看八大影音頻道內容。</a:t>
            </a:r>
          </a:p>
          <a:p>
            <a:pPr marL="266700" indent="-266700">
              <a:spcBef>
                <a:spcPts val="600"/>
              </a:spcBef>
            </a:pP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73935" y="2968496"/>
            <a:ext cx="485564" cy="44627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66700" indent="-266700">
              <a:spcBef>
                <a:spcPts val="600"/>
              </a:spcBef>
            </a:pPr>
            <a:r>
              <a:rPr lang="zh-TW" altLang="en-US" sz="23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➊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680" y="1005290"/>
            <a:ext cx="934388" cy="616696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7813155" y="1293160"/>
            <a:ext cx="1223341" cy="36311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606174" y="3436331"/>
            <a:ext cx="4026851" cy="69982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1" name="圖片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890486"/>
            <a:ext cx="155787" cy="23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6434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2" grpId="0" animBg="1"/>
      <p:bldP spid="11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圖片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2645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235612"/>
            <a:ext cx="5669265" cy="4898627"/>
          </a:xfrm>
          <a:prstGeom prst="rect">
            <a:avLst/>
          </a:prstGeom>
          <a:ln w="254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矩形 17"/>
          <p:cNvSpPr/>
          <p:nvPr/>
        </p:nvSpPr>
        <p:spPr>
          <a:xfrm>
            <a:off x="64820" y="1412776"/>
            <a:ext cx="136447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300" b="1" dirty="0">
                <a:latin typeface="微軟正黑體" pitchFamily="34" charset="-120"/>
                <a:ea typeface="微軟正黑體" pitchFamily="34" charset="-120"/>
              </a:rPr>
              <a:t>檢索結果</a:t>
            </a:r>
          </a:p>
        </p:txBody>
      </p:sp>
      <p:sp>
        <p:nvSpPr>
          <p:cNvPr id="19" name="矩形 18"/>
          <p:cNvSpPr/>
          <p:nvPr/>
        </p:nvSpPr>
        <p:spPr>
          <a:xfrm>
            <a:off x="107501" y="1940059"/>
            <a:ext cx="315168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spcBef>
                <a:spcPts val="600"/>
              </a:spcBef>
            </a:pPr>
            <a:r>
              <a:rPr lang="zh-TW" altLang="en-US" sz="23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➊ 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關鍵字檢索結果顯示。</a:t>
            </a:r>
          </a:p>
        </p:txBody>
      </p:sp>
      <p:sp>
        <p:nvSpPr>
          <p:cNvPr id="22" name="矩形 21"/>
          <p:cNvSpPr/>
          <p:nvPr/>
        </p:nvSpPr>
        <p:spPr>
          <a:xfrm>
            <a:off x="3222340" y="5647020"/>
            <a:ext cx="485564" cy="44627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66700" indent="-266700">
              <a:spcBef>
                <a:spcPts val="600"/>
              </a:spcBef>
            </a:pPr>
            <a:r>
              <a:rPr lang="zh-TW" altLang="en-US" sz="23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➊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07504" y="2334652"/>
            <a:ext cx="3151682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lvl="2" indent="-360363">
              <a:spcBef>
                <a:spcPct val="0"/>
              </a:spcBef>
            </a:pPr>
            <a:r>
              <a:rPr lang="zh-TW" altLang="en-US" sz="23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➋ 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依</a:t>
            </a:r>
            <a:r>
              <a:rPr lang="zh-TW" altLang="zh-TW" sz="2000" dirty="0">
                <a:latin typeface="微軟正黑體" pitchFamily="34" charset="-120"/>
                <a:ea typeface="微軟正黑體" pitchFamily="34" charset="-120"/>
              </a:rPr>
              <a:t>「出版時間」新至舊排序。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707904" y="1412776"/>
            <a:ext cx="485564" cy="44627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66700" indent="-266700">
              <a:spcBef>
                <a:spcPts val="600"/>
              </a:spcBef>
            </a:pPr>
            <a:r>
              <a:rPr lang="zh-TW" altLang="en-US" sz="23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➋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427984" y="1427004"/>
            <a:ext cx="485564" cy="44627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66700" indent="-266700">
              <a:spcBef>
                <a:spcPts val="600"/>
              </a:spcBef>
            </a:pPr>
            <a:r>
              <a:rPr lang="zh-TW" altLang="en-US" sz="23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➌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07504" y="3068960"/>
            <a:ext cx="315168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lvl="2" indent="-360363">
              <a:spcBef>
                <a:spcPct val="0"/>
              </a:spcBef>
            </a:pPr>
            <a:r>
              <a:rPr lang="zh-TW" altLang="en-US" sz="23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➌ </a:t>
            </a:r>
            <a:r>
              <a:rPr lang="zh-TW" altLang="zh-TW" sz="2000" dirty="0">
                <a:latin typeface="微軟正黑體" pitchFamily="34" charset="-120"/>
                <a:ea typeface="微軟正黑體" pitchFamily="34" charset="-120"/>
              </a:rPr>
              <a:t>依檢索條件的「關聯性」排序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zh-TW" sz="2000" dirty="0">
                <a:latin typeface="微軟正黑體" pitchFamily="34" charset="-120"/>
                <a:ea typeface="微軟正黑體" pitchFamily="34" charset="-120"/>
              </a:rPr>
              <a:t>檢索字出現的次數愈高排序愈前。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148064" y="1427004"/>
            <a:ext cx="485564" cy="44627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66700" indent="-266700">
              <a:spcBef>
                <a:spcPts val="600"/>
              </a:spcBef>
            </a:pPr>
            <a:r>
              <a:rPr lang="zh-TW" altLang="en-US" sz="23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➍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07504" y="4149080"/>
            <a:ext cx="3151682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lvl="2" indent="-360363">
              <a:spcBef>
                <a:spcPct val="0"/>
              </a:spcBef>
            </a:pPr>
            <a:r>
              <a:rPr lang="zh-TW" altLang="en-US" sz="23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➍ 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多元檢索更便利，以</a:t>
            </a:r>
            <a:r>
              <a:rPr lang="zh-TW" altLang="zh-TW" sz="2000" dirty="0">
                <a:latin typeface="微軟正黑體" pitchFamily="34" charset="-120"/>
                <a:ea typeface="微軟正黑體" pitchFamily="34" charset="-120"/>
              </a:rPr>
              <a:t>下拉式選單進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行</a:t>
            </a:r>
            <a:r>
              <a:rPr lang="zh-TW" altLang="zh-TW" sz="2000" dirty="0">
                <a:latin typeface="微軟正黑體" pitchFamily="34" charset="-120"/>
                <a:ea typeface="微軟正黑體" pitchFamily="34" charset="-120"/>
              </a:rPr>
              <a:t>篩選。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若僅需顯示影音內容，可在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不限雜誌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欄位下選擇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天下影音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360363" lvl="2" indent="-360363">
              <a:spcBef>
                <a:spcPct val="0"/>
              </a:spcBef>
            </a:pP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317" y="169193"/>
            <a:ext cx="2666667" cy="379487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4355976" y="1817018"/>
            <a:ext cx="609389" cy="22113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/>
          <p:cNvSpPr/>
          <p:nvPr/>
        </p:nvSpPr>
        <p:spPr>
          <a:xfrm>
            <a:off x="5076056" y="1817018"/>
            <a:ext cx="609389" cy="22113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/>
          <p:cNvSpPr/>
          <p:nvPr/>
        </p:nvSpPr>
        <p:spPr>
          <a:xfrm>
            <a:off x="3635896" y="1817018"/>
            <a:ext cx="609389" cy="22113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35218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2" grpId="0" animBg="1"/>
      <p:bldP spid="23" grpId="0"/>
      <p:bldP spid="25" grpId="0" animBg="1"/>
      <p:bldP spid="20" grpId="0" animBg="1"/>
      <p:bldP spid="26" grpId="0"/>
      <p:bldP spid="28" grpId="0" animBg="1"/>
      <p:bldP spid="30" grpId="0"/>
      <p:bldP spid="17" grpId="0" animBg="1"/>
      <p:bldP spid="27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768" y="1268761"/>
            <a:ext cx="5503026" cy="4987492"/>
          </a:xfrm>
          <a:prstGeom prst="rect">
            <a:avLst/>
          </a:prstGeom>
          <a:ln w="254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矩形 17"/>
          <p:cNvSpPr/>
          <p:nvPr/>
        </p:nvSpPr>
        <p:spPr>
          <a:xfrm>
            <a:off x="64820" y="1412776"/>
            <a:ext cx="1867819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300" b="1" dirty="0">
                <a:latin typeface="微軟正黑體" pitchFamily="34" charset="-120"/>
                <a:ea typeface="微軟正黑體" pitchFamily="34" charset="-120"/>
              </a:rPr>
              <a:t>播放影片</a:t>
            </a:r>
            <a:r>
              <a:rPr lang="en-US" altLang="zh-TW" sz="2300" b="1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300" b="1" dirty="0">
                <a:latin typeface="微軟正黑體" pitchFamily="34" charset="-120"/>
                <a:ea typeface="微軟正黑體" pitchFamily="34" charset="-120"/>
              </a:rPr>
              <a:t>續</a:t>
            </a:r>
            <a:r>
              <a:rPr lang="en-US" altLang="zh-TW" sz="2300" b="1" dirty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23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07503" y="1988840"/>
            <a:ext cx="3385265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/>
            <a:r>
              <a:rPr lang="zh-TW" altLang="en-US" sz="23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➊</a:t>
            </a:r>
            <a:r>
              <a:rPr lang="zh-TW" altLang="en-US" sz="20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可複製影音檔連結分享影音檔</a:t>
            </a:r>
            <a:r>
              <a:rPr lang="en-US" altLang="zh-TW" sz="1600" dirty="0">
                <a:latin typeface="微軟正黑體" pitchFamily="34" charset="-120"/>
                <a:ea typeface="微軟正黑體" pitchFamily="34" charset="-120"/>
              </a:rPr>
              <a:t>(IP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範圍內才可觀看</a:t>
            </a:r>
            <a:r>
              <a:rPr lang="en-US" altLang="zh-TW" sz="1600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。</a:t>
            </a:r>
          </a:p>
        </p:txBody>
      </p:sp>
      <p:sp>
        <p:nvSpPr>
          <p:cNvPr id="32" name="矩形 31"/>
          <p:cNvSpPr/>
          <p:nvPr/>
        </p:nvSpPr>
        <p:spPr>
          <a:xfrm>
            <a:off x="3510372" y="1412776"/>
            <a:ext cx="485564" cy="44627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66700" indent="-266700">
              <a:spcBef>
                <a:spcPts val="600"/>
              </a:spcBef>
            </a:pPr>
            <a:r>
              <a:rPr lang="zh-TW" altLang="en-US" sz="23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➊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07504" y="2780928"/>
            <a:ext cx="3385265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>
              <a:spcBef>
                <a:spcPct val="0"/>
              </a:spcBef>
            </a:pPr>
            <a:r>
              <a:rPr lang="zh-TW" altLang="en-US" sz="23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➋ 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每篇影片皆有關鍵字。</a:t>
            </a:r>
          </a:p>
        </p:txBody>
      </p:sp>
      <p:sp>
        <p:nvSpPr>
          <p:cNvPr id="36" name="矩形 35"/>
          <p:cNvSpPr/>
          <p:nvPr/>
        </p:nvSpPr>
        <p:spPr>
          <a:xfrm>
            <a:off x="3510372" y="4710916"/>
            <a:ext cx="485564" cy="44627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66700" indent="-266700">
              <a:spcBef>
                <a:spcPts val="600"/>
              </a:spcBef>
            </a:pPr>
            <a:r>
              <a:rPr lang="zh-TW" altLang="en-US" sz="23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➋ 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000" y="9223"/>
            <a:ext cx="8998599" cy="1101631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2040" y="2549983"/>
            <a:ext cx="2399709" cy="1023033"/>
          </a:xfrm>
          <a:prstGeom prst="rect">
            <a:avLst/>
          </a:prstGeom>
          <a:ln w="25400">
            <a:solidFill>
              <a:srgbClr val="0000FF"/>
            </a:solidFill>
          </a:ln>
        </p:spPr>
      </p:pic>
      <p:sp>
        <p:nvSpPr>
          <p:cNvPr id="20" name="矩形 19"/>
          <p:cNvSpPr/>
          <p:nvPr/>
        </p:nvSpPr>
        <p:spPr>
          <a:xfrm>
            <a:off x="107504" y="3284984"/>
            <a:ext cx="3385265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>
              <a:spcBef>
                <a:spcPct val="0"/>
              </a:spcBef>
            </a:pPr>
            <a:r>
              <a:rPr lang="zh-TW" altLang="en-US" sz="23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➌ 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延伸閱讀：每篇影音皆提供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篇影音、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篇文章。</a:t>
            </a:r>
          </a:p>
        </p:txBody>
      </p:sp>
      <p:sp>
        <p:nvSpPr>
          <p:cNvPr id="23" name="矩形 22"/>
          <p:cNvSpPr/>
          <p:nvPr/>
        </p:nvSpPr>
        <p:spPr>
          <a:xfrm>
            <a:off x="3510372" y="5589240"/>
            <a:ext cx="485564" cy="44627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66700" indent="-266700">
              <a:spcBef>
                <a:spcPts val="600"/>
              </a:spcBef>
            </a:pPr>
            <a:r>
              <a:rPr lang="zh-TW" altLang="en-US" sz="23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➌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950686" y="1751435"/>
            <a:ext cx="386798" cy="257917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矩形 34"/>
          <p:cNvSpPr/>
          <p:nvPr/>
        </p:nvSpPr>
        <p:spPr>
          <a:xfrm>
            <a:off x="3941473" y="5126804"/>
            <a:ext cx="414503" cy="174404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3941473" y="5445224"/>
            <a:ext cx="1930256" cy="81103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26883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9" grpId="0"/>
      <p:bldP spid="32" grpId="0" animBg="1"/>
      <p:bldP spid="34" grpId="0"/>
      <p:bldP spid="36" grpId="0" animBg="1"/>
      <p:bldP spid="20" grpId="0"/>
      <p:bldP spid="23" grpId="0" animBg="1"/>
      <p:bldP spid="31" grpId="0" animBg="1"/>
      <p:bldP spid="35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293636" y="529516"/>
            <a:ext cx="2556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>
              <a:spcBef>
                <a:spcPct val="0"/>
              </a:spcBef>
            </a:pP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可全螢幕播放。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E3749B31-3621-7D02-5B21-C18483D7CD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95" y="1074663"/>
            <a:ext cx="9089009" cy="5112568"/>
          </a:xfrm>
          <a:prstGeom prst="rect">
            <a:avLst/>
          </a:prstGeom>
          <a:ln w="254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07735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2178968"/>
            <a:ext cx="6400800" cy="828675"/>
          </a:xfrm>
          <a:noFill/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zh-TW" altLang="en-US" sz="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謝謝聆聽</a:t>
            </a:r>
            <a:endParaRPr lang="en-US" altLang="zh-TW" sz="5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940" name="Text Box 8"/>
          <p:cNvSpPr txBox="1">
            <a:spLocks noChangeArrowheads="1"/>
          </p:cNvSpPr>
          <p:nvPr/>
        </p:nvSpPr>
        <p:spPr bwMode="auto">
          <a:xfrm>
            <a:off x="1619672" y="3850357"/>
            <a:ext cx="604934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 marL="274638" indent="-274638" algn="l" eaLnBrk="0" hangingPunct="0">
              <a:spcBef>
                <a:spcPct val="20000"/>
              </a:spcBef>
              <a:buClr>
                <a:srgbClr val="993300"/>
              </a:buClr>
              <a:buFont typeface="Wingdings" pitchFamily="2" charset="2"/>
              <a:buChar char="v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993300"/>
              </a:buClr>
              <a:buFont typeface="Wingdings" pitchFamily="2" charset="2"/>
              <a:buChar char="à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993300"/>
              </a:buClr>
              <a:buFont typeface="Wingdings" pitchFamily="2" charset="2"/>
              <a:buChar char="v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993300"/>
              </a:buClr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993300"/>
              </a:buClr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96000"/>
              </a:lnSpc>
              <a:buClr>
                <a:srgbClr val="006666"/>
              </a:buClr>
              <a:buSzPct val="80000"/>
              <a:buFont typeface="Wingdings" pitchFamily="2" charset="2"/>
              <a:buNone/>
            </a:pPr>
            <a:r>
              <a:rPr lang="en-US" altLang="zh-TW" sz="16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6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台北總公司</a:t>
            </a:r>
            <a:r>
              <a:rPr lang="en-US" altLang="zh-TW" sz="16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16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電話：</a:t>
            </a:r>
            <a:r>
              <a:rPr lang="en-US" altLang="zh-TW" sz="16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(02)2736-1058   </a:t>
            </a:r>
            <a:r>
              <a:rPr lang="zh-TW" altLang="en-US" sz="16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傳真：</a:t>
            </a:r>
            <a:r>
              <a:rPr lang="en-US" altLang="zh-TW" sz="16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(02)2736-3001</a:t>
            </a:r>
          </a:p>
          <a:p>
            <a:pPr eaLnBrk="1" hangingPunct="1">
              <a:lnSpc>
                <a:spcPct val="96000"/>
              </a:lnSpc>
              <a:buClr>
                <a:srgbClr val="006666"/>
              </a:buClr>
              <a:buSzPct val="80000"/>
              <a:buFont typeface="Wingdings" pitchFamily="2" charset="2"/>
              <a:buNone/>
            </a:pPr>
            <a:r>
              <a:rPr lang="en-US" altLang="zh-TW" sz="16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6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南部辦事處</a:t>
            </a:r>
            <a:r>
              <a:rPr lang="en-US" altLang="zh-TW" sz="16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16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電話：</a:t>
            </a:r>
            <a:r>
              <a:rPr lang="en-US" altLang="zh-TW" sz="16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(06)302-5369     </a:t>
            </a:r>
            <a:r>
              <a:rPr lang="zh-TW" altLang="en-US" sz="16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傳真：</a:t>
            </a:r>
            <a:r>
              <a:rPr lang="en-US" altLang="zh-TW" sz="16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(06)302-5427  </a:t>
            </a:r>
          </a:p>
          <a:p>
            <a:pPr eaLnBrk="1" hangingPunct="1">
              <a:lnSpc>
                <a:spcPct val="96000"/>
              </a:lnSpc>
              <a:buClr>
                <a:srgbClr val="006666"/>
              </a:buClr>
              <a:buSzPct val="80000"/>
              <a:buFont typeface="Wingdings" pitchFamily="2" charset="2"/>
              <a:buNone/>
            </a:pPr>
            <a:r>
              <a:rPr lang="zh-TW" altLang="en-US" sz="16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網址：</a:t>
            </a:r>
            <a:r>
              <a:rPr lang="en-US" altLang="zh-TW" sz="16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www.tbmc.com.tw</a:t>
            </a:r>
            <a:r>
              <a:rPr lang="en-US" altLang="zh-TW" sz="16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E-mail</a:t>
            </a:r>
            <a:r>
              <a:rPr lang="zh-TW" altLang="en-US" sz="16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16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info@tbmc.com.tw</a:t>
            </a:r>
            <a:r>
              <a:rPr lang="en-US" altLang="zh-TW" sz="16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213850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4"/>
          <p:cNvSpPr txBox="1">
            <a:spLocks/>
          </p:cNvSpPr>
          <p:nvPr/>
        </p:nvSpPr>
        <p:spPr bwMode="auto">
          <a:xfrm>
            <a:off x="1223928" y="2747962"/>
            <a:ext cx="6696144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marL="0" lvl="1">
              <a:spcBef>
                <a:spcPts val="5000"/>
              </a:spcBef>
              <a:spcAft>
                <a:spcPts val="10000"/>
              </a:spcAft>
              <a:defRPr/>
            </a:pPr>
            <a:r>
              <a:rPr lang="zh-TW" alt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資料庫介紹</a:t>
            </a:r>
            <a:endParaRPr lang="zh-TW" altLang="en-US" sz="50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079033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750" y="4686505"/>
            <a:ext cx="1916113" cy="1071825"/>
          </a:xfrm>
          <a:prstGeom prst="rect">
            <a:avLst/>
          </a:prstGeom>
          <a:ln>
            <a:noFill/>
          </a:ln>
          <a:effectLst>
            <a:outerShdw blurRad="127000" dist="635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1575" y="4685387"/>
            <a:ext cx="1916113" cy="1072943"/>
          </a:xfrm>
          <a:prstGeom prst="rect">
            <a:avLst/>
          </a:prstGeom>
          <a:ln>
            <a:noFill/>
          </a:ln>
          <a:effectLst>
            <a:outerShdw blurRad="127000" dist="635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9638" y="4672918"/>
            <a:ext cx="1924050" cy="1085412"/>
          </a:xfrm>
          <a:prstGeom prst="rect">
            <a:avLst/>
          </a:prstGeom>
          <a:ln>
            <a:noFill/>
          </a:ln>
          <a:effectLst>
            <a:outerShdw blurRad="127000" dist="635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8475" y="4667133"/>
            <a:ext cx="1938338" cy="1091197"/>
          </a:xfrm>
          <a:prstGeom prst="rect">
            <a:avLst/>
          </a:prstGeom>
          <a:ln>
            <a:noFill/>
          </a:ln>
          <a:effectLst>
            <a:outerShdw blurRad="127000" dist="635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313" y="2069596"/>
            <a:ext cx="1938337" cy="1088295"/>
          </a:xfrm>
          <a:prstGeom prst="rect">
            <a:avLst/>
          </a:prstGeom>
          <a:ln>
            <a:noFill/>
          </a:ln>
          <a:effectLst>
            <a:outerShdw blurRad="127000" dist="635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5075" y="2069596"/>
            <a:ext cx="1924050" cy="1081151"/>
          </a:xfrm>
          <a:prstGeom prst="rect">
            <a:avLst/>
          </a:prstGeom>
          <a:ln>
            <a:noFill/>
          </a:ln>
          <a:effectLst>
            <a:outerShdw blurRad="127000" dist="635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4875" y="2069596"/>
            <a:ext cx="1928813" cy="1083828"/>
          </a:xfrm>
          <a:prstGeom prst="rect">
            <a:avLst/>
          </a:prstGeom>
          <a:ln>
            <a:noFill/>
          </a:ln>
          <a:effectLst>
            <a:outerShdw blurRad="127000" dist="635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6563" y="2069596"/>
            <a:ext cx="1934299" cy="1088295"/>
          </a:xfrm>
          <a:prstGeom prst="rect">
            <a:avLst/>
          </a:prstGeom>
          <a:ln>
            <a:noFill/>
          </a:ln>
          <a:effectLst>
            <a:outerShdw blurRad="127000" dist="635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標題 1"/>
          <p:cNvSpPr txBox="1">
            <a:spLocks/>
          </p:cNvSpPr>
          <p:nvPr/>
        </p:nvSpPr>
        <p:spPr bwMode="auto">
          <a:xfrm>
            <a:off x="633040" y="692150"/>
            <a:ext cx="78994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normAutofit/>
          </a:bodyPr>
          <a:lstStyle/>
          <a:p>
            <a:pPr algn="ctr" eaLnBrk="1" hangingPunct="1">
              <a:defRPr/>
            </a:pPr>
            <a:r>
              <a:rPr lang="zh-TW" altLang="en-US" sz="3200" b="1" kern="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八大影音頻道 全方位多元資訊</a:t>
            </a:r>
          </a:p>
        </p:txBody>
      </p:sp>
      <p:sp>
        <p:nvSpPr>
          <p:cNvPr id="5" name="文字方塊 3"/>
          <p:cNvSpPr txBox="1">
            <a:spLocks noChangeArrowheads="1"/>
          </p:cNvSpPr>
          <p:nvPr/>
        </p:nvSpPr>
        <p:spPr bwMode="auto">
          <a:xfrm>
            <a:off x="571500" y="1584325"/>
            <a:ext cx="1214438" cy="368300"/>
          </a:xfrm>
          <a:prstGeom prst="rect">
            <a:avLst/>
          </a:prstGeom>
          <a:solidFill>
            <a:srgbClr val="C00000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生涯職場</a:t>
            </a:r>
          </a:p>
        </p:txBody>
      </p:sp>
      <p:sp>
        <p:nvSpPr>
          <p:cNvPr id="6" name="文字方塊 4"/>
          <p:cNvSpPr txBox="1">
            <a:spLocks noChangeArrowheads="1"/>
          </p:cNvSpPr>
          <p:nvPr/>
        </p:nvSpPr>
        <p:spPr bwMode="auto">
          <a:xfrm>
            <a:off x="2857500" y="1584000"/>
            <a:ext cx="1214438" cy="369888"/>
          </a:xfrm>
          <a:prstGeom prst="rect">
            <a:avLst/>
          </a:prstGeom>
          <a:solidFill>
            <a:srgbClr val="C00000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zh-TW"/>
            </a:defPPr>
            <a:lvl1pPr algn="ctr">
              <a:spcBef>
                <a:spcPct val="0"/>
              </a:spcBef>
              <a:buFontTx/>
              <a:buNone/>
              <a:defRPr kumimoji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zh-TW" altLang="en-US" dirty="0"/>
              <a:t>全球趨勢</a:t>
            </a:r>
          </a:p>
        </p:txBody>
      </p:sp>
      <p:sp>
        <p:nvSpPr>
          <p:cNvPr id="7" name="文字方塊 5"/>
          <p:cNvSpPr txBox="1">
            <a:spLocks noChangeArrowheads="1"/>
          </p:cNvSpPr>
          <p:nvPr/>
        </p:nvSpPr>
        <p:spPr bwMode="auto">
          <a:xfrm>
            <a:off x="5143500" y="1584000"/>
            <a:ext cx="1214438" cy="368300"/>
          </a:xfrm>
          <a:prstGeom prst="rect">
            <a:avLst/>
          </a:prstGeom>
          <a:solidFill>
            <a:srgbClr val="C00000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zh-TW"/>
            </a:defPPr>
            <a:lvl1pPr algn="ctr">
              <a:spcBef>
                <a:spcPct val="0"/>
              </a:spcBef>
              <a:buFontTx/>
              <a:buNone/>
              <a:defRPr kumimoji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zh-TW" altLang="en-US" dirty="0"/>
              <a:t>健康生活</a:t>
            </a:r>
          </a:p>
        </p:txBody>
      </p:sp>
      <p:sp>
        <p:nvSpPr>
          <p:cNvPr id="8" name="文字方塊 6"/>
          <p:cNvSpPr txBox="1">
            <a:spLocks noChangeArrowheads="1"/>
          </p:cNvSpPr>
          <p:nvPr/>
        </p:nvSpPr>
        <p:spPr bwMode="auto">
          <a:xfrm>
            <a:off x="642938" y="4149080"/>
            <a:ext cx="1214437" cy="369887"/>
          </a:xfrm>
          <a:prstGeom prst="rect">
            <a:avLst/>
          </a:prstGeom>
          <a:solidFill>
            <a:srgbClr val="C00000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zh-TW"/>
            </a:defPPr>
            <a:lvl1pPr algn="ctr">
              <a:spcBef>
                <a:spcPct val="0"/>
              </a:spcBef>
              <a:buFontTx/>
              <a:buNone/>
              <a:defRPr kumimoji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zh-TW" altLang="en-US" dirty="0"/>
              <a:t>人文教育</a:t>
            </a:r>
          </a:p>
        </p:txBody>
      </p:sp>
      <p:sp>
        <p:nvSpPr>
          <p:cNvPr id="9" name="文字方塊 7"/>
          <p:cNvSpPr txBox="1">
            <a:spLocks noChangeArrowheads="1"/>
          </p:cNvSpPr>
          <p:nvPr/>
        </p:nvSpPr>
        <p:spPr bwMode="auto">
          <a:xfrm>
            <a:off x="7143750" y="1584000"/>
            <a:ext cx="1214438" cy="368300"/>
          </a:xfrm>
          <a:prstGeom prst="rect">
            <a:avLst/>
          </a:prstGeom>
          <a:solidFill>
            <a:srgbClr val="C00000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zh-TW"/>
            </a:defPPr>
            <a:lvl1pPr algn="ctr">
              <a:spcBef>
                <a:spcPct val="0"/>
              </a:spcBef>
              <a:buFontTx/>
              <a:buNone/>
              <a:defRPr kumimoji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zh-TW" altLang="en-US" dirty="0"/>
              <a:t>財經理財</a:t>
            </a:r>
          </a:p>
        </p:txBody>
      </p:sp>
      <p:sp>
        <p:nvSpPr>
          <p:cNvPr id="10" name="文字方塊 8"/>
          <p:cNvSpPr txBox="1">
            <a:spLocks noChangeArrowheads="1"/>
          </p:cNvSpPr>
          <p:nvPr/>
        </p:nvSpPr>
        <p:spPr bwMode="auto">
          <a:xfrm>
            <a:off x="2857500" y="4149080"/>
            <a:ext cx="1214438" cy="369887"/>
          </a:xfrm>
          <a:prstGeom prst="rect">
            <a:avLst/>
          </a:prstGeom>
          <a:solidFill>
            <a:srgbClr val="C00000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zh-TW"/>
            </a:defPPr>
            <a:lvl1pPr algn="ctr">
              <a:spcBef>
                <a:spcPct val="0"/>
              </a:spcBef>
              <a:buFontTx/>
              <a:buNone/>
              <a:defRPr kumimoji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zh-TW" altLang="en-US" dirty="0"/>
              <a:t>經營管理</a:t>
            </a:r>
          </a:p>
        </p:txBody>
      </p:sp>
      <p:sp>
        <p:nvSpPr>
          <p:cNvPr id="11" name="文字方塊 9"/>
          <p:cNvSpPr txBox="1">
            <a:spLocks noChangeArrowheads="1"/>
          </p:cNvSpPr>
          <p:nvPr/>
        </p:nvSpPr>
        <p:spPr bwMode="auto">
          <a:xfrm>
            <a:off x="5101729" y="4149080"/>
            <a:ext cx="1214437" cy="369887"/>
          </a:xfrm>
          <a:prstGeom prst="rect">
            <a:avLst/>
          </a:prstGeom>
          <a:solidFill>
            <a:srgbClr val="C00000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zh-TW"/>
            </a:defPPr>
            <a:lvl1pPr algn="ctr">
              <a:spcBef>
                <a:spcPct val="0"/>
              </a:spcBef>
              <a:buFontTx/>
              <a:buNone/>
              <a:defRPr kumimoji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zh-TW" altLang="en-US" dirty="0"/>
              <a:t>產業科技</a:t>
            </a:r>
          </a:p>
        </p:txBody>
      </p:sp>
      <p:sp>
        <p:nvSpPr>
          <p:cNvPr id="12" name="文字方塊 10"/>
          <p:cNvSpPr txBox="1">
            <a:spLocks noChangeArrowheads="1"/>
          </p:cNvSpPr>
          <p:nvPr/>
        </p:nvSpPr>
        <p:spPr bwMode="auto">
          <a:xfrm>
            <a:off x="7173987" y="4149080"/>
            <a:ext cx="1214437" cy="369887"/>
          </a:xfrm>
          <a:prstGeom prst="rect">
            <a:avLst/>
          </a:prstGeom>
          <a:solidFill>
            <a:srgbClr val="C00000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zh-TW"/>
            </a:defPPr>
            <a:lvl1pPr algn="ctr">
              <a:spcBef>
                <a:spcPct val="0"/>
              </a:spcBef>
              <a:buFontTx/>
              <a:buNone/>
              <a:defRPr kumimoji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zh-TW" altLang="en-US" dirty="0"/>
              <a:t>創意美學</a:t>
            </a:r>
          </a:p>
        </p:txBody>
      </p:sp>
      <p:sp>
        <p:nvSpPr>
          <p:cNvPr id="14" name="文字方塊 14"/>
          <p:cNvSpPr txBox="1">
            <a:spLocks noChangeArrowheads="1"/>
          </p:cNvSpPr>
          <p:nvPr/>
        </p:nvSpPr>
        <p:spPr bwMode="auto">
          <a:xfrm>
            <a:off x="285750" y="3429000"/>
            <a:ext cx="1785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培養正確觀念</a:t>
            </a:r>
          </a:p>
        </p:txBody>
      </p:sp>
      <p:sp>
        <p:nvSpPr>
          <p:cNvPr id="16" name="文字方塊 16"/>
          <p:cNvSpPr txBox="1">
            <a:spLocks noChangeArrowheads="1"/>
          </p:cNvSpPr>
          <p:nvPr/>
        </p:nvSpPr>
        <p:spPr bwMode="auto">
          <a:xfrm>
            <a:off x="2500313" y="3429000"/>
            <a:ext cx="1785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培養國際視野</a:t>
            </a:r>
          </a:p>
        </p:txBody>
      </p:sp>
      <p:sp>
        <p:nvSpPr>
          <p:cNvPr id="18" name="文字方塊 18"/>
          <p:cNvSpPr txBox="1">
            <a:spLocks noChangeArrowheads="1"/>
          </p:cNvSpPr>
          <p:nvPr/>
        </p:nvSpPr>
        <p:spPr bwMode="auto">
          <a:xfrm>
            <a:off x="357188" y="6011441"/>
            <a:ext cx="1785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提升人文素養</a:t>
            </a:r>
          </a:p>
        </p:txBody>
      </p:sp>
      <p:sp>
        <p:nvSpPr>
          <p:cNvPr id="20" name="文字方塊 21"/>
          <p:cNvSpPr txBox="1">
            <a:spLocks noChangeArrowheads="1"/>
          </p:cNvSpPr>
          <p:nvPr/>
        </p:nvSpPr>
        <p:spPr bwMode="auto">
          <a:xfrm>
            <a:off x="4786313" y="3452813"/>
            <a:ext cx="17859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學習自我照護</a:t>
            </a:r>
          </a:p>
        </p:txBody>
      </p:sp>
      <p:sp>
        <p:nvSpPr>
          <p:cNvPr id="22" name="文字方塊 23"/>
          <p:cNvSpPr txBox="1">
            <a:spLocks noChangeArrowheads="1"/>
          </p:cNvSpPr>
          <p:nvPr/>
        </p:nvSpPr>
        <p:spPr bwMode="auto">
          <a:xfrm>
            <a:off x="2500313" y="6011441"/>
            <a:ext cx="1785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培養領袖思維</a:t>
            </a:r>
          </a:p>
        </p:txBody>
      </p:sp>
      <p:sp>
        <p:nvSpPr>
          <p:cNvPr id="24" name="文字方塊 25"/>
          <p:cNvSpPr txBox="1">
            <a:spLocks noChangeArrowheads="1"/>
          </p:cNvSpPr>
          <p:nvPr/>
        </p:nvSpPr>
        <p:spPr bwMode="auto">
          <a:xfrm>
            <a:off x="4786313" y="5989216"/>
            <a:ext cx="17859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掌握創新趨勢</a:t>
            </a:r>
          </a:p>
        </p:txBody>
      </p:sp>
      <p:sp>
        <p:nvSpPr>
          <p:cNvPr id="26" name="文字方塊 27"/>
          <p:cNvSpPr txBox="1">
            <a:spLocks noChangeArrowheads="1"/>
          </p:cNvSpPr>
          <p:nvPr/>
        </p:nvSpPr>
        <p:spPr bwMode="auto">
          <a:xfrm>
            <a:off x="6786563" y="3452813"/>
            <a:ext cx="17859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了解產業脈動</a:t>
            </a:r>
          </a:p>
        </p:txBody>
      </p:sp>
      <p:sp>
        <p:nvSpPr>
          <p:cNvPr id="28" name="文字方塊 29"/>
          <p:cNvSpPr txBox="1">
            <a:spLocks noChangeArrowheads="1"/>
          </p:cNvSpPr>
          <p:nvPr/>
        </p:nvSpPr>
        <p:spPr bwMode="auto">
          <a:xfrm>
            <a:off x="6929438" y="6011441"/>
            <a:ext cx="1785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激發多元思考</a:t>
            </a:r>
          </a:p>
        </p:txBody>
      </p:sp>
    </p:spTree>
    <p:extLst>
      <p:ext uri="{BB962C8B-B14F-4D97-AF65-F5344CB8AC3E}">
        <p14:creationId xmlns:p14="http://schemas.microsoft.com/office/powerpoint/2010/main" val="223285545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 bwMode="auto">
          <a:xfrm>
            <a:off x="633040" y="692150"/>
            <a:ext cx="78994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zh-TW" altLang="en-US" sz="3200" b="1" kern="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六大精選核心力 最便利自主學習工具</a:t>
            </a:r>
          </a:p>
        </p:txBody>
      </p:sp>
      <p:grpSp>
        <p:nvGrpSpPr>
          <p:cNvPr id="2" name="群組 1"/>
          <p:cNvGrpSpPr/>
          <p:nvPr/>
        </p:nvGrpSpPr>
        <p:grpSpPr>
          <a:xfrm>
            <a:off x="387635" y="1844353"/>
            <a:ext cx="2557487" cy="1872679"/>
            <a:chOff x="214313" y="1484313"/>
            <a:chExt cx="2557487" cy="1872679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4313" y="1485368"/>
              <a:ext cx="2557487" cy="1434752"/>
            </a:xfrm>
            <a:prstGeom prst="rect">
              <a:avLst/>
            </a:prstGeom>
            <a:ln>
              <a:noFill/>
            </a:ln>
            <a:effectLst>
              <a:outerShdw blurRad="127000" dist="635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" name="文字方塊 3"/>
            <p:cNvSpPr txBox="1">
              <a:spLocks noChangeArrowheads="1"/>
            </p:cNvSpPr>
            <p:nvPr/>
          </p:nvSpPr>
          <p:spPr bwMode="auto">
            <a:xfrm>
              <a:off x="214313" y="1484313"/>
              <a:ext cx="885552" cy="338554"/>
            </a:xfrm>
            <a:prstGeom prst="rect">
              <a:avLst/>
            </a:prstGeom>
            <a:solidFill>
              <a:srgbClr val="C00000"/>
            </a:solidFill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zh-TW" altLang="en-US" sz="16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學習力</a:t>
              </a:r>
            </a:p>
          </p:txBody>
        </p:sp>
        <p:sp>
          <p:nvSpPr>
            <p:cNvPr id="14" name="文字方塊 14"/>
            <p:cNvSpPr txBox="1">
              <a:spLocks noChangeArrowheads="1"/>
            </p:cNvSpPr>
            <p:nvPr/>
          </p:nvSpPr>
          <p:spPr bwMode="auto">
            <a:xfrm>
              <a:off x="328451" y="2987660"/>
              <a:ext cx="23420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kumimoji="0"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激勵人心的典範故事</a:t>
              </a:r>
              <a:endParaRPr kumimoji="0"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9" name="群組 28"/>
          <p:cNvGrpSpPr/>
          <p:nvPr/>
        </p:nvGrpSpPr>
        <p:grpSpPr>
          <a:xfrm>
            <a:off x="3271905" y="1844353"/>
            <a:ext cx="2557487" cy="1872679"/>
            <a:chOff x="214313" y="1484313"/>
            <a:chExt cx="2557487" cy="1872679"/>
          </a:xfrm>
        </p:grpSpPr>
        <p:pic>
          <p:nvPicPr>
            <p:cNvPr id="30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4313" y="1485368"/>
              <a:ext cx="2557487" cy="1434752"/>
            </a:xfrm>
            <a:prstGeom prst="rect">
              <a:avLst/>
            </a:prstGeom>
            <a:ln>
              <a:noFill/>
            </a:ln>
            <a:effectLst>
              <a:outerShdw blurRad="127000" dist="635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1" name="文字方塊 3"/>
            <p:cNvSpPr txBox="1">
              <a:spLocks noChangeArrowheads="1"/>
            </p:cNvSpPr>
            <p:nvPr/>
          </p:nvSpPr>
          <p:spPr bwMode="auto">
            <a:xfrm>
              <a:off x="214313" y="1484313"/>
              <a:ext cx="885552" cy="338554"/>
            </a:xfrm>
            <a:prstGeom prst="rect">
              <a:avLst/>
            </a:prstGeom>
            <a:solidFill>
              <a:srgbClr val="C00000"/>
            </a:solidFill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zh-TW" altLang="en-US" sz="16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創新力</a:t>
              </a:r>
            </a:p>
          </p:txBody>
        </p:sp>
        <p:sp>
          <p:nvSpPr>
            <p:cNvPr id="32" name="文字方塊 14"/>
            <p:cNvSpPr txBox="1">
              <a:spLocks noChangeArrowheads="1"/>
            </p:cNvSpPr>
            <p:nvPr/>
          </p:nvSpPr>
          <p:spPr bwMode="auto">
            <a:xfrm>
              <a:off x="324501" y="2987660"/>
              <a:ext cx="23420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kumimoji="0"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不同凡想的革命思維</a:t>
              </a:r>
            </a:p>
          </p:txBody>
        </p:sp>
      </p:grpSp>
      <p:grpSp>
        <p:nvGrpSpPr>
          <p:cNvPr id="33" name="群組 32"/>
          <p:cNvGrpSpPr/>
          <p:nvPr/>
        </p:nvGrpSpPr>
        <p:grpSpPr>
          <a:xfrm>
            <a:off x="6156176" y="1844353"/>
            <a:ext cx="2557193" cy="1872679"/>
            <a:chOff x="214313" y="1484313"/>
            <a:chExt cx="2557193" cy="1872679"/>
          </a:xfrm>
        </p:grpSpPr>
        <p:pic>
          <p:nvPicPr>
            <p:cNvPr id="34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4606" y="1484784"/>
              <a:ext cx="2556900" cy="1435921"/>
            </a:xfrm>
            <a:prstGeom prst="rect">
              <a:avLst/>
            </a:prstGeom>
            <a:ln>
              <a:noFill/>
            </a:ln>
            <a:effectLst>
              <a:outerShdw blurRad="127000" dist="635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5" name="文字方塊 3"/>
            <p:cNvSpPr txBox="1">
              <a:spLocks noChangeArrowheads="1"/>
            </p:cNvSpPr>
            <p:nvPr/>
          </p:nvSpPr>
          <p:spPr bwMode="auto">
            <a:xfrm>
              <a:off x="214313" y="1484313"/>
              <a:ext cx="885552" cy="338554"/>
            </a:xfrm>
            <a:prstGeom prst="rect">
              <a:avLst/>
            </a:prstGeom>
            <a:solidFill>
              <a:srgbClr val="C00000"/>
            </a:solidFill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zh-TW" altLang="en-US" sz="16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競爭力</a:t>
              </a:r>
            </a:p>
          </p:txBody>
        </p:sp>
        <p:sp>
          <p:nvSpPr>
            <p:cNvPr id="36" name="文字方塊 14"/>
            <p:cNvSpPr txBox="1">
              <a:spLocks noChangeArrowheads="1"/>
            </p:cNvSpPr>
            <p:nvPr/>
          </p:nvSpPr>
          <p:spPr bwMode="auto">
            <a:xfrm>
              <a:off x="320550" y="2987660"/>
              <a:ext cx="23420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kumimoji="0"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放眼天下的全球視野</a:t>
              </a:r>
            </a:p>
          </p:txBody>
        </p:sp>
      </p:grpSp>
      <p:grpSp>
        <p:nvGrpSpPr>
          <p:cNvPr id="37" name="群組 36"/>
          <p:cNvGrpSpPr/>
          <p:nvPr/>
        </p:nvGrpSpPr>
        <p:grpSpPr>
          <a:xfrm>
            <a:off x="387635" y="4148609"/>
            <a:ext cx="2556153" cy="1872679"/>
            <a:chOff x="214313" y="1484313"/>
            <a:chExt cx="2556153" cy="1872679"/>
          </a:xfrm>
        </p:grpSpPr>
        <p:pic>
          <p:nvPicPr>
            <p:cNvPr id="38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5646" y="1484784"/>
              <a:ext cx="2554820" cy="1435921"/>
            </a:xfrm>
            <a:prstGeom prst="rect">
              <a:avLst/>
            </a:prstGeom>
            <a:ln>
              <a:noFill/>
            </a:ln>
            <a:effectLst>
              <a:outerShdw blurRad="127000" dist="635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9" name="文字方塊 3"/>
            <p:cNvSpPr txBox="1">
              <a:spLocks noChangeArrowheads="1"/>
            </p:cNvSpPr>
            <p:nvPr/>
          </p:nvSpPr>
          <p:spPr bwMode="auto">
            <a:xfrm>
              <a:off x="214313" y="1484313"/>
              <a:ext cx="885552" cy="338554"/>
            </a:xfrm>
            <a:prstGeom prst="rect">
              <a:avLst/>
            </a:prstGeom>
            <a:solidFill>
              <a:srgbClr val="C00000"/>
            </a:solidFill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zh-TW" altLang="en-US" sz="16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整合力</a:t>
              </a:r>
            </a:p>
          </p:txBody>
        </p:sp>
        <p:sp>
          <p:nvSpPr>
            <p:cNvPr id="40" name="文字方塊 14"/>
            <p:cNvSpPr txBox="1">
              <a:spLocks noChangeArrowheads="1"/>
            </p:cNvSpPr>
            <p:nvPr/>
          </p:nvSpPr>
          <p:spPr bwMode="auto">
            <a:xfrm>
              <a:off x="328451" y="2987660"/>
              <a:ext cx="23420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kumimoji="0"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眾人之力的團隊合作</a:t>
              </a:r>
            </a:p>
          </p:txBody>
        </p:sp>
      </p:grpSp>
      <p:grpSp>
        <p:nvGrpSpPr>
          <p:cNvPr id="41" name="群組 40"/>
          <p:cNvGrpSpPr/>
          <p:nvPr/>
        </p:nvGrpSpPr>
        <p:grpSpPr>
          <a:xfrm>
            <a:off x="3271905" y="4148609"/>
            <a:ext cx="2554085" cy="1872679"/>
            <a:chOff x="214313" y="1484313"/>
            <a:chExt cx="2554085" cy="1872679"/>
          </a:xfrm>
        </p:grpSpPr>
        <p:pic>
          <p:nvPicPr>
            <p:cNvPr id="42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7714" y="1484784"/>
              <a:ext cx="2550684" cy="1435921"/>
            </a:xfrm>
            <a:prstGeom prst="rect">
              <a:avLst/>
            </a:prstGeom>
            <a:ln>
              <a:noFill/>
            </a:ln>
            <a:effectLst>
              <a:outerShdw blurRad="127000" dist="635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3" name="文字方塊 3"/>
            <p:cNvSpPr txBox="1">
              <a:spLocks noChangeArrowheads="1"/>
            </p:cNvSpPr>
            <p:nvPr/>
          </p:nvSpPr>
          <p:spPr bwMode="auto">
            <a:xfrm>
              <a:off x="214313" y="1484313"/>
              <a:ext cx="885552" cy="338554"/>
            </a:xfrm>
            <a:prstGeom prst="rect">
              <a:avLst/>
            </a:prstGeom>
            <a:solidFill>
              <a:srgbClr val="C00000"/>
            </a:solidFill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zh-TW" altLang="en-US" sz="16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文學力</a:t>
              </a:r>
            </a:p>
          </p:txBody>
        </p:sp>
        <p:sp>
          <p:nvSpPr>
            <p:cNvPr id="44" name="文字方塊 14"/>
            <p:cNvSpPr txBox="1">
              <a:spLocks noChangeArrowheads="1"/>
            </p:cNvSpPr>
            <p:nvPr/>
          </p:nvSpPr>
          <p:spPr bwMode="auto">
            <a:xfrm>
              <a:off x="324501" y="2987660"/>
              <a:ext cx="23420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kumimoji="0"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文化涵養累積軟實力</a:t>
              </a:r>
            </a:p>
          </p:txBody>
        </p:sp>
      </p:grpSp>
      <p:grpSp>
        <p:nvGrpSpPr>
          <p:cNvPr id="45" name="群組 44"/>
          <p:cNvGrpSpPr/>
          <p:nvPr/>
        </p:nvGrpSpPr>
        <p:grpSpPr>
          <a:xfrm>
            <a:off x="6156176" y="4148609"/>
            <a:ext cx="2557487" cy="1872679"/>
            <a:chOff x="214313" y="1484313"/>
            <a:chExt cx="2557487" cy="1872679"/>
          </a:xfrm>
        </p:grpSpPr>
        <p:pic>
          <p:nvPicPr>
            <p:cNvPr id="46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4313" y="1518084"/>
              <a:ext cx="2557487" cy="1369321"/>
            </a:xfrm>
            <a:prstGeom prst="rect">
              <a:avLst/>
            </a:prstGeom>
            <a:ln>
              <a:noFill/>
            </a:ln>
            <a:effectLst>
              <a:outerShdw blurRad="127000" dist="635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7" name="文字方塊 3"/>
            <p:cNvSpPr txBox="1">
              <a:spLocks noChangeArrowheads="1"/>
            </p:cNvSpPr>
            <p:nvPr/>
          </p:nvSpPr>
          <p:spPr bwMode="auto">
            <a:xfrm>
              <a:off x="214313" y="1484313"/>
              <a:ext cx="885552" cy="338554"/>
            </a:xfrm>
            <a:prstGeom prst="rect">
              <a:avLst/>
            </a:prstGeom>
            <a:solidFill>
              <a:srgbClr val="C00000"/>
            </a:solidFill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zh-TW" altLang="en-US" sz="16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健康力</a:t>
              </a:r>
            </a:p>
          </p:txBody>
        </p:sp>
        <p:sp>
          <p:nvSpPr>
            <p:cNvPr id="48" name="文字方塊 14"/>
            <p:cNvSpPr txBox="1">
              <a:spLocks noChangeArrowheads="1"/>
            </p:cNvSpPr>
            <p:nvPr/>
          </p:nvSpPr>
          <p:spPr bwMode="auto">
            <a:xfrm>
              <a:off x="320550" y="2987660"/>
              <a:ext cx="23420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kumimoji="0"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不可不知的健康知識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899982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" y="764704"/>
            <a:ext cx="9180513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sz="36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滿足不同領域需求</a:t>
            </a:r>
            <a:endParaRPr lang="zh-TW" altLang="en-US" sz="3600" b="1" kern="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196049"/>
              </p:ext>
            </p:extLst>
          </p:nvPr>
        </p:nvGraphicFramePr>
        <p:xfrm>
          <a:off x="287552" y="1772960"/>
          <a:ext cx="4284448" cy="2125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4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sz="1950" dirty="0">
                          <a:solidFill>
                            <a:srgbClr val="2A237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提供積極正面和踏實圓夢的行動方案</a:t>
                      </a:r>
                    </a:p>
                  </a:txBody>
                  <a:tcPr>
                    <a:solidFill>
                      <a:srgbClr val="468CCB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4625" indent="-174625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透過名人的生命故事，找到激勵自己的力量。</a:t>
                      </a:r>
                      <a:endParaRPr lang="en-US" altLang="zh-TW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74625" indent="-174625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學習職場</a:t>
                      </a: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經驗</a:t>
                      </a:r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和工作技巧，培養明日競爭力。</a:t>
                      </a:r>
                      <a:endParaRPr lang="en-US" altLang="zh-TW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74625" indent="-174625">
                        <a:buFont typeface="Arial" panose="020B0604020202020204" pitchFamily="34" charset="0"/>
                        <a:buChar char="•"/>
                      </a:pPr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rgbClr val="468CCB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936400"/>
              </p:ext>
            </p:extLst>
          </p:nvPr>
        </p:nvGraphicFramePr>
        <p:xfrm>
          <a:off x="4608032" y="1772816"/>
          <a:ext cx="4284448" cy="2125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4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sz="1950" b="1" kern="1200" dirty="0">
                          <a:solidFill>
                            <a:srgbClr val="2A237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培養洞悉趨勢和掌握脈動的關鍵智慧</a:t>
                      </a:r>
                    </a:p>
                  </a:txBody>
                  <a:tcPr>
                    <a:solidFill>
                      <a:srgbClr val="468CCB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4625" indent="-174625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精采大師影音及知名企業家分享。</a:t>
                      </a:r>
                      <a:endParaRPr lang="en-US" altLang="zh-TW" sz="180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174625" indent="-174625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國內外企業的精采報導，剖析產業動態及市場環境。</a:t>
                      </a:r>
                      <a:endParaRPr lang="en-US" altLang="zh-TW" sz="180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174625" indent="-174625">
                        <a:buFont typeface="Arial" panose="020B0604020202020204" pitchFamily="34" charset="0"/>
                        <a:buChar char="•"/>
                      </a:pPr>
                      <a:endParaRPr lang="en-US" altLang="zh-TW" sz="180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174625" indent="-174625">
                        <a:buFont typeface="Arial" panose="020B0604020202020204" pitchFamily="34" charset="0"/>
                        <a:buChar char="•"/>
                      </a:pPr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rgbClr val="468CCB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668548"/>
              </p:ext>
            </p:extLst>
          </p:nvPr>
        </p:nvGraphicFramePr>
        <p:xfrm>
          <a:off x="287552" y="3933056"/>
          <a:ext cx="4284448" cy="2125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4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sz="1950" b="1" kern="1200" dirty="0">
                          <a:solidFill>
                            <a:srgbClr val="2A237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建立輔助教學和個案研究的最佳來源</a:t>
                      </a:r>
                    </a:p>
                  </a:txBody>
                  <a:tcPr>
                    <a:solidFill>
                      <a:srgbClr val="468CCB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4625" indent="-174625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政經企業的深入專訪，理解</a:t>
                      </a:r>
                      <a:r>
                        <a:rPr lang="en-US" alt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CEO</a:t>
                      </a:r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的情境決策。</a:t>
                      </a:r>
                    </a:p>
                    <a:p>
                      <a:pPr marL="174625" indent="-174625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借鏡國際的專題探討，從全球經驗尋找最適解答。</a:t>
                      </a:r>
                    </a:p>
                    <a:p>
                      <a:pPr marL="174625" indent="-174625">
                        <a:buFont typeface="Arial" panose="020B0604020202020204" pitchFamily="34" charset="0"/>
                        <a:buChar char="•"/>
                      </a:pPr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rgbClr val="468CCB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26955"/>
              </p:ext>
            </p:extLst>
          </p:nvPr>
        </p:nvGraphicFramePr>
        <p:xfrm>
          <a:off x="4608032" y="3933056"/>
          <a:ext cx="4284448" cy="2125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4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sz="1950" b="1" kern="1200">
                          <a:solidFill>
                            <a:srgbClr val="2A237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提升多元關懷和真善美好的人文素質</a:t>
                      </a:r>
                      <a:endParaRPr lang="zh-TW" altLang="en-US" sz="1950" b="1" kern="1200" dirty="0">
                        <a:solidFill>
                          <a:srgbClr val="2A237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solidFill>
                      <a:srgbClr val="468CCB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4625" indent="-174625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人文和環境的系列影片，提升對美好生活的追求</a:t>
                      </a:r>
                    </a:p>
                    <a:p>
                      <a:pPr marL="174625" indent="-174625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保健和親子教養的實用內容，優化重要的生命課題。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rgbClr val="468CCB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862426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8888" y="2428875"/>
            <a:ext cx="6985000" cy="165256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  <a:cs typeface="BiauKai"/>
              </a:rPr>
              <a:t>當</a:t>
            </a:r>
            <a:r>
              <a:rPr kumimoji="0"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BiauKai"/>
              </a:rPr>
              <a:t>視覺</a:t>
            </a:r>
            <a:r>
              <a:rPr kumimoji="0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  <a:cs typeface="BiauKai"/>
              </a:rPr>
              <a:t>成為</a:t>
            </a:r>
            <a:r>
              <a:rPr kumimoji="0"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BiauKai"/>
              </a:rPr>
              <a:t>新世代</a:t>
            </a:r>
            <a:r>
              <a:rPr kumimoji="0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  <a:cs typeface="BiauKai"/>
              </a:rPr>
              <a:t>的主導</a:t>
            </a:r>
            <a:endParaRPr kumimoji="0"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  <a:cs typeface="BiauKai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BiauKai"/>
              </a:rPr>
              <a:t>影音知識庫</a:t>
            </a:r>
            <a:r>
              <a:rPr kumimoji="0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  <a:cs typeface="BiauKai"/>
              </a:rPr>
              <a:t>的服務為什麼重要</a:t>
            </a:r>
            <a:r>
              <a:rPr kumimoji="0"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  <a:cs typeface="BiauKai"/>
              </a:rPr>
              <a:t>?</a:t>
            </a:r>
            <a:endParaRPr kumimoji="0" lang="en-US" altLang="zh-Hant" sz="3600" dirty="0">
              <a:latin typeface="微軟正黑體" panose="020B0604030504040204" pitchFamily="34" charset="-120"/>
              <a:ea typeface="微軟正黑體" panose="020B0604030504040204" pitchFamily="34" charset="-120"/>
              <a:cs typeface="BiauKai"/>
            </a:endParaRPr>
          </a:p>
        </p:txBody>
      </p:sp>
    </p:spTree>
    <p:extLst>
      <p:ext uri="{BB962C8B-B14F-4D97-AF65-F5344CB8AC3E}">
        <p14:creationId xmlns:p14="http://schemas.microsoft.com/office/powerpoint/2010/main" val="227611116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 bwMode="auto">
          <a:xfrm>
            <a:off x="560388" y="692150"/>
            <a:ext cx="78994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zh-TW" altLang="en-US" sz="3200" kern="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cs typeface="+mj-cs"/>
              </a:rPr>
              <a:t>產業學界超連結 學生競爭力的第一哩路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571500" y="1428750"/>
            <a:ext cx="82804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latin typeface="標楷體" pitchFamily="65" charset="-120"/>
                <a:ea typeface="標楷體" pitchFamily="65" charset="-120"/>
              </a:rPr>
              <a:t>天下</a:t>
            </a:r>
            <a:r>
              <a:rPr kumimoji="0" lang="en-US" altLang="zh-TW" sz="2000" dirty="0">
                <a:latin typeface="標楷體" pitchFamily="65" charset="-120"/>
                <a:ea typeface="標楷體" pitchFamily="65" charset="-120"/>
              </a:rPr>
              <a:t>32</a:t>
            </a:r>
            <a:r>
              <a:rPr kumimoji="0" lang="zh-TW" altLang="en-US" sz="2000" dirty="0">
                <a:latin typeface="標楷體" pitchFamily="65" charset="-120"/>
                <a:ea typeface="標楷體" pitchFamily="65" charset="-120"/>
              </a:rPr>
              <a:t>年來在教育中扎根，拍攝多部</a:t>
            </a:r>
            <a:r>
              <a:rPr kumimoji="0" lang="zh-TW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青年創業家紀實及精彩的名人對談</a:t>
            </a:r>
            <a:r>
              <a:rPr kumimoji="0" lang="zh-TW" altLang="en-US" sz="2000" dirty="0">
                <a:latin typeface="標楷體" pitchFamily="65" charset="-120"/>
                <a:ea typeface="標楷體" pitchFamily="65" charset="-120"/>
              </a:rPr>
              <a:t>，</a:t>
            </a:r>
            <a:r>
              <a:rPr kumimoji="0" lang="zh-TW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啟發學子</a:t>
            </a:r>
            <a:r>
              <a:rPr kumimoji="0" lang="zh-TW" altLang="en-US" sz="2000" dirty="0">
                <a:latin typeface="標楷體" pitchFamily="65" charset="-120"/>
                <a:ea typeface="標楷體" pitchFamily="65" charset="-120"/>
              </a:rPr>
              <a:t>深度自我思考能力，</a:t>
            </a:r>
            <a:r>
              <a:rPr kumimoji="0" lang="zh-TW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儲備軟實力</a:t>
            </a:r>
            <a:r>
              <a:rPr kumimoji="0" lang="zh-TW" altLang="en-US" sz="2000" dirty="0">
                <a:latin typeface="標楷體" pitchFamily="65" charset="-120"/>
                <a:ea typeface="標楷體" pitchFamily="65" charset="-120"/>
              </a:rPr>
              <a:t>、奠定未來競爭力</a:t>
            </a:r>
            <a:endParaRPr kumimoji="0" lang="en-US" altLang="zh-TW" sz="2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292" name="文字方塊 4"/>
          <p:cNvSpPr txBox="1">
            <a:spLocks noChangeArrowheads="1"/>
          </p:cNvSpPr>
          <p:nvPr/>
        </p:nvSpPr>
        <p:spPr bwMode="auto">
          <a:xfrm>
            <a:off x="571500" y="2212975"/>
            <a:ext cx="7572375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kumimoji="0" lang="zh-TW" altLang="en-US" sz="1800" dirty="0">
                <a:latin typeface="微軟正黑體" pitchFamily="34" charset="-120"/>
                <a:ea typeface="微軟正黑體" pitchFamily="34" charset="-120"/>
              </a:rPr>
              <a:t>　精彩的跨世代對談、從理解中學習成長</a:t>
            </a:r>
            <a:endParaRPr kumimoji="0" lang="en-US" altLang="zh-TW" sz="1800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kumimoji="0" lang="zh-TW" altLang="en-US" sz="1800" dirty="0">
                <a:latin typeface="微軟正黑體" pitchFamily="34" charset="-120"/>
                <a:ea typeface="微軟正黑體" pitchFamily="34" charset="-120"/>
              </a:rPr>
              <a:t>　企業家創業故事、鼓勵年輕人相信自己、勇敢闖</a:t>
            </a:r>
            <a:endParaRPr kumimoji="0" lang="en-US" altLang="zh-TW" sz="1800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kumimoji="0" lang="zh-TW" altLang="en-US" sz="1800" dirty="0">
                <a:latin typeface="微軟正黑體" pitchFamily="34" charset="-120"/>
                <a:ea typeface="微軟正黑體" pitchFamily="34" charset="-120"/>
              </a:rPr>
              <a:t>　完整的職場心法分享，及早培育社會競爭力</a:t>
            </a:r>
          </a:p>
        </p:txBody>
      </p:sp>
      <p:grpSp>
        <p:nvGrpSpPr>
          <p:cNvPr id="2" name="群組 1"/>
          <p:cNvGrpSpPr/>
          <p:nvPr/>
        </p:nvGrpSpPr>
        <p:grpSpPr>
          <a:xfrm>
            <a:off x="6157069" y="2442373"/>
            <a:ext cx="2412008" cy="1802438"/>
            <a:chOff x="6157069" y="2239665"/>
            <a:chExt cx="2412008" cy="1802438"/>
          </a:xfrm>
        </p:grpSpPr>
        <p:sp>
          <p:nvSpPr>
            <p:cNvPr id="19" name="文字方塊 6"/>
            <p:cNvSpPr txBox="1">
              <a:spLocks noChangeArrowheads="1"/>
            </p:cNvSpPr>
            <p:nvPr/>
          </p:nvSpPr>
          <p:spPr bwMode="auto">
            <a:xfrm>
              <a:off x="6354961" y="3734326"/>
              <a:ext cx="20162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TW"/>
              </a:defPPr>
              <a:lvl1pPr>
                <a:spcBef>
                  <a:spcPct val="0"/>
                </a:spcBef>
                <a:buNone/>
                <a:defRPr kumimoji="0" sz="1600">
                  <a:latin typeface="標楷體" pitchFamily="65" charset="-120"/>
                  <a:ea typeface="標楷體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algn="ctr"/>
              <a:r>
                <a:rPr lang="en-US" altLang="zh-TW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Future Lab</a:t>
              </a:r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創辦人</a:t>
              </a:r>
            </a:p>
          </p:txBody>
        </p:sp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7069" y="2239665"/>
              <a:ext cx="2412008" cy="1356755"/>
            </a:xfrm>
            <a:prstGeom prst="rect">
              <a:avLst/>
            </a:prstGeom>
            <a:ln>
              <a:noFill/>
            </a:ln>
            <a:effectLst>
              <a:outerShdw blurRad="127000" dist="635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6" name="群組 15"/>
          <p:cNvGrpSpPr/>
          <p:nvPr/>
        </p:nvGrpSpPr>
        <p:grpSpPr>
          <a:xfrm>
            <a:off x="6160963" y="4437112"/>
            <a:ext cx="2408114" cy="1872208"/>
            <a:chOff x="6177675" y="2239665"/>
            <a:chExt cx="2408114" cy="1872208"/>
          </a:xfrm>
        </p:grpSpPr>
        <p:sp>
          <p:nvSpPr>
            <p:cNvPr id="20" name="文字方塊 6"/>
            <p:cNvSpPr txBox="1">
              <a:spLocks noChangeArrowheads="1"/>
            </p:cNvSpPr>
            <p:nvPr/>
          </p:nvSpPr>
          <p:spPr bwMode="auto">
            <a:xfrm>
              <a:off x="6374390" y="3804096"/>
              <a:ext cx="203074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TW"/>
              </a:defPPr>
              <a:lvl1pPr>
                <a:spcBef>
                  <a:spcPct val="0"/>
                </a:spcBef>
                <a:buNone/>
                <a:defRPr kumimoji="0" sz="1600">
                  <a:latin typeface="標楷體" pitchFamily="65" charset="-120"/>
                  <a:ea typeface="標楷體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全球第二健身器材集團</a:t>
              </a:r>
            </a:p>
          </p:txBody>
        </p:sp>
        <p:pic>
          <p:nvPicPr>
            <p:cNvPr id="21" name="圖片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7675" y="2239665"/>
              <a:ext cx="2408114" cy="1356755"/>
            </a:xfrm>
            <a:prstGeom prst="rect">
              <a:avLst/>
            </a:prstGeom>
            <a:ln>
              <a:noFill/>
            </a:ln>
            <a:effectLst>
              <a:outerShdw blurRad="127000" dist="635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22" name="群組 21"/>
          <p:cNvGrpSpPr/>
          <p:nvPr/>
        </p:nvGrpSpPr>
        <p:grpSpPr>
          <a:xfrm>
            <a:off x="575268" y="4437112"/>
            <a:ext cx="2404471" cy="1841431"/>
            <a:chOff x="6160837" y="2239665"/>
            <a:chExt cx="2404471" cy="1841431"/>
          </a:xfrm>
        </p:grpSpPr>
        <p:sp>
          <p:nvSpPr>
            <p:cNvPr id="23" name="文字方塊 6"/>
            <p:cNvSpPr txBox="1">
              <a:spLocks noChangeArrowheads="1"/>
            </p:cNvSpPr>
            <p:nvPr/>
          </p:nvSpPr>
          <p:spPr bwMode="auto">
            <a:xfrm>
              <a:off x="6160838" y="3773319"/>
              <a:ext cx="240447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TW"/>
              </a:defPPr>
              <a:lvl1pPr>
                <a:spcBef>
                  <a:spcPct val="0"/>
                </a:spcBef>
                <a:buNone/>
                <a:defRPr kumimoji="0" sz="1600">
                  <a:latin typeface="標楷體" pitchFamily="65" charset="-120"/>
                  <a:ea typeface="標楷體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一個轉念讓台灣鯛銷售全球</a:t>
              </a:r>
            </a:p>
          </p:txBody>
        </p:sp>
        <p:pic>
          <p:nvPicPr>
            <p:cNvPr id="24" name="圖片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0837" y="2239665"/>
              <a:ext cx="2404471" cy="1356755"/>
            </a:xfrm>
            <a:prstGeom prst="rect">
              <a:avLst/>
            </a:prstGeom>
            <a:ln>
              <a:noFill/>
            </a:ln>
            <a:effectLst>
              <a:outerShdw blurRad="127000" dist="635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25" name="群組 24"/>
          <p:cNvGrpSpPr/>
          <p:nvPr/>
        </p:nvGrpSpPr>
        <p:grpSpPr>
          <a:xfrm>
            <a:off x="3364284" y="4437112"/>
            <a:ext cx="2412008" cy="1872208"/>
            <a:chOff x="6157069" y="2239665"/>
            <a:chExt cx="2412008" cy="1872208"/>
          </a:xfrm>
        </p:grpSpPr>
        <p:sp>
          <p:nvSpPr>
            <p:cNvPr id="26" name="文字方塊 6"/>
            <p:cNvSpPr txBox="1">
              <a:spLocks noChangeArrowheads="1"/>
            </p:cNvSpPr>
            <p:nvPr/>
          </p:nvSpPr>
          <p:spPr bwMode="auto">
            <a:xfrm>
              <a:off x="6354961" y="3804096"/>
              <a:ext cx="20162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TW"/>
              </a:defPPr>
              <a:lvl1pPr>
                <a:spcBef>
                  <a:spcPct val="0"/>
                </a:spcBef>
                <a:buNone/>
                <a:defRPr kumimoji="0" sz="1600">
                  <a:latin typeface="標楷體" pitchFamily="65" charset="-120"/>
                  <a:ea typeface="標楷體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r>
                <a:rPr lang="en-US" altLang="zh-TW" sz="1400" dirty="0" err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Tomofun</a:t>
              </a:r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：智慧狗保姆</a:t>
              </a:r>
            </a:p>
          </p:txBody>
        </p:sp>
        <p:pic>
          <p:nvPicPr>
            <p:cNvPr id="27" name="圖片 2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7069" y="2239665"/>
              <a:ext cx="2412008" cy="1356754"/>
            </a:xfrm>
            <a:prstGeom prst="rect">
              <a:avLst/>
            </a:prstGeom>
            <a:ln>
              <a:noFill/>
            </a:ln>
            <a:effectLst>
              <a:outerShdw blurRad="127000" dist="635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29185995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 bwMode="auto">
          <a:xfrm>
            <a:off x="560388" y="692150"/>
            <a:ext cx="78994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zh-TW" altLang="en-US" sz="3200" kern="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cs typeface="+mj-cs"/>
              </a:rPr>
              <a:t>觀點獨特的深入報導 老師教學的生動輔材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571500" y="1412875"/>
            <a:ext cx="781843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latin typeface="標楷體" pitchFamily="65" charset="-120"/>
                <a:ea typeface="標楷體" pitchFamily="65" charset="-120"/>
              </a:rPr>
              <a:t>透過影片的啟發引導</a:t>
            </a:r>
            <a:r>
              <a:rPr kumimoji="0" lang="zh-TW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學生深度思考</a:t>
            </a:r>
            <a:r>
              <a:rPr kumimoji="0" lang="zh-TW" altLang="en-US" sz="2000" dirty="0">
                <a:latin typeface="標楷體" pitchFamily="65" charset="-120"/>
                <a:ea typeface="標楷體" pitchFamily="65" charset="-120"/>
              </a:rPr>
              <a:t>，最深入的產業報導，是</a:t>
            </a:r>
            <a:r>
              <a:rPr kumimoji="0" lang="zh-TW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教學</a:t>
            </a:r>
            <a:r>
              <a:rPr kumimoji="0" lang="en-US" altLang="zh-TW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Case Study</a:t>
            </a:r>
            <a:r>
              <a:rPr kumimoji="0" lang="zh-TW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的最佳輔助教材</a:t>
            </a:r>
            <a:endParaRPr kumimoji="0" lang="en-US" altLang="zh-TW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316" name="文字方塊 4"/>
          <p:cNvSpPr txBox="1">
            <a:spLocks noChangeArrowheads="1"/>
          </p:cNvSpPr>
          <p:nvPr/>
        </p:nvSpPr>
        <p:spPr bwMode="auto">
          <a:xfrm>
            <a:off x="571500" y="2428875"/>
            <a:ext cx="7572375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kumimoji="0" lang="zh-TW" altLang="en-US" sz="1800">
                <a:latin typeface="微軟正黑體" pitchFamily="34" charset="-120"/>
                <a:ea typeface="微軟正黑體" pitchFamily="34" charset="-120"/>
              </a:rPr>
              <a:t>　借鏡國際的專題報導、培養放眼全球的高度</a:t>
            </a:r>
            <a:endParaRPr kumimoji="0" lang="en-US" altLang="zh-TW" sz="180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kumimoji="0" lang="zh-TW" altLang="en-US" sz="1800">
                <a:latin typeface="微軟正黑體" pitchFamily="34" charset="-120"/>
                <a:ea typeface="微軟正黑體" pitchFamily="34" charset="-120"/>
              </a:rPr>
              <a:t>　最完整的產業報導、是一部累積</a:t>
            </a:r>
            <a:r>
              <a:rPr kumimoji="0" lang="en-US" altLang="zh-TW" sz="1800">
                <a:latin typeface="微軟正黑體" pitchFamily="34" charset="-120"/>
                <a:ea typeface="微軟正黑體" pitchFamily="34" charset="-120"/>
              </a:rPr>
              <a:t>30</a:t>
            </a:r>
            <a:r>
              <a:rPr kumimoji="0" lang="zh-TW" altLang="en-US" sz="1800">
                <a:latin typeface="微軟正黑體" pitchFamily="34" charset="-120"/>
                <a:ea typeface="微軟正黑體" pitchFamily="34" charset="-120"/>
              </a:rPr>
              <a:t>年的台灣發展史</a:t>
            </a:r>
            <a:endParaRPr kumimoji="0" lang="en-US" altLang="zh-TW" sz="180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kumimoji="0" lang="zh-TW" altLang="en-US" sz="1800">
                <a:latin typeface="微軟正黑體" pitchFamily="34" charset="-120"/>
                <a:ea typeface="微軟正黑體" pitchFamily="34" charset="-120"/>
              </a:rPr>
              <a:t>　精彩的企業家專訪、從外界觀察了解核心價值</a:t>
            </a:r>
            <a:endParaRPr kumimoji="0" lang="en-US" altLang="zh-TW" sz="180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3" name="群組 12"/>
          <p:cNvGrpSpPr/>
          <p:nvPr/>
        </p:nvGrpSpPr>
        <p:grpSpPr>
          <a:xfrm>
            <a:off x="6157069" y="2445439"/>
            <a:ext cx="2412008" cy="1847657"/>
            <a:chOff x="6157069" y="2242731"/>
            <a:chExt cx="2412008" cy="1847657"/>
          </a:xfrm>
        </p:grpSpPr>
        <p:sp>
          <p:nvSpPr>
            <p:cNvPr id="14" name="文字方塊 6"/>
            <p:cNvSpPr txBox="1">
              <a:spLocks noChangeArrowheads="1"/>
            </p:cNvSpPr>
            <p:nvPr/>
          </p:nvSpPr>
          <p:spPr bwMode="auto">
            <a:xfrm>
              <a:off x="6250210" y="3782611"/>
              <a:ext cx="221022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TW"/>
              </a:defPPr>
              <a:lvl1pPr>
                <a:spcBef>
                  <a:spcPct val="0"/>
                </a:spcBef>
                <a:buNone/>
                <a:defRPr kumimoji="0" sz="1600">
                  <a:latin typeface="標楷體" pitchFamily="65" charset="-120"/>
                  <a:ea typeface="標楷體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你的污染為何是我的承擔？</a:t>
              </a:r>
            </a:p>
          </p:txBody>
        </p:sp>
        <p:pic>
          <p:nvPicPr>
            <p:cNvPr id="15" name="圖片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7069" y="2242731"/>
              <a:ext cx="2412008" cy="1350623"/>
            </a:xfrm>
            <a:prstGeom prst="rect">
              <a:avLst/>
            </a:prstGeom>
            <a:ln>
              <a:noFill/>
            </a:ln>
            <a:effectLst>
              <a:outerShdw blurRad="127000" dist="635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6" name="群組 15"/>
          <p:cNvGrpSpPr/>
          <p:nvPr/>
        </p:nvGrpSpPr>
        <p:grpSpPr>
          <a:xfrm>
            <a:off x="6160963" y="4439307"/>
            <a:ext cx="2408114" cy="1870013"/>
            <a:chOff x="6177675" y="2241860"/>
            <a:chExt cx="2408114" cy="1870013"/>
          </a:xfrm>
        </p:grpSpPr>
        <p:sp>
          <p:nvSpPr>
            <p:cNvPr id="18" name="文字方塊 6"/>
            <p:cNvSpPr txBox="1">
              <a:spLocks noChangeArrowheads="1"/>
            </p:cNvSpPr>
            <p:nvPr/>
          </p:nvSpPr>
          <p:spPr bwMode="auto">
            <a:xfrm>
              <a:off x="6266921" y="3804096"/>
              <a:ext cx="231886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TW"/>
              </a:defPPr>
              <a:lvl1pPr>
                <a:spcBef>
                  <a:spcPct val="0"/>
                </a:spcBef>
                <a:buNone/>
                <a:defRPr kumimoji="0" sz="1600">
                  <a:latin typeface="標楷體" pitchFamily="65" charset="-120"/>
                  <a:ea typeface="標楷體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金錢遊戲：光電大富翁系列</a:t>
              </a:r>
            </a:p>
          </p:txBody>
        </p:sp>
        <p:pic>
          <p:nvPicPr>
            <p:cNvPr id="20" name="圖片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7675" y="2241860"/>
              <a:ext cx="2408114" cy="1352364"/>
            </a:xfrm>
            <a:prstGeom prst="rect">
              <a:avLst/>
            </a:prstGeom>
            <a:ln>
              <a:noFill/>
            </a:ln>
            <a:effectLst>
              <a:outerShdw blurRad="127000" dist="635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22" name="群組 21"/>
          <p:cNvGrpSpPr/>
          <p:nvPr/>
        </p:nvGrpSpPr>
        <p:grpSpPr>
          <a:xfrm>
            <a:off x="575268" y="4440331"/>
            <a:ext cx="2404471" cy="1838212"/>
            <a:chOff x="6160837" y="2242884"/>
            <a:chExt cx="2404471" cy="1838212"/>
          </a:xfrm>
        </p:grpSpPr>
        <p:sp>
          <p:nvSpPr>
            <p:cNvPr id="23" name="文字方塊 6"/>
            <p:cNvSpPr txBox="1">
              <a:spLocks noChangeArrowheads="1"/>
            </p:cNvSpPr>
            <p:nvPr/>
          </p:nvSpPr>
          <p:spPr bwMode="auto">
            <a:xfrm>
              <a:off x="6160838" y="3773319"/>
              <a:ext cx="240447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TW"/>
              </a:defPPr>
              <a:lvl1pPr>
                <a:spcBef>
                  <a:spcPct val="0"/>
                </a:spcBef>
                <a:buNone/>
                <a:defRPr kumimoji="0" sz="1600">
                  <a:latin typeface="標楷體" pitchFamily="65" charset="-120"/>
                  <a:ea typeface="標楷體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苗豐強：打造亞太運籌中心</a:t>
              </a:r>
            </a:p>
          </p:txBody>
        </p:sp>
        <p:pic>
          <p:nvPicPr>
            <p:cNvPr id="24" name="圖片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0837" y="2242884"/>
              <a:ext cx="2404471" cy="1350318"/>
            </a:xfrm>
            <a:prstGeom prst="rect">
              <a:avLst/>
            </a:prstGeom>
            <a:ln>
              <a:noFill/>
            </a:ln>
            <a:effectLst>
              <a:outerShdw blurRad="127000" dist="635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25" name="群組 24"/>
          <p:cNvGrpSpPr/>
          <p:nvPr/>
        </p:nvGrpSpPr>
        <p:grpSpPr>
          <a:xfrm>
            <a:off x="3364845" y="4437112"/>
            <a:ext cx="2410886" cy="1872208"/>
            <a:chOff x="6157630" y="2239665"/>
            <a:chExt cx="2410886" cy="1872208"/>
          </a:xfrm>
        </p:grpSpPr>
        <p:sp>
          <p:nvSpPr>
            <p:cNvPr id="26" name="文字方塊 6"/>
            <p:cNvSpPr txBox="1">
              <a:spLocks noChangeArrowheads="1"/>
            </p:cNvSpPr>
            <p:nvPr/>
          </p:nvSpPr>
          <p:spPr bwMode="auto">
            <a:xfrm>
              <a:off x="6500689" y="3804096"/>
              <a:ext cx="165789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TW"/>
              </a:defPPr>
              <a:lvl1pPr>
                <a:spcBef>
                  <a:spcPct val="0"/>
                </a:spcBef>
                <a:buNone/>
                <a:defRPr kumimoji="0" sz="1600">
                  <a:latin typeface="標楷體" pitchFamily="65" charset="-120"/>
                  <a:ea typeface="標楷體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這算綠能永續嗎？</a:t>
              </a:r>
            </a:p>
          </p:txBody>
        </p:sp>
        <p:pic>
          <p:nvPicPr>
            <p:cNvPr id="27" name="圖片 2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7630" y="2239665"/>
              <a:ext cx="2410886" cy="1356754"/>
            </a:xfrm>
            <a:prstGeom prst="rect">
              <a:avLst/>
            </a:prstGeom>
            <a:ln>
              <a:noFill/>
            </a:ln>
            <a:effectLst>
              <a:outerShdw blurRad="127000" dist="635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45260830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文字方塊 11"/>
          <p:cNvSpPr txBox="1">
            <a:spLocks noChangeArrowheads="1"/>
          </p:cNvSpPr>
          <p:nvPr/>
        </p:nvSpPr>
        <p:spPr bwMode="auto">
          <a:xfrm>
            <a:off x="395288" y="2133600"/>
            <a:ext cx="757237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kumimoji="0" lang="zh-TW" altLang="en-US" sz="1800" dirty="0">
                <a:latin typeface="微軟正黑體" pitchFamily="34" charset="-120"/>
                <a:ea typeface="微軟正黑體" pitchFamily="34" charset="-120"/>
              </a:rPr>
              <a:t>    精彩大師影音及知名國際企業家分享</a:t>
            </a:r>
            <a:endParaRPr kumimoji="0" lang="en-US" altLang="zh-TW" sz="1800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kumimoji="0" lang="zh-TW" altLang="en-US" sz="1800" dirty="0">
                <a:latin typeface="微軟正黑體" pitchFamily="34" charset="-120"/>
                <a:ea typeface="微軟正黑體" pitchFamily="34" charset="-120"/>
              </a:rPr>
              <a:t>    名師集結的多年心法累計及經營管理智慧</a:t>
            </a:r>
            <a:endParaRPr kumimoji="0" lang="en-US" altLang="zh-TW" sz="1800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kumimoji="0" lang="zh-TW" altLang="en-US" sz="1800" dirty="0">
                <a:latin typeface="微軟正黑體" pitchFamily="34" charset="-120"/>
                <a:ea typeface="微軟正黑體" pitchFamily="34" charset="-120"/>
              </a:rPr>
              <a:t>　深入精彩的企業報導，了解產業動態及市場環境</a:t>
            </a:r>
            <a:endParaRPr kumimoji="0" lang="en-US" altLang="zh-TW" sz="1800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kumimoji="0" lang="zh-TW" altLang="en-US" sz="1800" dirty="0">
                <a:latin typeface="微軟正黑體" pitchFamily="34" charset="-120"/>
                <a:ea typeface="微軟正黑體" pitchFamily="34" charset="-120"/>
              </a:rPr>
              <a:t>　培植社會新鮮人的職場守則影片</a:t>
            </a:r>
            <a:endParaRPr kumimoji="0" lang="en-US" altLang="zh-TW" sz="1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標題 1"/>
          <p:cNvSpPr txBox="1">
            <a:spLocks/>
          </p:cNvSpPr>
          <p:nvPr/>
        </p:nvSpPr>
        <p:spPr bwMode="auto">
          <a:xfrm>
            <a:off x="560388" y="692150"/>
            <a:ext cx="78994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zh-TW" altLang="en-US" sz="3200" kern="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cs typeface="+mj-cs"/>
              </a:rPr>
              <a:t>頂尖企業家的演說紀實 人才培訓最佳工具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571500" y="1412875"/>
            <a:ext cx="78898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000" dirty="0">
                <a:latin typeface="標楷體" pitchFamily="65" charset="-120"/>
                <a:ea typeface="標楷體" pitchFamily="65" charset="-120"/>
              </a:rPr>
              <a:t>EMBA</a:t>
            </a:r>
            <a:r>
              <a:rPr kumimoji="0" lang="zh-TW" altLang="en-US" sz="2000" dirty="0">
                <a:latin typeface="標楷體" pitchFamily="65" charset="-120"/>
                <a:ea typeface="標楷體" pitchFamily="65" charset="-120"/>
              </a:rPr>
              <a:t>、國際商學院名師及成功企業家的演說紀實，及</a:t>
            </a:r>
            <a:r>
              <a:rPr kumimoji="0" lang="zh-TW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深入觀察產業</a:t>
            </a:r>
            <a:r>
              <a:rPr kumimoji="0" lang="en-US" altLang="zh-TW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32</a:t>
            </a:r>
            <a:r>
              <a:rPr kumimoji="0" lang="zh-TW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年的海量報導</a:t>
            </a:r>
            <a:r>
              <a:rPr kumimoji="0" lang="zh-TW" altLang="en-US" sz="2000" dirty="0">
                <a:latin typeface="標楷體" pitchFamily="65" charset="-120"/>
                <a:ea typeface="標楷體" pitchFamily="65" charset="-120"/>
              </a:rPr>
              <a:t>，是珍貴的</a:t>
            </a:r>
            <a:r>
              <a:rPr kumimoji="0" lang="zh-TW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人才培訓資源</a:t>
            </a:r>
            <a:r>
              <a:rPr kumimoji="0" lang="zh-TW" altLang="en-US" sz="2000" dirty="0">
                <a:latin typeface="標楷體" pitchFamily="65" charset="-120"/>
                <a:ea typeface="標楷體" pitchFamily="65" charset="-120"/>
              </a:rPr>
              <a:t>、了解</a:t>
            </a:r>
            <a:r>
              <a:rPr kumimoji="0" lang="zh-TW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台灣產業</a:t>
            </a:r>
            <a:r>
              <a:rPr kumimoji="0" lang="zh-TW" altLang="en-US" sz="2000" dirty="0">
                <a:latin typeface="標楷體" pitchFamily="65" charset="-120"/>
                <a:ea typeface="標楷體" pitchFamily="65" charset="-120"/>
              </a:rPr>
              <a:t>的最佳工具</a:t>
            </a:r>
            <a:endParaRPr kumimoji="0" lang="en-US" altLang="zh-TW" sz="2000" dirty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6084168" y="2348880"/>
            <a:ext cx="2587501" cy="1850723"/>
            <a:chOff x="6084168" y="2239665"/>
            <a:chExt cx="2587501" cy="1850723"/>
          </a:xfrm>
        </p:grpSpPr>
        <p:sp>
          <p:nvSpPr>
            <p:cNvPr id="15" name="文字方塊 6"/>
            <p:cNvSpPr txBox="1">
              <a:spLocks noChangeArrowheads="1"/>
            </p:cNvSpPr>
            <p:nvPr/>
          </p:nvSpPr>
          <p:spPr bwMode="auto">
            <a:xfrm>
              <a:off x="6084168" y="3782611"/>
              <a:ext cx="258750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TW"/>
              </a:defPPr>
              <a:lvl1pPr>
                <a:spcBef>
                  <a:spcPct val="0"/>
                </a:spcBef>
                <a:buNone/>
                <a:defRPr kumimoji="0" sz="1600">
                  <a:latin typeface="標楷體" pitchFamily="65" charset="-120"/>
                  <a:ea typeface="標楷體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林書鴻：築起</a:t>
              </a:r>
              <a:r>
                <a:rPr lang="en-US" altLang="zh-TW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4000</a:t>
              </a:r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億長春王國</a:t>
              </a:r>
            </a:p>
          </p:txBody>
        </p:sp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7348" y="2239665"/>
              <a:ext cx="2411449" cy="1356755"/>
            </a:xfrm>
            <a:prstGeom prst="rect">
              <a:avLst/>
            </a:prstGeom>
            <a:ln>
              <a:noFill/>
            </a:ln>
            <a:effectLst>
              <a:outerShdw blurRad="127000" dist="635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7" name="群組 16"/>
          <p:cNvGrpSpPr/>
          <p:nvPr/>
        </p:nvGrpSpPr>
        <p:grpSpPr>
          <a:xfrm>
            <a:off x="6160963" y="4346366"/>
            <a:ext cx="2408114" cy="2084904"/>
            <a:chOff x="6177675" y="2242412"/>
            <a:chExt cx="2408114" cy="2084904"/>
          </a:xfrm>
        </p:grpSpPr>
        <p:sp>
          <p:nvSpPr>
            <p:cNvPr id="18" name="文字方塊 6"/>
            <p:cNvSpPr txBox="1">
              <a:spLocks noChangeArrowheads="1"/>
            </p:cNvSpPr>
            <p:nvPr/>
          </p:nvSpPr>
          <p:spPr bwMode="auto">
            <a:xfrm>
              <a:off x="6177675" y="3804096"/>
              <a:ext cx="240783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TW"/>
              </a:defPPr>
              <a:lvl1pPr>
                <a:spcBef>
                  <a:spcPct val="0"/>
                </a:spcBef>
                <a:buNone/>
                <a:defRPr kumimoji="0" sz="1600">
                  <a:latin typeface="標楷體" pitchFamily="65" charset="-120"/>
                  <a:ea typeface="標楷體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宏碁創辦人施振榮：將變革當常態</a:t>
              </a:r>
            </a:p>
          </p:txBody>
        </p:sp>
        <p:pic>
          <p:nvPicPr>
            <p:cNvPr id="20" name="圖片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7675" y="2242412"/>
              <a:ext cx="2408114" cy="1351261"/>
            </a:xfrm>
            <a:prstGeom prst="rect">
              <a:avLst/>
            </a:prstGeom>
            <a:ln>
              <a:noFill/>
            </a:ln>
            <a:effectLst>
              <a:outerShdw blurRad="127000" dist="635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22" name="群組 21"/>
          <p:cNvGrpSpPr/>
          <p:nvPr/>
        </p:nvGrpSpPr>
        <p:grpSpPr>
          <a:xfrm>
            <a:off x="575268" y="4349347"/>
            <a:ext cx="2404471" cy="1835703"/>
            <a:chOff x="6160837" y="2245393"/>
            <a:chExt cx="2404471" cy="1835703"/>
          </a:xfrm>
        </p:grpSpPr>
        <p:sp>
          <p:nvSpPr>
            <p:cNvPr id="23" name="文字方塊 6"/>
            <p:cNvSpPr txBox="1">
              <a:spLocks noChangeArrowheads="1"/>
            </p:cNvSpPr>
            <p:nvPr/>
          </p:nvSpPr>
          <p:spPr bwMode="auto">
            <a:xfrm>
              <a:off x="6160838" y="3773319"/>
              <a:ext cx="240447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TW"/>
              </a:defPPr>
              <a:lvl1pPr>
                <a:spcBef>
                  <a:spcPct val="0"/>
                </a:spcBef>
                <a:buNone/>
                <a:defRPr kumimoji="0" sz="1600">
                  <a:latin typeface="標楷體" pitchFamily="65" charset="-120"/>
                  <a:ea typeface="標楷體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專訪</a:t>
              </a:r>
              <a:r>
                <a:rPr lang="en-US" altLang="zh-TW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Gogoro</a:t>
              </a:r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執行長陸學森</a:t>
              </a:r>
            </a:p>
          </p:txBody>
        </p:sp>
        <p:pic>
          <p:nvPicPr>
            <p:cNvPr id="24" name="圖片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0837" y="2245393"/>
              <a:ext cx="2404471" cy="1345299"/>
            </a:xfrm>
            <a:prstGeom prst="rect">
              <a:avLst/>
            </a:prstGeom>
            <a:ln>
              <a:noFill/>
            </a:ln>
            <a:effectLst>
              <a:outerShdw blurRad="127000" dist="635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25" name="群組 24"/>
          <p:cNvGrpSpPr/>
          <p:nvPr/>
        </p:nvGrpSpPr>
        <p:grpSpPr>
          <a:xfrm>
            <a:off x="3364284" y="4343856"/>
            <a:ext cx="2412008" cy="2087414"/>
            <a:chOff x="6157069" y="2239902"/>
            <a:chExt cx="2412008" cy="2087414"/>
          </a:xfrm>
        </p:grpSpPr>
        <p:sp>
          <p:nvSpPr>
            <p:cNvPr id="26" name="文字方塊 6"/>
            <p:cNvSpPr txBox="1">
              <a:spLocks noChangeArrowheads="1"/>
            </p:cNvSpPr>
            <p:nvPr/>
          </p:nvSpPr>
          <p:spPr bwMode="auto">
            <a:xfrm>
              <a:off x="6284665" y="3804096"/>
              <a:ext cx="223224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TW"/>
              </a:defPPr>
              <a:lvl1pPr>
                <a:spcBef>
                  <a:spcPct val="0"/>
                </a:spcBef>
                <a:buNone/>
                <a:defRPr kumimoji="0" sz="1600">
                  <a:latin typeface="標楷體" pitchFamily="65" charset="-120"/>
                  <a:ea typeface="標楷體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r>
                <a:rPr lang="en-US" altLang="zh-TW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2018CWEF</a:t>
              </a:r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天下經濟論壇：巨大董事長杜綉珍</a:t>
              </a:r>
            </a:p>
          </p:txBody>
        </p:sp>
        <p:pic>
          <p:nvPicPr>
            <p:cNvPr id="27" name="圖片 2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7069" y="2239902"/>
              <a:ext cx="2412008" cy="1356280"/>
            </a:xfrm>
            <a:prstGeom prst="rect">
              <a:avLst/>
            </a:prstGeom>
            <a:ln>
              <a:noFill/>
            </a:ln>
            <a:effectLst>
              <a:outerShdw blurRad="127000" dist="635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58422274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佈景主題2">
  <a:themeElements>
    <a:clrScheme name="預設簡報設計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預設簡報設計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佈景主題2</Template>
  <TotalTime>4399</TotalTime>
  <Words>1059</Words>
  <Application>Microsoft Office PowerPoint</Application>
  <PresentationFormat>如螢幕大小 (4:3)</PresentationFormat>
  <Paragraphs>138</Paragraphs>
  <Slides>18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7" baseType="lpstr">
      <vt:lpstr>微軟正黑體</vt:lpstr>
      <vt:lpstr>標楷體</vt:lpstr>
      <vt:lpstr>Arial</vt:lpstr>
      <vt:lpstr>Arial Black</vt:lpstr>
      <vt:lpstr>Calibri</vt:lpstr>
      <vt:lpstr>Tahoma</vt:lpstr>
      <vt:lpstr>Times New Roman</vt:lpstr>
      <vt:lpstr>Wingdings</vt:lpstr>
      <vt:lpstr>佈景主題2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天下雜誌群 影音知識庫</dc:title>
  <dc:creator>cassiehsu</dc:creator>
  <cp:lastModifiedBy>顏惠專</cp:lastModifiedBy>
  <cp:revision>351</cp:revision>
  <dcterms:created xsi:type="dcterms:W3CDTF">2013-08-19T08:49:20Z</dcterms:created>
  <dcterms:modified xsi:type="dcterms:W3CDTF">2023-12-11T02:16:03Z</dcterms:modified>
</cp:coreProperties>
</file>