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2.xml" ContentType="application/vnd.openxmlformats-officedocument.presentationml.tags+xml"/>
  <Override PartName="/ppt/notesSlides/notesSlide32.xml" ContentType="application/vnd.openxmlformats-officedocument.presentationml.notesSlide+xml"/>
  <Override PartName="/ppt/tags/tag3.xml" ContentType="application/vnd.openxmlformats-officedocument.presentationml.tags+xml"/>
  <Override PartName="/ppt/notesSlides/notesSlide33.xml" ContentType="application/vnd.openxmlformats-officedocument.presentationml.notesSlide+xml"/>
  <Override PartName="/ppt/tags/tag4.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5.xml" ContentType="application/vnd.openxmlformats-officedocument.presentationml.tags+xml"/>
  <Override PartName="/ppt/notesSlides/notesSlide36.xml" ContentType="application/vnd.openxmlformats-officedocument.presentationml.notesSlide+xml"/>
  <Override PartName="/ppt/tags/tag6.xml" ContentType="application/vnd.openxmlformats-officedocument.presentationml.tags+xml"/>
  <Override PartName="/ppt/notesSlides/notesSlide37.xml" ContentType="application/vnd.openxmlformats-officedocument.presentationml.notesSlide+xml"/>
  <Override PartName="/ppt/tags/tag7.xml" ContentType="application/vnd.openxmlformats-officedocument.presentationml.tags+xml"/>
  <Override PartName="/ppt/notesSlides/notesSlide38.xml" ContentType="application/vnd.openxmlformats-officedocument.presentationml.notesSlide+xml"/>
  <Override PartName="/ppt/tags/tag8.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9.xml" ContentType="application/vnd.openxmlformats-officedocument.presentationml.tags+xml"/>
  <Override PartName="/ppt/notesSlides/notesSlide41.xml" ContentType="application/vnd.openxmlformats-officedocument.presentationml.notesSlide+xml"/>
  <Override PartName="/ppt/tags/tag10.xml" ContentType="application/vnd.openxmlformats-officedocument.presentationml.tags+xml"/>
  <Override PartName="/ppt/notesSlides/notesSlide42.xml" ContentType="application/vnd.openxmlformats-officedocument.presentationml.notesSlide+xml"/>
  <Override PartName="/ppt/tags/tag11.xml" ContentType="application/vnd.openxmlformats-officedocument.presentationml.tags+xml"/>
  <Override PartName="/ppt/notesSlides/notesSlide43.xml" ContentType="application/vnd.openxmlformats-officedocument.presentationml.notesSlide+xml"/>
  <Override PartName="/ppt/tags/tag12.xml" ContentType="application/vnd.openxmlformats-officedocument.presentationml.tags+xml"/>
  <Override PartName="/ppt/notesSlides/notesSlide44.xml" ContentType="application/vnd.openxmlformats-officedocument.presentationml.notesSlide+xml"/>
  <Override PartName="/ppt/tags/tag13.xml" ContentType="application/vnd.openxmlformats-officedocument.presentationml.tags+xml"/>
  <Override PartName="/ppt/notesSlides/notesSlide45.xml" ContentType="application/vnd.openxmlformats-officedocument.presentationml.notesSlide+xml"/>
  <Override PartName="/ppt/tags/tag14.xml" ContentType="application/vnd.openxmlformats-officedocument.presentationml.tags+xml"/>
  <Override PartName="/ppt/notesSlides/notesSlide46.xml" ContentType="application/vnd.openxmlformats-officedocument.presentationml.notesSlide+xml"/>
  <Override PartName="/ppt/tags/tag15.xml" ContentType="application/vnd.openxmlformats-officedocument.presentationml.tags+xml"/>
  <Override PartName="/ppt/notesSlides/notesSlide47.xml" ContentType="application/vnd.openxmlformats-officedocument.presentationml.notesSlide+xml"/>
  <Override PartName="/ppt/tags/tag16.xml" ContentType="application/vnd.openxmlformats-officedocument.presentationml.tags+xml"/>
  <Override PartName="/ppt/notesSlides/notesSlide48.xml" ContentType="application/vnd.openxmlformats-officedocument.presentationml.notesSlide+xml"/>
  <Override PartName="/ppt/tags/tag17.xml" ContentType="application/vnd.openxmlformats-officedocument.presentationml.tags+xml"/>
  <Override PartName="/ppt/notesSlides/notesSlide49.xml" ContentType="application/vnd.openxmlformats-officedocument.presentationml.notesSlide+xml"/>
  <Override PartName="/ppt/tags/tag18.xml" ContentType="application/vnd.openxmlformats-officedocument.presentationml.tags+xml"/>
  <Override PartName="/ppt/notesSlides/notesSlide50.xml" ContentType="application/vnd.openxmlformats-officedocument.presentationml.notesSlide+xml"/>
  <Override PartName="/ppt/tags/tag19.xml" ContentType="application/vnd.openxmlformats-officedocument.presentationml.tags+xml"/>
  <Override PartName="/ppt/notesSlides/notesSlide51.xml" ContentType="application/vnd.openxmlformats-officedocument.presentationml.notesSlide+xml"/>
  <Override PartName="/ppt/tags/tag20.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5.xml" ContentType="application/vnd.openxmlformats-officedocument.presentationml.notesSlide+xml"/>
  <Override PartName="/ppt/tags/tag21.xml" ContentType="application/vnd.openxmlformats-officedocument.presentationml.tags+xml"/>
  <Override PartName="/ppt/notesSlides/notesSlide56.xml" ContentType="application/vnd.openxmlformats-officedocument.presentationml.notesSlide+xml"/>
  <Override PartName="/ppt/tags/tag22.xml" ContentType="application/vnd.openxmlformats-officedocument.presentationml.tags+xml"/>
  <Override PartName="/ppt/notesSlides/notesSlide57.xml" ContentType="application/vnd.openxmlformats-officedocument.presentationml.notesSlide+xml"/>
  <Override PartName="/ppt/tags/tag23.xml" ContentType="application/vnd.openxmlformats-officedocument.presentationml.tags+xml"/>
  <Override PartName="/ppt/notesSlides/notesSlide58.xml" ContentType="application/vnd.openxmlformats-officedocument.presentationml.notesSlide+xml"/>
  <Override PartName="/ppt/tags/tag24.xml" ContentType="application/vnd.openxmlformats-officedocument.presentationml.tags+xml"/>
  <Override PartName="/ppt/notesSlides/notesSlide59.xml" ContentType="application/vnd.openxmlformats-officedocument.presentationml.notesSlide+xml"/>
  <Override PartName="/ppt/tags/tag25.xml" ContentType="application/vnd.openxmlformats-officedocument.presentationml.tags+xml"/>
  <Override PartName="/ppt/notesSlides/notesSlide60.xml" ContentType="application/vnd.openxmlformats-officedocument.presentationml.notesSlide+xml"/>
  <Override PartName="/ppt/tags/tag26.xml" ContentType="application/vnd.openxmlformats-officedocument.presentationml.tags+xml"/>
  <Override PartName="/ppt/notesSlides/notesSlide61.xml" ContentType="application/vnd.openxmlformats-officedocument.presentationml.notesSlide+xml"/>
  <Override PartName="/ppt/tags/tag27.xml" ContentType="application/vnd.openxmlformats-officedocument.presentationml.tags+xml"/>
  <Override PartName="/ppt/notesSlides/notesSlide62.xml" ContentType="application/vnd.openxmlformats-officedocument.presentationml.notesSlide+xml"/>
  <Override PartName="/ppt/tags/tag28.xml" ContentType="application/vnd.openxmlformats-officedocument.presentationml.tags+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handoutMasterIdLst>
    <p:handoutMasterId r:id="rId84"/>
  </p:handoutMasterIdLst>
  <p:sldIdLst>
    <p:sldId id="279" r:id="rId2"/>
    <p:sldId id="372" r:id="rId3"/>
    <p:sldId id="294" r:id="rId4"/>
    <p:sldId id="295" r:id="rId5"/>
    <p:sldId id="296" r:id="rId6"/>
    <p:sldId id="298" r:id="rId7"/>
    <p:sldId id="287" r:id="rId8"/>
    <p:sldId id="290" r:id="rId9"/>
    <p:sldId id="293" r:id="rId10"/>
    <p:sldId id="292" r:id="rId11"/>
    <p:sldId id="454" r:id="rId12"/>
    <p:sldId id="455" r:id="rId13"/>
    <p:sldId id="456" r:id="rId14"/>
    <p:sldId id="457" r:id="rId15"/>
    <p:sldId id="341" r:id="rId16"/>
    <p:sldId id="342" r:id="rId17"/>
    <p:sldId id="448" r:id="rId18"/>
    <p:sldId id="343" r:id="rId19"/>
    <p:sldId id="368" r:id="rId20"/>
    <p:sldId id="367" r:id="rId21"/>
    <p:sldId id="370" r:id="rId22"/>
    <p:sldId id="344" r:id="rId23"/>
    <p:sldId id="345" r:id="rId24"/>
    <p:sldId id="346" r:id="rId25"/>
    <p:sldId id="401" r:id="rId26"/>
    <p:sldId id="426" r:id="rId27"/>
    <p:sldId id="459" r:id="rId28"/>
    <p:sldId id="465" r:id="rId29"/>
    <p:sldId id="466" r:id="rId30"/>
    <p:sldId id="464" r:id="rId31"/>
    <p:sldId id="460" r:id="rId32"/>
    <p:sldId id="468" r:id="rId33"/>
    <p:sldId id="469" r:id="rId34"/>
    <p:sldId id="470" r:id="rId35"/>
    <p:sldId id="471" r:id="rId36"/>
    <p:sldId id="473" r:id="rId37"/>
    <p:sldId id="474" r:id="rId38"/>
    <p:sldId id="475" r:id="rId39"/>
    <p:sldId id="476" r:id="rId40"/>
    <p:sldId id="477" r:id="rId41"/>
    <p:sldId id="480" r:id="rId42"/>
    <p:sldId id="481" r:id="rId43"/>
    <p:sldId id="483" r:id="rId44"/>
    <p:sldId id="484" r:id="rId45"/>
    <p:sldId id="485" r:id="rId46"/>
    <p:sldId id="486" r:id="rId47"/>
    <p:sldId id="488" r:id="rId48"/>
    <p:sldId id="489" r:id="rId49"/>
    <p:sldId id="490" r:id="rId50"/>
    <p:sldId id="491" r:id="rId51"/>
    <p:sldId id="492" r:id="rId52"/>
    <p:sldId id="493" r:id="rId53"/>
    <p:sldId id="307" r:id="rId54"/>
    <p:sldId id="400" r:id="rId55"/>
    <p:sldId id="308" r:id="rId56"/>
    <p:sldId id="309" r:id="rId57"/>
    <p:sldId id="310" r:id="rId58"/>
    <p:sldId id="311" r:id="rId59"/>
    <p:sldId id="312" r:id="rId60"/>
    <p:sldId id="313" r:id="rId61"/>
    <p:sldId id="314" r:id="rId62"/>
    <p:sldId id="315" r:id="rId63"/>
    <p:sldId id="316" r:id="rId64"/>
    <p:sldId id="425" r:id="rId65"/>
    <p:sldId id="380" r:id="rId66"/>
    <p:sldId id="381" r:id="rId67"/>
    <p:sldId id="382" r:id="rId68"/>
    <p:sldId id="383" r:id="rId69"/>
    <p:sldId id="384" r:id="rId70"/>
    <p:sldId id="385" r:id="rId71"/>
    <p:sldId id="386" r:id="rId72"/>
    <p:sldId id="387" r:id="rId73"/>
    <p:sldId id="388" r:id="rId74"/>
    <p:sldId id="389" r:id="rId75"/>
    <p:sldId id="390" r:id="rId76"/>
    <p:sldId id="391" r:id="rId77"/>
    <p:sldId id="392" r:id="rId78"/>
    <p:sldId id="393" r:id="rId79"/>
    <p:sldId id="394" r:id="rId80"/>
    <p:sldId id="395" r:id="rId81"/>
    <p:sldId id="399" r:id="rId8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9351" autoAdjust="0"/>
  </p:normalViewPr>
  <p:slideViewPr>
    <p:cSldViewPr>
      <p:cViewPr>
        <p:scale>
          <a:sx n="71" d="100"/>
          <a:sy n="71" d="100"/>
        </p:scale>
        <p:origin x="-111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276"/>
    </p:cViewPr>
  </p:sorterViewPr>
  <p:notesViewPr>
    <p:cSldViewPr>
      <p:cViewPr varScale="1">
        <p:scale>
          <a:sx n="89" d="100"/>
          <a:sy n="89" d="100"/>
        </p:scale>
        <p:origin x="-379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D:\Sales\Alicia%20Sales%20Notes\by%20University\NTUST%20&#21488;&#28771;&#31185;&#25216;&#22823;&#23416;\2012%20Core%20Subs+Usage+Denials_&#22283;&#31435;&#21488;&#28771;&#31185;&#25216;&#22823;&#23416;_v06251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Sales\Alicia%20Sales%20Notes\by%20University\NTUST%20&#21488;&#28771;&#31185;&#25216;&#22823;&#23416;\2012%20Core%20Subs+Usage+Denials_&#22283;&#31435;&#21488;&#28771;&#31185;&#25216;&#22823;&#23416;_v06251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297185953021896E-2"/>
          <c:y val="5.3675065616797808E-2"/>
          <c:w val="0.7975191866839425"/>
          <c:h val="0.79462283464566963"/>
        </c:manualLayout>
      </c:layout>
      <c:lineChart>
        <c:grouping val="standard"/>
        <c:varyColors val="0"/>
        <c:ser>
          <c:idx val="0"/>
          <c:order val="0"/>
          <c:tx>
            <c:strRef>
              <c:f>'Usage Summary'!$A$3</c:f>
              <c:strCache>
                <c:ptCount val="1"/>
                <c:pt idx="0">
                  <c:v>S&amp;T</c:v>
                </c:pt>
              </c:strCache>
            </c:strRef>
          </c:tx>
          <c:marker>
            <c:symbol val="none"/>
          </c:marker>
          <c:cat>
            <c:strRef>
              <c:f>'Usage Summary'!$B$2:$M$2</c:f>
              <c:strCache>
                <c:ptCount val="12"/>
                <c:pt idx="0">
                  <c:v>Jun-2011</c:v>
                </c:pt>
                <c:pt idx="1">
                  <c:v>Jul-2011</c:v>
                </c:pt>
                <c:pt idx="2">
                  <c:v>Aug-2011</c:v>
                </c:pt>
                <c:pt idx="3">
                  <c:v>Sep-2011</c:v>
                </c:pt>
                <c:pt idx="4">
                  <c:v>Oct-2011</c:v>
                </c:pt>
                <c:pt idx="5">
                  <c:v>Nov-2011</c:v>
                </c:pt>
                <c:pt idx="6">
                  <c:v>Dec-2011</c:v>
                </c:pt>
                <c:pt idx="7">
                  <c:v>Jan-2012</c:v>
                </c:pt>
                <c:pt idx="8">
                  <c:v>Feb-2012</c:v>
                </c:pt>
                <c:pt idx="9">
                  <c:v>Mar-2012</c:v>
                </c:pt>
                <c:pt idx="10">
                  <c:v>Apr-2012</c:v>
                </c:pt>
                <c:pt idx="11">
                  <c:v>May-2012</c:v>
                </c:pt>
              </c:strCache>
            </c:strRef>
          </c:cat>
          <c:val>
            <c:numRef>
              <c:f>'Usage Summary'!$B$3:$M$3</c:f>
              <c:numCache>
                <c:formatCode>General</c:formatCode>
                <c:ptCount val="12"/>
                <c:pt idx="0">
                  <c:v>74</c:v>
                </c:pt>
                <c:pt idx="1">
                  <c:v>392</c:v>
                </c:pt>
                <c:pt idx="2">
                  <c:v>184</c:v>
                </c:pt>
                <c:pt idx="3">
                  <c:v>143</c:v>
                </c:pt>
                <c:pt idx="4">
                  <c:v>112</c:v>
                </c:pt>
                <c:pt idx="5">
                  <c:v>132</c:v>
                </c:pt>
                <c:pt idx="6">
                  <c:v>182</c:v>
                </c:pt>
                <c:pt idx="7">
                  <c:v>144</c:v>
                </c:pt>
                <c:pt idx="8">
                  <c:v>136</c:v>
                </c:pt>
                <c:pt idx="9">
                  <c:v>102</c:v>
                </c:pt>
                <c:pt idx="10">
                  <c:v>185</c:v>
                </c:pt>
                <c:pt idx="11">
                  <c:v>194</c:v>
                </c:pt>
              </c:numCache>
            </c:numRef>
          </c:val>
          <c:smooth val="0"/>
        </c:ser>
        <c:ser>
          <c:idx val="1"/>
          <c:order val="1"/>
          <c:tx>
            <c:strRef>
              <c:f>'Usage Summary'!$A$4</c:f>
              <c:strCache>
                <c:ptCount val="1"/>
                <c:pt idx="0">
                  <c:v>SSH</c:v>
                </c:pt>
              </c:strCache>
            </c:strRef>
          </c:tx>
          <c:marker>
            <c:symbol val="none"/>
          </c:marker>
          <c:cat>
            <c:strRef>
              <c:f>'Usage Summary'!$B$2:$M$2</c:f>
              <c:strCache>
                <c:ptCount val="12"/>
                <c:pt idx="0">
                  <c:v>Jun-2011</c:v>
                </c:pt>
                <c:pt idx="1">
                  <c:v>Jul-2011</c:v>
                </c:pt>
                <c:pt idx="2">
                  <c:v>Aug-2011</c:v>
                </c:pt>
                <c:pt idx="3">
                  <c:v>Sep-2011</c:v>
                </c:pt>
                <c:pt idx="4">
                  <c:v>Oct-2011</c:v>
                </c:pt>
                <c:pt idx="5">
                  <c:v>Nov-2011</c:v>
                </c:pt>
                <c:pt idx="6">
                  <c:v>Dec-2011</c:v>
                </c:pt>
                <c:pt idx="7">
                  <c:v>Jan-2012</c:v>
                </c:pt>
                <c:pt idx="8">
                  <c:v>Feb-2012</c:v>
                </c:pt>
                <c:pt idx="9">
                  <c:v>Mar-2012</c:v>
                </c:pt>
                <c:pt idx="10">
                  <c:v>Apr-2012</c:v>
                </c:pt>
                <c:pt idx="11">
                  <c:v>May-2012</c:v>
                </c:pt>
              </c:strCache>
            </c:strRef>
          </c:cat>
          <c:val>
            <c:numRef>
              <c:f>'Usage Summary'!$B$4:$M$4</c:f>
              <c:numCache>
                <c:formatCode>General</c:formatCode>
                <c:ptCount val="12"/>
                <c:pt idx="0">
                  <c:v>10</c:v>
                </c:pt>
                <c:pt idx="1">
                  <c:v>64</c:v>
                </c:pt>
                <c:pt idx="2">
                  <c:v>36</c:v>
                </c:pt>
                <c:pt idx="3">
                  <c:v>51</c:v>
                </c:pt>
                <c:pt idx="4">
                  <c:v>27</c:v>
                </c:pt>
                <c:pt idx="5">
                  <c:v>89</c:v>
                </c:pt>
                <c:pt idx="6">
                  <c:v>73</c:v>
                </c:pt>
                <c:pt idx="7">
                  <c:v>33</c:v>
                </c:pt>
                <c:pt idx="8">
                  <c:v>63</c:v>
                </c:pt>
                <c:pt idx="9">
                  <c:v>60</c:v>
                </c:pt>
                <c:pt idx="10">
                  <c:v>222</c:v>
                </c:pt>
                <c:pt idx="11">
                  <c:v>193</c:v>
                </c:pt>
              </c:numCache>
            </c:numRef>
          </c:val>
          <c:smooth val="0"/>
        </c:ser>
        <c:dLbls>
          <c:showLegendKey val="0"/>
          <c:showVal val="0"/>
          <c:showCatName val="0"/>
          <c:showSerName val="0"/>
          <c:showPercent val="0"/>
          <c:showBubbleSize val="0"/>
        </c:dLbls>
        <c:marker val="1"/>
        <c:smooth val="0"/>
        <c:axId val="63903232"/>
        <c:axId val="63904768"/>
      </c:lineChart>
      <c:catAx>
        <c:axId val="63903232"/>
        <c:scaling>
          <c:orientation val="minMax"/>
        </c:scaling>
        <c:delete val="0"/>
        <c:axPos val="b"/>
        <c:majorTickMark val="out"/>
        <c:minorTickMark val="none"/>
        <c:tickLblPos val="nextTo"/>
        <c:crossAx val="63904768"/>
        <c:crosses val="autoZero"/>
        <c:auto val="1"/>
        <c:lblAlgn val="ctr"/>
        <c:lblOffset val="100"/>
        <c:noMultiLvlLbl val="0"/>
      </c:catAx>
      <c:valAx>
        <c:axId val="63904768"/>
        <c:scaling>
          <c:orientation val="minMax"/>
        </c:scaling>
        <c:delete val="0"/>
        <c:axPos val="l"/>
        <c:majorGridlines/>
        <c:numFmt formatCode="General" sourceLinked="1"/>
        <c:majorTickMark val="out"/>
        <c:minorTickMark val="none"/>
        <c:tickLblPos val="nextTo"/>
        <c:crossAx val="6390323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[2012 Core Subs+Usage+Denials_國立台灣科技大學_v062512.xlsx]Sheet2!PivotTable1</c:name>
    <c:fmtId val="-1"/>
  </c:pivotSource>
  <c:chart>
    <c:title>
      <c:tx>
        <c:rich>
          <a:bodyPr/>
          <a:lstStyle/>
          <a:p>
            <a:pPr>
              <a:defRPr/>
            </a:pPr>
            <a:r>
              <a:rPr lang="en-US"/>
              <a:t>Usage by Subject</a:t>
            </a:r>
          </a:p>
        </c:rich>
      </c:tx>
      <c:layout/>
      <c:overlay val="0"/>
    </c:title>
    <c:autoTitleDeleted val="0"/>
    <c:pivotFmts>
      <c:pivotFmt>
        <c:idx val="0"/>
        <c:marker>
          <c:symbol val="none"/>
        </c:marker>
      </c:pivotFmt>
      <c:pivotFmt>
        <c:idx val="1"/>
        <c:marker>
          <c:symbol val="none"/>
        </c:marker>
      </c:pivotFmt>
    </c:pivotFmts>
    <c:view3D>
      <c:rotX val="30"/>
      <c:rotY val="0"/>
      <c:rAngAx val="0"/>
      <c:perspective val="30"/>
    </c:view3D>
    <c:floor>
      <c:thickness val="0"/>
    </c:floor>
    <c:sideWall>
      <c:thickness val="0"/>
    </c:sideWall>
    <c:backWall>
      <c:thickness val="0"/>
    </c:backWall>
    <c:plotArea>
      <c:layout/>
      <c:pie3DChart>
        <c:varyColors val="1"/>
        <c:ser>
          <c:idx val="0"/>
          <c:order val="0"/>
          <c:tx>
            <c:strRef>
              <c:f>Sheet2!$B$3</c:f>
              <c:strCache>
                <c:ptCount val="1"/>
                <c:pt idx="0">
                  <c:v>Total</c:v>
                </c:pt>
              </c:strCache>
            </c:strRef>
          </c:tx>
          <c:cat>
            <c:strRef>
              <c:f>Sheet2!$A$4:$A$17</c:f>
              <c:strCache>
                <c:ptCount val="13"/>
                <c:pt idx="0">
                  <c:v>Arts &amp; Humanities</c:v>
                </c:pt>
                <c:pt idx="1">
                  <c:v>Behavioral Science</c:v>
                </c:pt>
                <c:pt idx="2">
                  <c:v>Business Management &amp; Economics</c:v>
                </c:pt>
                <c:pt idx="3">
                  <c:v>Chemistry</c:v>
                </c:pt>
                <c:pt idx="4">
                  <c:v>Education</c:v>
                </c:pt>
                <c:pt idx="5">
                  <c:v>Engineering, Computing &amp; Technology</c:v>
                </c:pt>
                <c:pt idx="6">
                  <c:v>Environment &amp; Agriculture</c:v>
                </c:pt>
                <c:pt idx="7">
                  <c:v>Geography, Planning, Urban &amp; Environment</c:v>
                </c:pt>
                <c:pt idx="8">
                  <c:v>Mathematics &amp; Statistics</c:v>
                </c:pt>
                <c:pt idx="9">
                  <c:v>Media, Cultural &amp; Communication Studies</c:v>
                </c:pt>
                <c:pt idx="10">
                  <c:v>Physics</c:v>
                </c:pt>
                <c:pt idx="11">
                  <c:v>Sociology &amp; Related Disciplines</c:v>
                </c:pt>
                <c:pt idx="12">
                  <c:v>(blank)</c:v>
                </c:pt>
              </c:strCache>
            </c:strRef>
          </c:cat>
          <c:val>
            <c:numRef>
              <c:f>Sheet2!$B$4:$B$17</c:f>
              <c:numCache>
                <c:formatCode>General</c:formatCode>
                <c:ptCount val="13"/>
                <c:pt idx="0">
                  <c:v>32</c:v>
                </c:pt>
                <c:pt idx="1">
                  <c:v>17</c:v>
                </c:pt>
                <c:pt idx="2">
                  <c:v>78</c:v>
                </c:pt>
                <c:pt idx="3">
                  <c:v>194</c:v>
                </c:pt>
                <c:pt idx="4">
                  <c:v>215</c:v>
                </c:pt>
                <c:pt idx="5">
                  <c:v>956</c:v>
                </c:pt>
                <c:pt idx="6">
                  <c:v>50</c:v>
                </c:pt>
                <c:pt idx="7">
                  <c:v>4</c:v>
                </c:pt>
                <c:pt idx="8">
                  <c:v>20</c:v>
                </c:pt>
                <c:pt idx="9">
                  <c:v>5</c:v>
                </c:pt>
                <c:pt idx="10">
                  <c:v>68</c:v>
                </c:pt>
                <c:pt idx="11">
                  <c:v>6</c:v>
                </c:pt>
                <c:pt idx="12">
                  <c:v>952</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zero"/>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E6B258-A78F-49D5-8533-F5218A9D40E8}" type="doc">
      <dgm:prSet loTypeId="urn:microsoft.com/office/officeart/2005/8/layout/hProcess6" loCatId="process" qsTypeId="urn:microsoft.com/office/officeart/2005/8/quickstyle/simple1" qsCatId="simple" csTypeId="urn:microsoft.com/office/officeart/2005/8/colors/accent3_2" csCatId="accent3" phldr="1"/>
      <dgm:spPr/>
      <dgm:t>
        <a:bodyPr/>
        <a:lstStyle/>
        <a:p>
          <a:endParaRPr lang="en-GB"/>
        </a:p>
      </dgm:t>
    </dgm:pt>
    <dgm:pt modelId="{8740AF6E-D898-4091-B4B7-472E0EA38E7A}">
      <dgm:prSet phldrT="[Text]"/>
      <dgm:spPr/>
      <dgm:t>
        <a:bodyPr/>
        <a:lstStyle/>
        <a:p>
          <a:r>
            <a:rPr lang="en-GB" b="1" dirty="0"/>
            <a:t>Web app</a:t>
          </a:r>
        </a:p>
      </dgm:t>
    </dgm:pt>
    <dgm:pt modelId="{229EFC95-B282-42BA-93A7-B52FC623DCBF}" type="parTrans" cxnId="{7EF16BCA-0796-4C7A-88A7-6DC35E9BD7B9}">
      <dgm:prSet/>
      <dgm:spPr/>
      <dgm:t>
        <a:bodyPr/>
        <a:lstStyle/>
        <a:p>
          <a:endParaRPr lang="en-GB"/>
        </a:p>
      </dgm:t>
    </dgm:pt>
    <dgm:pt modelId="{966300B7-BA1C-49E6-90A4-0D2092D1F28B}" type="sibTrans" cxnId="{7EF16BCA-0796-4C7A-88A7-6DC35E9BD7B9}">
      <dgm:prSet/>
      <dgm:spPr/>
      <dgm:t>
        <a:bodyPr/>
        <a:lstStyle/>
        <a:p>
          <a:endParaRPr lang="en-GB"/>
        </a:p>
      </dgm:t>
    </dgm:pt>
    <dgm:pt modelId="{9DDADD0A-269D-48CA-9A40-B2C289683C90}">
      <dgm:prSet phldrT="[Text]"/>
      <dgm:spPr/>
      <dgm:t>
        <a:bodyPr/>
        <a:lstStyle/>
        <a:p>
          <a:r>
            <a:rPr lang="zh-TW" altLang="en-US" b="0" dirty="0"/>
            <a:t>不需要另外下載</a:t>
          </a:r>
          <a:r>
            <a:rPr lang="en-US" altLang="zh-TW" b="0" dirty="0"/>
            <a:t>APP</a:t>
          </a:r>
          <a:endParaRPr lang="en-GB" b="0" dirty="0"/>
        </a:p>
      </dgm:t>
    </dgm:pt>
    <dgm:pt modelId="{B758D36D-C23D-48A8-880D-5F20E4EF0809}" type="parTrans" cxnId="{286774FE-2146-49B2-9CEF-344A1AD77D5B}">
      <dgm:prSet/>
      <dgm:spPr/>
      <dgm:t>
        <a:bodyPr/>
        <a:lstStyle/>
        <a:p>
          <a:endParaRPr lang="en-GB"/>
        </a:p>
      </dgm:t>
    </dgm:pt>
    <dgm:pt modelId="{FCEAA440-3E06-42A0-BA24-EF58AFEB8908}" type="sibTrans" cxnId="{286774FE-2146-49B2-9CEF-344A1AD77D5B}">
      <dgm:prSet/>
      <dgm:spPr/>
      <dgm:t>
        <a:bodyPr/>
        <a:lstStyle/>
        <a:p>
          <a:endParaRPr lang="en-GB"/>
        </a:p>
      </dgm:t>
    </dgm:pt>
    <dgm:pt modelId="{E743F9CA-4DCC-419D-8BF1-4FAE18DEC711}">
      <dgm:prSet phldrT="[Text]"/>
      <dgm:spPr/>
      <dgm:t>
        <a:bodyPr/>
        <a:lstStyle/>
        <a:p>
          <a:r>
            <a:rPr lang="zh-TW" altLang="en-US" b="0" dirty="0"/>
            <a:t>使用者可以直接從</a:t>
          </a:r>
          <a:r>
            <a:rPr lang="en-US" altLang="zh-TW" b="0" dirty="0"/>
            <a:t>Google</a:t>
          </a:r>
          <a:r>
            <a:rPr lang="zh-TW" altLang="en-US" b="0" dirty="0"/>
            <a:t>網頁連至</a:t>
          </a:r>
          <a:r>
            <a:rPr lang="en-US" altLang="zh-TW" b="0" dirty="0"/>
            <a:t>TFO</a:t>
          </a:r>
          <a:endParaRPr lang="en-GB" b="0" dirty="0"/>
        </a:p>
      </dgm:t>
    </dgm:pt>
    <dgm:pt modelId="{E7BE4C75-E563-4749-953D-76576A1CF83E}" type="parTrans" cxnId="{3C9D0774-20AF-489F-A1BD-7EAB5E13842E}">
      <dgm:prSet/>
      <dgm:spPr/>
      <dgm:t>
        <a:bodyPr/>
        <a:lstStyle/>
        <a:p>
          <a:endParaRPr lang="en-GB"/>
        </a:p>
      </dgm:t>
    </dgm:pt>
    <dgm:pt modelId="{E5728137-A38B-4F6F-9F1C-09D6BDAEF884}" type="sibTrans" cxnId="{3C9D0774-20AF-489F-A1BD-7EAB5E13842E}">
      <dgm:prSet/>
      <dgm:spPr/>
      <dgm:t>
        <a:bodyPr/>
        <a:lstStyle/>
        <a:p>
          <a:endParaRPr lang="en-GB"/>
        </a:p>
      </dgm:t>
    </dgm:pt>
    <dgm:pt modelId="{AAB21D8A-0893-495C-9487-EDE4349E2048}" type="pres">
      <dgm:prSet presAssocID="{8EE6B258-A78F-49D5-8533-F5218A9D40E8}" presName="theList" presStyleCnt="0">
        <dgm:presLayoutVars>
          <dgm:dir/>
          <dgm:animLvl val="lvl"/>
          <dgm:resizeHandles val="exact"/>
        </dgm:presLayoutVars>
      </dgm:prSet>
      <dgm:spPr/>
      <dgm:t>
        <a:bodyPr/>
        <a:lstStyle/>
        <a:p>
          <a:endParaRPr lang="en-GB"/>
        </a:p>
      </dgm:t>
    </dgm:pt>
    <dgm:pt modelId="{2FF919B1-105B-4422-8D46-4CCD5749FAB2}" type="pres">
      <dgm:prSet presAssocID="{8740AF6E-D898-4091-B4B7-472E0EA38E7A}" presName="compNode" presStyleCnt="0"/>
      <dgm:spPr/>
    </dgm:pt>
    <dgm:pt modelId="{C6044CC7-685D-4115-AD70-A52974FF1FB6}" type="pres">
      <dgm:prSet presAssocID="{8740AF6E-D898-4091-B4B7-472E0EA38E7A}" presName="noGeometry" presStyleCnt="0"/>
      <dgm:spPr/>
    </dgm:pt>
    <dgm:pt modelId="{4A111CD7-A50C-4756-BE42-252578C30079}" type="pres">
      <dgm:prSet presAssocID="{8740AF6E-D898-4091-B4B7-472E0EA38E7A}" presName="childTextVisible" presStyleLbl="bgAccFollowNode1" presStyleIdx="0" presStyleCnt="1" custScaleX="117951" custScaleY="63353">
        <dgm:presLayoutVars>
          <dgm:bulletEnabled val="1"/>
        </dgm:presLayoutVars>
      </dgm:prSet>
      <dgm:spPr/>
      <dgm:t>
        <a:bodyPr/>
        <a:lstStyle/>
        <a:p>
          <a:endParaRPr lang="en-GB"/>
        </a:p>
      </dgm:t>
    </dgm:pt>
    <dgm:pt modelId="{9575845C-721F-49C7-BDA9-44082BF82B8C}" type="pres">
      <dgm:prSet presAssocID="{8740AF6E-D898-4091-B4B7-472E0EA38E7A}" presName="childTextHidden" presStyleLbl="bgAccFollowNode1" presStyleIdx="0" presStyleCnt="1"/>
      <dgm:spPr/>
      <dgm:t>
        <a:bodyPr/>
        <a:lstStyle/>
        <a:p>
          <a:endParaRPr lang="en-GB"/>
        </a:p>
      </dgm:t>
    </dgm:pt>
    <dgm:pt modelId="{04DCA8F5-F427-4E1E-AAD0-4F91257E1E88}" type="pres">
      <dgm:prSet presAssocID="{8740AF6E-D898-4091-B4B7-472E0EA38E7A}" presName="parentText" presStyleLbl="node1" presStyleIdx="0" presStyleCnt="1" custScaleX="91345" custScaleY="90389" custLinFactNeighborX="-3101" custLinFactNeighborY="1530">
        <dgm:presLayoutVars>
          <dgm:chMax val="1"/>
          <dgm:bulletEnabled val="1"/>
        </dgm:presLayoutVars>
      </dgm:prSet>
      <dgm:spPr/>
      <dgm:t>
        <a:bodyPr/>
        <a:lstStyle/>
        <a:p>
          <a:endParaRPr lang="en-GB"/>
        </a:p>
      </dgm:t>
    </dgm:pt>
  </dgm:ptLst>
  <dgm:cxnLst>
    <dgm:cxn modelId="{286774FE-2146-49B2-9CEF-344A1AD77D5B}" srcId="{8740AF6E-D898-4091-B4B7-472E0EA38E7A}" destId="{9DDADD0A-269D-48CA-9A40-B2C289683C90}" srcOrd="0" destOrd="0" parTransId="{B758D36D-C23D-48A8-880D-5F20E4EF0809}" sibTransId="{FCEAA440-3E06-42A0-BA24-EF58AFEB8908}"/>
    <dgm:cxn modelId="{7EF16BCA-0796-4C7A-88A7-6DC35E9BD7B9}" srcId="{8EE6B258-A78F-49D5-8533-F5218A9D40E8}" destId="{8740AF6E-D898-4091-B4B7-472E0EA38E7A}" srcOrd="0" destOrd="0" parTransId="{229EFC95-B282-42BA-93A7-B52FC623DCBF}" sibTransId="{966300B7-BA1C-49E6-90A4-0D2092D1F28B}"/>
    <dgm:cxn modelId="{82ECBE37-1F49-460B-BFE9-133350E227B0}" type="presOf" srcId="{9DDADD0A-269D-48CA-9A40-B2C289683C90}" destId="{9575845C-721F-49C7-BDA9-44082BF82B8C}" srcOrd="1" destOrd="0" presId="urn:microsoft.com/office/officeart/2005/8/layout/hProcess6"/>
    <dgm:cxn modelId="{3C9D0774-20AF-489F-A1BD-7EAB5E13842E}" srcId="{8740AF6E-D898-4091-B4B7-472E0EA38E7A}" destId="{E743F9CA-4DCC-419D-8BF1-4FAE18DEC711}" srcOrd="1" destOrd="0" parTransId="{E7BE4C75-E563-4749-953D-76576A1CF83E}" sibTransId="{E5728137-A38B-4F6F-9F1C-09D6BDAEF884}"/>
    <dgm:cxn modelId="{A4410425-7E9E-4DCC-8202-AC7617A9EED7}" type="presOf" srcId="{E743F9CA-4DCC-419D-8BF1-4FAE18DEC711}" destId="{9575845C-721F-49C7-BDA9-44082BF82B8C}" srcOrd="1" destOrd="1" presId="urn:microsoft.com/office/officeart/2005/8/layout/hProcess6"/>
    <dgm:cxn modelId="{733783A3-CDF7-405E-AF0D-6AB60FEE2D2E}" type="presOf" srcId="{9DDADD0A-269D-48CA-9A40-B2C289683C90}" destId="{4A111CD7-A50C-4756-BE42-252578C30079}" srcOrd="0" destOrd="0" presId="urn:microsoft.com/office/officeart/2005/8/layout/hProcess6"/>
    <dgm:cxn modelId="{444F17E1-328C-4062-8308-4ECEADE86B9F}" type="presOf" srcId="{8740AF6E-D898-4091-B4B7-472E0EA38E7A}" destId="{04DCA8F5-F427-4E1E-AAD0-4F91257E1E88}" srcOrd="0" destOrd="0" presId="urn:microsoft.com/office/officeart/2005/8/layout/hProcess6"/>
    <dgm:cxn modelId="{2732EDC3-9973-4FD7-A426-A0B5487B6EC0}" type="presOf" srcId="{8EE6B258-A78F-49D5-8533-F5218A9D40E8}" destId="{AAB21D8A-0893-495C-9487-EDE4349E2048}" srcOrd="0" destOrd="0" presId="urn:microsoft.com/office/officeart/2005/8/layout/hProcess6"/>
    <dgm:cxn modelId="{CE54CAF1-54CF-478C-849C-370B8AC4A5CA}" type="presOf" srcId="{E743F9CA-4DCC-419D-8BF1-4FAE18DEC711}" destId="{4A111CD7-A50C-4756-BE42-252578C30079}" srcOrd="0" destOrd="1" presId="urn:microsoft.com/office/officeart/2005/8/layout/hProcess6"/>
    <dgm:cxn modelId="{3A09FFF6-F867-4E78-BF19-DE228F7936E6}" type="presParOf" srcId="{AAB21D8A-0893-495C-9487-EDE4349E2048}" destId="{2FF919B1-105B-4422-8D46-4CCD5749FAB2}" srcOrd="0" destOrd="0" presId="urn:microsoft.com/office/officeart/2005/8/layout/hProcess6"/>
    <dgm:cxn modelId="{F104EC9B-FF6B-4A86-AC49-F5894BFFA21E}" type="presParOf" srcId="{2FF919B1-105B-4422-8D46-4CCD5749FAB2}" destId="{C6044CC7-685D-4115-AD70-A52974FF1FB6}" srcOrd="0" destOrd="0" presId="urn:microsoft.com/office/officeart/2005/8/layout/hProcess6"/>
    <dgm:cxn modelId="{87DDFD1E-F303-415C-A02B-4EABD65AEFF9}" type="presParOf" srcId="{2FF919B1-105B-4422-8D46-4CCD5749FAB2}" destId="{4A111CD7-A50C-4756-BE42-252578C30079}" srcOrd="1" destOrd="0" presId="urn:microsoft.com/office/officeart/2005/8/layout/hProcess6"/>
    <dgm:cxn modelId="{7EA064D2-EAF6-4F4F-8D8A-267EC5F3E668}" type="presParOf" srcId="{2FF919B1-105B-4422-8D46-4CCD5749FAB2}" destId="{9575845C-721F-49C7-BDA9-44082BF82B8C}" srcOrd="2" destOrd="0" presId="urn:microsoft.com/office/officeart/2005/8/layout/hProcess6"/>
    <dgm:cxn modelId="{B45146EA-1499-4B52-936F-6A33357BA4A1}" type="presParOf" srcId="{2FF919B1-105B-4422-8D46-4CCD5749FAB2}" destId="{04DCA8F5-F427-4E1E-AAD0-4F91257E1E88}"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A02F69-52A6-4FE9-80E1-320CCC2DB44A}" type="doc">
      <dgm:prSet loTypeId="urn:microsoft.com/office/officeart/2005/8/layout/hProcess6" loCatId="process" qsTypeId="urn:microsoft.com/office/officeart/2005/8/quickstyle/simple1" qsCatId="simple" csTypeId="urn:microsoft.com/office/officeart/2005/8/colors/accent3_3" csCatId="accent3" phldr="1"/>
      <dgm:spPr/>
      <dgm:t>
        <a:bodyPr/>
        <a:lstStyle/>
        <a:p>
          <a:endParaRPr lang="en-GB"/>
        </a:p>
      </dgm:t>
    </dgm:pt>
    <dgm:pt modelId="{C9C0CAB3-F665-4112-BEEA-CD3438ED84B5}">
      <dgm:prSet phldrT="[Text]"/>
      <dgm:spPr/>
      <dgm:t>
        <a:bodyPr/>
        <a:lstStyle/>
        <a:p>
          <a:r>
            <a:rPr lang="en-GB" b="1" dirty="0"/>
            <a:t>Personalised</a:t>
          </a:r>
        </a:p>
      </dgm:t>
    </dgm:pt>
    <dgm:pt modelId="{B112242E-1382-426E-A57A-74E5C90DFE0E}" type="parTrans" cxnId="{5EB197AB-FCB1-4706-9864-606ADF86A371}">
      <dgm:prSet/>
      <dgm:spPr/>
      <dgm:t>
        <a:bodyPr/>
        <a:lstStyle/>
        <a:p>
          <a:endParaRPr lang="en-GB"/>
        </a:p>
      </dgm:t>
    </dgm:pt>
    <dgm:pt modelId="{D0CCD45E-4E18-4E18-854F-05C3D2FE082F}" type="sibTrans" cxnId="{5EB197AB-FCB1-4706-9864-606ADF86A371}">
      <dgm:prSet/>
      <dgm:spPr/>
      <dgm:t>
        <a:bodyPr/>
        <a:lstStyle/>
        <a:p>
          <a:endParaRPr lang="en-GB"/>
        </a:p>
      </dgm:t>
    </dgm:pt>
    <dgm:pt modelId="{6996A06B-EE0A-494D-9CAC-D36086CE88B8}">
      <dgm:prSet phldrT="[Text]"/>
      <dgm:spPr/>
      <dgm:t>
        <a:bodyPr/>
        <a:lstStyle/>
        <a:p>
          <a:r>
            <a:rPr lang="zh-TW" altLang="en-US" b="0" dirty="0"/>
            <a:t>使用者可以自定喜愛的學科、期刊</a:t>
          </a:r>
          <a:endParaRPr lang="en-GB" b="0" dirty="0"/>
        </a:p>
      </dgm:t>
    </dgm:pt>
    <dgm:pt modelId="{E0C89E46-FE8D-4CCD-B7DE-09565837B384}" type="parTrans" cxnId="{D40AD106-EA1B-4DF1-9587-5DB6D3193A58}">
      <dgm:prSet/>
      <dgm:spPr/>
      <dgm:t>
        <a:bodyPr/>
        <a:lstStyle/>
        <a:p>
          <a:endParaRPr lang="en-GB"/>
        </a:p>
      </dgm:t>
    </dgm:pt>
    <dgm:pt modelId="{062BC1BA-1930-4262-9804-0C5ACB322690}" type="sibTrans" cxnId="{D40AD106-EA1B-4DF1-9587-5DB6D3193A58}">
      <dgm:prSet/>
      <dgm:spPr/>
      <dgm:t>
        <a:bodyPr/>
        <a:lstStyle/>
        <a:p>
          <a:endParaRPr lang="en-GB"/>
        </a:p>
      </dgm:t>
    </dgm:pt>
    <dgm:pt modelId="{D9DE5631-4254-4808-8B01-6ABDAC399A79}">
      <dgm:prSet phldrT="[Text]"/>
      <dgm:spPr/>
      <dgm:t>
        <a:bodyPr/>
        <a:lstStyle/>
        <a:p>
          <a:r>
            <a:rPr lang="zh-TW" altLang="en-US" b="0" dirty="0"/>
            <a:t>將文獻儲存到我的最愛或是載具</a:t>
          </a:r>
          <a:endParaRPr lang="en-GB" b="0" dirty="0"/>
        </a:p>
      </dgm:t>
    </dgm:pt>
    <dgm:pt modelId="{6A93973A-9DA9-4911-BBC9-4AB7160F84EB}" type="parTrans" cxnId="{2C7F2C84-E1A5-4480-9C27-E125DE867CFA}">
      <dgm:prSet/>
      <dgm:spPr/>
      <dgm:t>
        <a:bodyPr/>
        <a:lstStyle/>
        <a:p>
          <a:endParaRPr lang="en-GB"/>
        </a:p>
      </dgm:t>
    </dgm:pt>
    <dgm:pt modelId="{794FA41F-3110-4CBA-ABC6-1C5E4C987C73}" type="sibTrans" cxnId="{2C7F2C84-E1A5-4480-9C27-E125DE867CFA}">
      <dgm:prSet/>
      <dgm:spPr/>
      <dgm:t>
        <a:bodyPr/>
        <a:lstStyle/>
        <a:p>
          <a:endParaRPr lang="en-GB"/>
        </a:p>
      </dgm:t>
    </dgm:pt>
    <dgm:pt modelId="{1213BEEC-655C-465A-82C4-8A1D2CEBDC8B}" type="pres">
      <dgm:prSet presAssocID="{31A02F69-52A6-4FE9-80E1-320CCC2DB44A}" presName="theList" presStyleCnt="0">
        <dgm:presLayoutVars>
          <dgm:dir val="rev"/>
          <dgm:animLvl val="lvl"/>
          <dgm:resizeHandles val="exact"/>
        </dgm:presLayoutVars>
      </dgm:prSet>
      <dgm:spPr/>
      <dgm:t>
        <a:bodyPr/>
        <a:lstStyle/>
        <a:p>
          <a:endParaRPr lang="en-GB"/>
        </a:p>
      </dgm:t>
    </dgm:pt>
    <dgm:pt modelId="{F4F3FD35-EFD9-4DFE-A276-8BD5BE338E8F}" type="pres">
      <dgm:prSet presAssocID="{C9C0CAB3-F665-4112-BEEA-CD3438ED84B5}" presName="compNode" presStyleCnt="0"/>
      <dgm:spPr/>
    </dgm:pt>
    <dgm:pt modelId="{4D195AE4-540C-4E08-AC54-7ACEDF4D14C6}" type="pres">
      <dgm:prSet presAssocID="{C9C0CAB3-F665-4112-BEEA-CD3438ED84B5}" presName="noGeometry" presStyleCnt="0"/>
      <dgm:spPr/>
    </dgm:pt>
    <dgm:pt modelId="{303A9649-544C-4620-BD05-606710741CBA}" type="pres">
      <dgm:prSet presAssocID="{C9C0CAB3-F665-4112-BEEA-CD3438ED84B5}" presName="childTextVisible" presStyleLbl="bgAccFollowNode1" presStyleIdx="0" presStyleCnt="1" custScaleX="117645" custScaleY="67459" custLinFactNeighborX="4343" custLinFactNeighborY="10559">
        <dgm:presLayoutVars>
          <dgm:bulletEnabled val="1"/>
        </dgm:presLayoutVars>
      </dgm:prSet>
      <dgm:spPr/>
      <dgm:t>
        <a:bodyPr/>
        <a:lstStyle/>
        <a:p>
          <a:endParaRPr lang="en-GB"/>
        </a:p>
      </dgm:t>
    </dgm:pt>
    <dgm:pt modelId="{4746DBD3-0C87-473B-91F1-27E0B79D1A0F}" type="pres">
      <dgm:prSet presAssocID="{C9C0CAB3-F665-4112-BEEA-CD3438ED84B5}" presName="childTextHidden" presStyleLbl="bgAccFollowNode1" presStyleIdx="0" presStyleCnt="1"/>
      <dgm:spPr/>
      <dgm:t>
        <a:bodyPr/>
        <a:lstStyle/>
        <a:p>
          <a:endParaRPr lang="en-GB"/>
        </a:p>
      </dgm:t>
    </dgm:pt>
    <dgm:pt modelId="{954D73A6-A8A7-4619-9B4A-64526FA94D09}" type="pres">
      <dgm:prSet presAssocID="{C9C0CAB3-F665-4112-BEEA-CD3438ED84B5}" presName="parentText" presStyleLbl="node1" presStyleIdx="0" presStyleCnt="1" custScaleX="91325" custScaleY="91324" custLinFactNeighborX="19542" custLinFactNeighborY="14414">
        <dgm:presLayoutVars>
          <dgm:chMax val="1"/>
          <dgm:bulletEnabled val="1"/>
        </dgm:presLayoutVars>
      </dgm:prSet>
      <dgm:spPr/>
      <dgm:t>
        <a:bodyPr/>
        <a:lstStyle/>
        <a:p>
          <a:endParaRPr lang="en-GB"/>
        </a:p>
      </dgm:t>
    </dgm:pt>
  </dgm:ptLst>
  <dgm:cxnLst>
    <dgm:cxn modelId="{D40AD106-EA1B-4DF1-9587-5DB6D3193A58}" srcId="{C9C0CAB3-F665-4112-BEEA-CD3438ED84B5}" destId="{6996A06B-EE0A-494D-9CAC-D36086CE88B8}" srcOrd="0" destOrd="0" parTransId="{E0C89E46-FE8D-4CCD-B7DE-09565837B384}" sibTransId="{062BC1BA-1930-4262-9804-0C5ACB322690}"/>
    <dgm:cxn modelId="{2C3FB259-4A30-40D2-ABE0-5431A2255EBB}" type="presOf" srcId="{6996A06B-EE0A-494D-9CAC-D36086CE88B8}" destId="{4746DBD3-0C87-473B-91F1-27E0B79D1A0F}" srcOrd="1" destOrd="0" presId="urn:microsoft.com/office/officeart/2005/8/layout/hProcess6"/>
    <dgm:cxn modelId="{CD6F8676-17F3-4014-B7F0-C93860A5A50D}" type="presOf" srcId="{6996A06B-EE0A-494D-9CAC-D36086CE88B8}" destId="{303A9649-544C-4620-BD05-606710741CBA}" srcOrd="0" destOrd="0" presId="urn:microsoft.com/office/officeart/2005/8/layout/hProcess6"/>
    <dgm:cxn modelId="{CB79FA70-03FE-4E30-ADB6-B977C57805C8}" type="presOf" srcId="{C9C0CAB3-F665-4112-BEEA-CD3438ED84B5}" destId="{954D73A6-A8A7-4619-9B4A-64526FA94D09}" srcOrd="0" destOrd="0" presId="urn:microsoft.com/office/officeart/2005/8/layout/hProcess6"/>
    <dgm:cxn modelId="{5EB197AB-FCB1-4706-9864-606ADF86A371}" srcId="{31A02F69-52A6-4FE9-80E1-320CCC2DB44A}" destId="{C9C0CAB3-F665-4112-BEEA-CD3438ED84B5}" srcOrd="0" destOrd="0" parTransId="{B112242E-1382-426E-A57A-74E5C90DFE0E}" sibTransId="{D0CCD45E-4E18-4E18-854F-05C3D2FE082F}"/>
    <dgm:cxn modelId="{CCBC925D-A220-463D-B2BA-DE25D64C793C}" type="presOf" srcId="{D9DE5631-4254-4808-8B01-6ABDAC399A79}" destId="{303A9649-544C-4620-BD05-606710741CBA}" srcOrd="0" destOrd="1" presId="urn:microsoft.com/office/officeart/2005/8/layout/hProcess6"/>
    <dgm:cxn modelId="{2C7F2C84-E1A5-4480-9C27-E125DE867CFA}" srcId="{C9C0CAB3-F665-4112-BEEA-CD3438ED84B5}" destId="{D9DE5631-4254-4808-8B01-6ABDAC399A79}" srcOrd="1" destOrd="0" parTransId="{6A93973A-9DA9-4911-BBC9-4AB7160F84EB}" sibTransId="{794FA41F-3110-4CBA-ABC6-1C5E4C987C73}"/>
    <dgm:cxn modelId="{0E74F067-6D30-46E8-9294-94E00D5DFC46}" type="presOf" srcId="{D9DE5631-4254-4808-8B01-6ABDAC399A79}" destId="{4746DBD3-0C87-473B-91F1-27E0B79D1A0F}" srcOrd="1" destOrd="1" presId="urn:microsoft.com/office/officeart/2005/8/layout/hProcess6"/>
    <dgm:cxn modelId="{512A38BA-0A2F-48B4-A0F2-E037559D3725}" type="presOf" srcId="{31A02F69-52A6-4FE9-80E1-320CCC2DB44A}" destId="{1213BEEC-655C-465A-82C4-8A1D2CEBDC8B}" srcOrd="0" destOrd="0" presId="urn:microsoft.com/office/officeart/2005/8/layout/hProcess6"/>
    <dgm:cxn modelId="{775752CE-793F-4B9B-BB35-F1EC9558BB86}" type="presParOf" srcId="{1213BEEC-655C-465A-82C4-8A1D2CEBDC8B}" destId="{F4F3FD35-EFD9-4DFE-A276-8BD5BE338E8F}" srcOrd="0" destOrd="0" presId="urn:microsoft.com/office/officeart/2005/8/layout/hProcess6"/>
    <dgm:cxn modelId="{DC57FB22-13EE-4167-85DA-07619C1BB8A3}" type="presParOf" srcId="{F4F3FD35-EFD9-4DFE-A276-8BD5BE338E8F}" destId="{4D195AE4-540C-4E08-AC54-7ACEDF4D14C6}" srcOrd="0" destOrd="0" presId="urn:microsoft.com/office/officeart/2005/8/layout/hProcess6"/>
    <dgm:cxn modelId="{A3C7333E-47D6-48C3-8CA4-5DB96E6BFB5D}" type="presParOf" srcId="{F4F3FD35-EFD9-4DFE-A276-8BD5BE338E8F}" destId="{303A9649-544C-4620-BD05-606710741CBA}" srcOrd="1" destOrd="0" presId="urn:microsoft.com/office/officeart/2005/8/layout/hProcess6"/>
    <dgm:cxn modelId="{4590187F-FE0D-4184-BB5D-34F41DF61D4C}" type="presParOf" srcId="{F4F3FD35-EFD9-4DFE-A276-8BD5BE338E8F}" destId="{4746DBD3-0C87-473B-91F1-27E0B79D1A0F}" srcOrd="2" destOrd="0" presId="urn:microsoft.com/office/officeart/2005/8/layout/hProcess6"/>
    <dgm:cxn modelId="{08ADD212-ECC7-4EA5-BD76-287E8E607CEB}" type="presParOf" srcId="{F4F3FD35-EFD9-4DFE-A276-8BD5BE338E8F}" destId="{954D73A6-A8A7-4619-9B4A-64526FA94D09}" srcOrd="3" destOrd="0" presId="urn:microsoft.com/office/officeart/2005/8/layout/hProcess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E6B258-A78F-49D5-8533-F5218A9D40E8}" type="doc">
      <dgm:prSet loTypeId="urn:microsoft.com/office/officeart/2005/8/layout/hProcess6" loCatId="process" qsTypeId="urn:microsoft.com/office/officeart/2005/8/quickstyle/simple1" qsCatId="simple" csTypeId="urn:microsoft.com/office/officeart/2005/8/colors/accent3_4" csCatId="accent3" phldr="1"/>
      <dgm:spPr/>
      <dgm:t>
        <a:bodyPr/>
        <a:lstStyle/>
        <a:p>
          <a:endParaRPr lang="en-GB"/>
        </a:p>
      </dgm:t>
    </dgm:pt>
    <dgm:pt modelId="{8740AF6E-D898-4091-B4B7-472E0EA38E7A}">
      <dgm:prSet phldrT="[Text]"/>
      <dgm:spPr/>
      <dgm:t>
        <a:bodyPr/>
        <a:lstStyle/>
        <a:p>
          <a:r>
            <a:rPr lang="en-GB" b="1"/>
            <a:t>Instant Access</a:t>
          </a:r>
        </a:p>
      </dgm:t>
    </dgm:pt>
    <dgm:pt modelId="{229EFC95-B282-42BA-93A7-B52FC623DCBF}" type="parTrans" cxnId="{7EF16BCA-0796-4C7A-88A7-6DC35E9BD7B9}">
      <dgm:prSet/>
      <dgm:spPr/>
      <dgm:t>
        <a:bodyPr/>
        <a:lstStyle/>
        <a:p>
          <a:endParaRPr lang="en-GB"/>
        </a:p>
      </dgm:t>
    </dgm:pt>
    <dgm:pt modelId="{966300B7-BA1C-49E6-90A4-0D2092D1F28B}" type="sibTrans" cxnId="{7EF16BCA-0796-4C7A-88A7-6DC35E9BD7B9}">
      <dgm:prSet/>
      <dgm:spPr/>
      <dgm:t>
        <a:bodyPr/>
        <a:lstStyle/>
        <a:p>
          <a:endParaRPr lang="en-GB"/>
        </a:p>
      </dgm:t>
    </dgm:pt>
    <dgm:pt modelId="{E743F9CA-4DCC-419D-8BF1-4FAE18DEC711}">
      <dgm:prSet phldrT="[Text]"/>
      <dgm:spPr/>
      <dgm:t>
        <a:bodyPr/>
        <a:lstStyle/>
        <a:p>
          <a:endParaRPr lang="en-GB" b="0" dirty="0"/>
        </a:p>
      </dgm:t>
    </dgm:pt>
    <dgm:pt modelId="{E5728137-A38B-4F6F-9F1C-09D6BDAEF884}" type="sibTrans" cxnId="{3C9D0774-20AF-489F-A1BD-7EAB5E13842E}">
      <dgm:prSet/>
      <dgm:spPr/>
      <dgm:t>
        <a:bodyPr/>
        <a:lstStyle/>
        <a:p>
          <a:endParaRPr lang="en-GB"/>
        </a:p>
      </dgm:t>
    </dgm:pt>
    <dgm:pt modelId="{E7BE4C75-E563-4749-953D-76576A1CF83E}" type="parTrans" cxnId="{3C9D0774-20AF-489F-A1BD-7EAB5E13842E}">
      <dgm:prSet/>
      <dgm:spPr/>
      <dgm:t>
        <a:bodyPr/>
        <a:lstStyle/>
        <a:p>
          <a:endParaRPr lang="en-GB"/>
        </a:p>
      </dgm:t>
    </dgm:pt>
    <dgm:pt modelId="{BD05E8B3-2600-461C-B6A3-61B255F1B858}">
      <dgm:prSet phldrT="[Text]"/>
      <dgm:spPr/>
      <dgm:t>
        <a:bodyPr/>
        <a:lstStyle/>
        <a:p>
          <a:r>
            <a:rPr lang="zh-TW" altLang="en-US" b="0" dirty="0"/>
            <a:t>只要配對一次，之後便可隨時隨地閱讀</a:t>
          </a:r>
          <a:endParaRPr lang="en-GB" b="0" dirty="0"/>
        </a:p>
      </dgm:t>
    </dgm:pt>
    <dgm:pt modelId="{B92CCD17-FD7A-4EB2-91F7-74D57CAACABD}" type="sibTrans" cxnId="{74CC29F2-7E69-4740-9E34-31DB04A277CC}">
      <dgm:prSet/>
      <dgm:spPr/>
      <dgm:t>
        <a:bodyPr/>
        <a:lstStyle/>
        <a:p>
          <a:endParaRPr lang="en-US"/>
        </a:p>
      </dgm:t>
    </dgm:pt>
    <dgm:pt modelId="{C0C5765A-AD1A-462E-92FD-2D5A1F64613E}" type="parTrans" cxnId="{74CC29F2-7E69-4740-9E34-31DB04A277CC}">
      <dgm:prSet/>
      <dgm:spPr/>
      <dgm:t>
        <a:bodyPr/>
        <a:lstStyle/>
        <a:p>
          <a:endParaRPr lang="en-US"/>
        </a:p>
      </dgm:t>
    </dgm:pt>
    <dgm:pt modelId="{9DDADD0A-269D-48CA-9A40-B2C289683C90}">
      <dgm:prSet phldrT="[Text]"/>
      <dgm:spPr/>
      <dgm:t>
        <a:bodyPr/>
        <a:lstStyle/>
        <a:p>
          <a:r>
            <a:rPr lang="zh-TW" altLang="en-US" b="0" dirty="0"/>
            <a:t>配對步驟直覺</a:t>
          </a:r>
          <a:endParaRPr lang="en-GB" b="0" dirty="0"/>
        </a:p>
      </dgm:t>
    </dgm:pt>
    <dgm:pt modelId="{FCEAA440-3E06-42A0-BA24-EF58AFEB8908}" type="sibTrans" cxnId="{286774FE-2146-49B2-9CEF-344A1AD77D5B}">
      <dgm:prSet/>
      <dgm:spPr/>
      <dgm:t>
        <a:bodyPr/>
        <a:lstStyle/>
        <a:p>
          <a:endParaRPr lang="en-GB"/>
        </a:p>
      </dgm:t>
    </dgm:pt>
    <dgm:pt modelId="{B758D36D-C23D-48A8-880D-5F20E4EF0809}" type="parTrans" cxnId="{286774FE-2146-49B2-9CEF-344A1AD77D5B}">
      <dgm:prSet/>
      <dgm:spPr/>
      <dgm:t>
        <a:bodyPr/>
        <a:lstStyle/>
        <a:p>
          <a:endParaRPr lang="en-GB"/>
        </a:p>
      </dgm:t>
    </dgm:pt>
    <dgm:pt modelId="{FB8B12F6-AB63-4639-A04B-2C6874471D8C}">
      <dgm:prSet phldrT="[Text]"/>
      <dgm:spPr/>
      <dgm:t>
        <a:bodyPr/>
        <a:lstStyle/>
        <a:p>
          <a:endParaRPr lang="en-GB" b="0"/>
        </a:p>
      </dgm:t>
    </dgm:pt>
    <dgm:pt modelId="{A5AEAEFA-D3FC-4E58-AC59-F31D267554BC}" type="sibTrans" cxnId="{F31B28AC-E037-4762-A77D-471EB8A6E44C}">
      <dgm:prSet/>
      <dgm:spPr/>
      <dgm:t>
        <a:bodyPr/>
        <a:lstStyle/>
        <a:p>
          <a:endParaRPr lang="en-US"/>
        </a:p>
      </dgm:t>
    </dgm:pt>
    <dgm:pt modelId="{1F7ECA11-33AC-4195-8FF8-6988A5D475F1}" type="parTrans" cxnId="{F31B28AC-E037-4762-A77D-471EB8A6E44C}">
      <dgm:prSet/>
      <dgm:spPr/>
      <dgm:t>
        <a:bodyPr/>
        <a:lstStyle/>
        <a:p>
          <a:endParaRPr lang="en-US"/>
        </a:p>
      </dgm:t>
    </dgm:pt>
    <dgm:pt modelId="{AAB21D8A-0893-495C-9487-EDE4349E2048}" type="pres">
      <dgm:prSet presAssocID="{8EE6B258-A78F-49D5-8533-F5218A9D40E8}" presName="theList" presStyleCnt="0">
        <dgm:presLayoutVars>
          <dgm:dir/>
          <dgm:animLvl val="lvl"/>
          <dgm:resizeHandles val="exact"/>
        </dgm:presLayoutVars>
      </dgm:prSet>
      <dgm:spPr/>
      <dgm:t>
        <a:bodyPr/>
        <a:lstStyle/>
        <a:p>
          <a:endParaRPr lang="en-GB"/>
        </a:p>
      </dgm:t>
    </dgm:pt>
    <dgm:pt modelId="{2FF919B1-105B-4422-8D46-4CCD5749FAB2}" type="pres">
      <dgm:prSet presAssocID="{8740AF6E-D898-4091-B4B7-472E0EA38E7A}" presName="compNode" presStyleCnt="0"/>
      <dgm:spPr/>
    </dgm:pt>
    <dgm:pt modelId="{C6044CC7-685D-4115-AD70-A52974FF1FB6}" type="pres">
      <dgm:prSet presAssocID="{8740AF6E-D898-4091-B4B7-472E0EA38E7A}" presName="noGeometry" presStyleCnt="0"/>
      <dgm:spPr/>
    </dgm:pt>
    <dgm:pt modelId="{4A111CD7-A50C-4756-BE42-252578C30079}" type="pres">
      <dgm:prSet presAssocID="{8740AF6E-D898-4091-B4B7-472E0EA38E7A}" presName="childTextVisible" presStyleLbl="bgAccFollowNode1" presStyleIdx="0" presStyleCnt="1" custScaleX="112068" custScaleY="67258" custLinFactNeighborX="3965" custLinFactNeighborY="-296">
        <dgm:presLayoutVars>
          <dgm:bulletEnabled val="1"/>
        </dgm:presLayoutVars>
      </dgm:prSet>
      <dgm:spPr/>
      <dgm:t>
        <a:bodyPr/>
        <a:lstStyle/>
        <a:p>
          <a:endParaRPr lang="en-GB"/>
        </a:p>
      </dgm:t>
    </dgm:pt>
    <dgm:pt modelId="{9575845C-721F-49C7-BDA9-44082BF82B8C}" type="pres">
      <dgm:prSet presAssocID="{8740AF6E-D898-4091-B4B7-472E0EA38E7A}" presName="childTextHidden" presStyleLbl="bgAccFollowNode1" presStyleIdx="0" presStyleCnt="1"/>
      <dgm:spPr/>
      <dgm:t>
        <a:bodyPr/>
        <a:lstStyle/>
        <a:p>
          <a:endParaRPr lang="en-GB"/>
        </a:p>
      </dgm:t>
    </dgm:pt>
    <dgm:pt modelId="{04DCA8F5-F427-4E1E-AAD0-4F91257E1E88}" type="pres">
      <dgm:prSet presAssocID="{8740AF6E-D898-4091-B4B7-472E0EA38E7A}" presName="parentText" presStyleLbl="node1" presStyleIdx="0" presStyleCnt="1" custScaleX="92759" custScaleY="90171">
        <dgm:presLayoutVars>
          <dgm:chMax val="1"/>
          <dgm:bulletEnabled val="1"/>
        </dgm:presLayoutVars>
      </dgm:prSet>
      <dgm:spPr/>
      <dgm:t>
        <a:bodyPr/>
        <a:lstStyle/>
        <a:p>
          <a:endParaRPr lang="en-GB"/>
        </a:p>
      </dgm:t>
    </dgm:pt>
  </dgm:ptLst>
  <dgm:cxnLst>
    <dgm:cxn modelId="{BD6E3EFA-7649-48AA-BABB-A07FF3606BEC}" type="presOf" srcId="{FB8B12F6-AB63-4639-A04B-2C6874471D8C}" destId="{4A111CD7-A50C-4756-BE42-252578C30079}" srcOrd="0" destOrd="0" presId="urn:microsoft.com/office/officeart/2005/8/layout/hProcess6"/>
    <dgm:cxn modelId="{74CC29F2-7E69-4740-9E34-31DB04A277CC}" srcId="{8740AF6E-D898-4091-B4B7-472E0EA38E7A}" destId="{BD05E8B3-2600-461C-B6A3-61B255F1B858}" srcOrd="2" destOrd="0" parTransId="{C0C5765A-AD1A-462E-92FD-2D5A1F64613E}" sibTransId="{B92CCD17-FD7A-4EB2-91F7-74D57CAACABD}"/>
    <dgm:cxn modelId="{3804329B-F9C4-446E-851C-3186F4734EB1}" type="presOf" srcId="{8EE6B258-A78F-49D5-8533-F5218A9D40E8}" destId="{AAB21D8A-0893-495C-9487-EDE4349E2048}" srcOrd="0" destOrd="0" presId="urn:microsoft.com/office/officeart/2005/8/layout/hProcess6"/>
    <dgm:cxn modelId="{85ED6447-C2B7-43B9-8BBB-4D7110A291E5}" type="presOf" srcId="{FB8B12F6-AB63-4639-A04B-2C6874471D8C}" destId="{9575845C-721F-49C7-BDA9-44082BF82B8C}" srcOrd="1" destOrd="0" presId="urn:microsoft.com/office/officeart/2005/8/layout/hProcess6"/>
    <dgm:cxn modelId="{ED8C87C9-5DBB-4C43-9960-A3815773281B}" type="presOf" srcId="{9DDADD0A-269D-48CA-9A40-B2C289683C90}" destId="{9575845C-721F-49C7-BDA9-44082BF82B8C}" srcOrd="1" destOrd="1" presId="urn:microsoft.com/office/officeart/2005/8/layout/hProcess6"/>
    <dgm:cxn modelId="{1191BD26-1CD9-411B-ADEF-6F67E191B524}" type="presOf" srcId="{E743F9CA-4DCC-419D-8BF1-4FAE18DEC711}" destId="{4A111CD7-A50C-4756-BE42-252578C30079}" srcOrd="0" destOrd="3" presId="urn:microsoft.com/office/officeart/2005/8/layout/hProcess6"/>
    <dgm:cxn modelId="{8A77BA49-5469-43B9-B515-727A69F64EF6}" type="presOf" srcId="{BD05E8B3-2600-461C-B6A3-61B255F1B858}" destId="{4A111CD7-A50C-4756-BE42-252578C30079}" srcOrd="0" destOrd="2" presId="urn:microsoft.com/office/officeart/2005/8/layout/hProcess6"/>
    <dgm:cxn modelId="{F31B28AC-E037-4762-A77D-471EB8A6E44C}" srcId="{8740AF6E-D898-4091-B4B7-472E0EA38E7A}" destId="{FB8B12F6-AB63-4639-A04B-2C6874471D8C}" srcOrd="0" destOrd="0" parTransId="{1F7ECA11-33AC-4195-8FF8-6988A5D475F1}" sibTransId="{A5AEAEFA-D3FC-4E58-AC59-F31D267554BC}"/>
    <dgm:cxn modelId="{0CA16846-30D5-474A-A1E3-ED9BB54A559A}" type="presOf" srcId="{E743F9CA-4DCC-419D-8BF1-4FAE18DEC711}" destId="{9575845C-721F-49C7-BDA9-44082BF82B8C}" srcOrd="1" destOrd="3" presId="urn:microsoft.com/office/officeart/2005/8/layout/hProcess6"/>
    <dgm:cxn modelId="{286774FE-2146-49B2-9CEF-344A1AD77D5B}" srcId="{8740AF6E-D898-4091-B4B7-472E0EA38E7A}" destId="{9DDADD0A-269D-48CA-9A40-B2C289683C90}" srcOrd="1" destOrd="0" parTransId="{B758D36D-C23D-48A8-880D-5F20E4EF0809}" sibTransId="{FCEAA440-3E06-42A0-BA24-EF58AFEB8908}"/>
    <dgm:cxn modelId="{7EF16BCA-0796-4C7A-88A7-6DC35E9BD7B9}" srcId="{8EE6B258-A78F-49D5-8533-F5218A9D40E8}" destId="{8740AF6E-D898-4091-B4B7-472E0EA38E7A}" srcOrd="0" destOrd="0" parTransId="{229EFC95-B282-42BA-93A7-B52FC623DCBF}" sibTransId="{966300B7-BA1C-49E6-90A4-0D2092D1F28B}"/>
    <dgm:cxn modelId="{69CB6C3B-7A56-45CA-8257-6C73F8D461E4}" type="presOf" srcId="{BD05E8B3-2600-461C-B6A3-61B255F1B858}" destId="{9575845C-721F-49C7-BDA9-44082BF82B8C}" srcOrd="1" destOrd="2" presId="urn:microsoft.com/office/officeart/2005/8/layout/hProcess6"/>
    <dgm:cxn modelId="{AB4ECB4B-CC24-4270-ACE5-3471A2BD0F8E}" type="presOf" srcId="{8740AF6E-D898-4091-B4B7-472E0EA38E7A}" destId="{04DCA8F5-F427-4E1E-AAD0-4F91257E1E88}" srcOrd="0" destOrd="0" presId="urn:microsoft.com/office/officeart/2005/8/layout/hProcess6"/>
    <dgm:cxn modelId="{3C9D0774-20AF-489F-A1BD-7EAB5E13842E}" srcId="{8740AF6E-D898-4091-B4B7-472E0EA38E7A}" destId="{E743F9CA-4DCC-419D-8BF1-4FAE18DEC711}" srcOrd="3" destOrd="0" parTransId="{E7BE4C75-E563-4749-953D-76576A1CF83E}" sibTransId="{E5728137-A38B-4F6F-9F1C-09D6BDAEF884}"/>
    <dgm:cxn modelId="{327A6BD1-5722-4BCC-8F52-321D4A9F995C}" type="presOf" srcId="{9DDADD0A-269D-48CA-9A40-B2C289683C90}" destId="{4A111CD7-A50C-4756-BE42-252578C30079}" srcOrd="0" destOrd="1" presId="urn:microsoft.com/office/officeart/2005/8/layout/hProcess6"/>
    <dgm:cxn modelId="{78F46095-647A-431A-A040-0C8D91E88DAE}" type="presParOf" srcId="{AAB21D8A-0893-495C-9487-EDE4349E2048}" destId="{2FF919B1-105B-4422-8D46-4CCD5749FAB2}" srcOrd="0" destOrd="0" presId="urn:microsoft.com/office/officeart/2005/8/layout/hProcess6"/>
    <dgm:cxn modelId="{B9770562-46A8-4A31-BD36-648B1D5BE492}" type="presParOf" srcId="{2FF919B1-105B-4422-8D46-4CCD5749FAB2}" destId="{C6044CC7-685D-4115-AD70-A52974FF1FB6}" srcOrd="0" destOrd="0" presId="urn:microsoft.com/office/officeart/2005/8/layout/hProcess6"/>
    <dgm:cxn modelId="{BDFD6053-54FE-4D1B-9421-900151C12249}" type="presParOf" srcId="{2FF919B1-105B-4422-8D46-4CCD5749FAB2}" destId="{4A111CD7-A50C-4756-BE42-252578C30079}" srcOrd="1" destOrd="0" presId="urn:microsoft.com/office/officeart/2005/8/layout/hProcess6"/>
    <dgm:cxn modelId="{BBB22876-397C-47EC-AE88-D86BC70734D0}" type="presParOf" srcId="{2FF919B1-105B-4422-8D46-4CCD5749FAB2}" destId="{9575845C-721F-49C7-BDA9-44082BF82B8C}" srcOrd="2" destOrd="0" presId="urn:microsoft.com/office/officeart/2005/8/layout/hProcess6"/>
    <dgm:cxn modelId="{FFC008D5-1A93-4E52-8841-EF62475141E1}" type="presParOf" srcId="{2FF919B1-105B-4422-8D46-4CCD5749FAB2}" destId="{04DCA8F5-F427-4E1E-AAD0-4F91257E1E88}" srcOrd="3" destOrd="0" presId="urn:microsoft.com/office/officeart/2005/8/layout/hProcess6"/>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A02F69-52A6-4FE9-80E1-320CCC2DB44A}" type="doc">
      <dgm:prSet loTypeId="urn:microsoft.com/office/officeart/2005/8/layout/hProcess6" loCatId="process" qsTypeId="urn:microsoft.com/office/officeart/2005/8/quickstyle/simple1" qsCatId="simple" csTypeId="urn:microsoft.com/office/officeart/2005/8/colors/accent3_5" csCatId="accent3" phldr="1"/>
      <dgm:spPr/>
      <dgm:t>
        <a:bodyPr/>
        <a:lstStyle/>
        <a:p>
          <a:endParaRPr lang="en-GB"/>
        </a:p>
      </dgm:t>
    </dgm:pt>
    <dgm:pt modelId="{C9C0CAB3-F665-4112-BEEA-CD3438ED84B5}">
      <dgm:prSet phldrT="[Text]"/>
      <dgm:spPr/>
      <dgm:t>
        <a:bodyPr/>
        <a:lstStyle/>
        <a:p>
          <a:r>
            <a:rPr lang="en-GB" b="1" dirty="0"/>
            <a:t>Sharing</a:t>
          </a:r>
        </a:p>
      </dgm:t>
    </dgm:pt>
    <dgm:pt modelId="{B112242E-1382-426E-A57A-74E5C90DFE0E}" type="parTrans" cxnId="{5EB197AB-FCB1-4706-9864-606ADF86A371}">
      <dgm:prSet/>
      <dgm:spPr/>
      <dgm:t>
        <a:bodyPr/>
        <a:lstStyle/>
        <a:p>
          <a:endParaRPr lang="en-GB"/>
        </a:p>
      </dgm:t>
    </dgm:pt>
    <dgm:pt modelId="{D0CCD45E-4E18-4E18-854F-05C3D2FE082F}" type="sibTrans" cxnId="{5EB197AB-FCB1-4706-9864-606ADF86A371}">
      <dgm:prSet/>
      <dgm:spPr/>
      <dgm:t>
        <a:bodyPr/>
        <a:lstStyle/>
        <a:p>
          <a:endParaRPr lang="en-GB"/>
        </a:p>
      </dgm:t>
    </dgm:pt>
    <dgm:pt modelId="{6996A06B-EE0A-494D-9CAC-D36086CE88B8}">
      <dgm:prSet phldrT="[Text]"/>
      <dgm:spPr/>
      <dgm:t>
        <a:bodyPr/>
        <a:lstStyle/>
        <a:p>
          <a:r>
            <a:rPr lang="zh-TW" altLang="en-US" b="0" dirty="0"/>
            <a:t>使用者可以利用</a:t>
          </a:r>
          <a:r>
            <a:rPr lang="en-US" altLang="zh-TW" b="0" dirty="0"/>
            <a:t>email</a:t>
          </a:r>
          <a:r>
            <a:rPr lang="zh-TW" altLang="en-US" b="0" dirty="0"/>
            <a:t>分享至</a:t>
          </a:r>
          <a:r>
            <a:rPr lang="en-GB" b="0" dirty="0"/>
            <a:t>:</a:t>
          </a:r>
        </a:p>
      </dgm:t>
    </dgm:pt>
    <dgm:pt modelId="{E0C89E46-FE8D-4CCD-B7DE-09565837B384}" type="parTrans" cxnId="{D40AD106-EA1B-4DF1-9587-5DB6D3193A58}">
      <dgm:prSet/>
      <dgm:spPr/>
      <dgm:t>
        <a:bodyPr/>
        <a:lstStyle/>
        <a:p>
          <a:endParaRPr lang="en-GB"/>
        </a:p>
      </dgm:t>
    </dgm:pt>
    <dgm:pt modelId="{062BC1BA-1930-4262-9804-0C5ACB322690}" type="sibTrans" cxnId="{D40AD106-EA1B-4DF1-9587-5DB6D3193A58}">
      <dgm:prSet/>
      <dgm:spPr/>
      <dgm:t>
        <a:bodyPr/>
        <a:lstStyle/>
        <a:p>
          <a:endParaRPr lang="en-GB"/>
        </a:p>
      </dgm:t>
    </dgm:pt>
    <dgm:pt modelId="{CFFD2A16-E295-4DDF-9BC2-651EA069DBF8}">
      <dgm:prSet phldrT="[Text]"/>
      <dgm:spPr/>
      <dgm:t>
        <a:bodyPr/>
        <a:lstStyle/>
        <a:p>
          <a:r>
            <a:rPr lang="en-GB" b="0" dirty="0" err="1"/>
            <a:t>Facebook</a:t>
          </a:r>
          <a:endParaRPr lang="en-GB" b="0" dirty="0"/>
        </a:p>
      </dgm:t>
    </dgm:pt>
    <dgm:pt modelId="{A8E4A39E-F220-4661-80D1-669E51BD2B40}" type="parTrans" cxnId="{26FA4A06-FE88-4F7D-87FB-FDAFBEE6B488}">
      <dgm:prSet/>
      <dgm:spPr/>
      <dgm:t>
        <a:bodyPr/>
        <a:lstStyle/>
        <a:p>
          <a:endParaRPr lang="en-GB"/>
        </a:p>
      </dgm:t>
    </dgm:pt>
    <dgm:pt modelId="{5F6B0EB5-706A-4586-926C-CA9600520676}" type="sibTrans" cxnId="{26FA4A06-FE88-4F7D-87FB-FDAFBEE6B488}">
      <dgm:prSet/>
      <dgm:spPr/>
      <dgm:t>
        <a:bodyPr/>
        <a:lstStyle/>
        <a:p>
          <a:endParaRPr lang="en-GB"/>
        </a:p>
      </dgm:t>
    </dgm:pt>
    <dgm:pt modelId="{58FF4714-9F9B-4139-955B-237A7C334E5D}">
      <dgm:prSet phldrT="[Text]"/>
      <dgm:spPr/>
      <dgm:t>
        <a:bodyPr/>
        <a:lstStyle/>
        <a:p>
          <a:r>
            <a:rPr lang="en-GB" b="0" dirty="0"/>
            <a:t> Twitter</a:t>
          </a:r>
        </a:p>
      </dgm:t>
    </dgm:pt>
    <dgm:pt modelId="{99668B59-D9D9-4D05-857D-37B7DA6D189E}" type="parTrans" cxnId="{21EC5DCA-225C-42F9-A883-6EDE38901EAF}">
      <dgm:prSet/>
      <dgm:spPr/>
      <dgm:t>
        <a:bodyPr/>
        <a:lstStyle/>
        <a:p>
          <a:endParaRPr lang="en-GB"/>
        </a:p>
      </dgm:t>
    </dgm:pt>
    <dgm:pt modelId="{4691F060-E733-42F3-8284-8309F7DB8D67}" type="sibTrans" cxnId="{21EC5DCA-225C-42F9-A883-6EDE38901EAF}">
      <dgm:prSet/>
      <dgm:spPr/>
      <dgm:t>
        <a:bodyPr/>
        <a:lstStyle/>
        <a:p>
          <a:endParaRPr lang="en-GB"/>
        </a:p>
      </dgm:t>
    </dgm:pt>
    <dgm:pt modelId="{544B15DA-780E-420E-AF0E-56D4318C2364}">
      <dgm:prSet phldrT="[Text]"/>
      <dgm:spPr/>
      <dgm:t>
        <a:bodyPr/>
        <a:lstStyle/>
        <a:p>
          <a:r>
            <a:rPr lang="en-GB" b="0" dirty="0"/>
            <a:t>LinkedIn</a:t>
          </a:r>
        </a:p>
      </dgm:t>
    </dgm:pt>
    <dgm:pt modelId="{6090922B-AB90-4606-96B7-0CD939E8C672}" type="parTrans" cxnId="{874911E7-FB24-495A-A83A-200C62BADAFE}">
      <dgm:prSet/>
      <dgm:spPr/>
      <dgm:t>
        <a:bodyPr/>
        <a:lstStyle/>
        <a:p>
          <a:endParaRPr lang="en-GB"/>
        </a:p>
      </dgm:t>
    </dgm:pt>
    <dgm:pt modelId="{7B351FEE-3EE9-4F60-B427-EBEED0AC3794}" type="sibTrans" cxnId="{874911E7-FB24-495A-A83A-200C62BADAFE}">
      <dgm:prSet/>
      <dgm:spPr/>
      <dgm:t>
        <a:bodyPr/>
        <a:lstStyle/>
        <a:p>
          <a:endParaRPr lang="en-GB"/>
        </a:p>
      </dgm:t>
    </dgm:pt>
    <dgm:pt modelId="{1213BEEC-655C-465A-82C4-8A1D2CEBDC8B}" type="pres">
      <dgm:prSet presAssocID="{31A02F69-52A6-4FE9-80E1-320CCC2DB44A}" presName="theList" presStyleCnt="0">
        <dgm:presLayoutVars>
          <dgm:dir val="rev"/>
          <dgm:animLvl val="lvl"/>
          <dgm:resizeHandles val="exact"/>
        </dgm:presLayoutVars>
      </dgm:prSet>
      <dgm:spPr/>
      <dgm:t>
        <a:bodyPr/>
        <a:lstStyle/>
        <a:p>
          <a:endParaRPr lang="en-GB"/>
        </a:p>
      </dgm:t>
    </dgm:pt>
    <dgm:pt modelId="{F4F3FD35-EFD9-4DFE-A276-8BD5BE338E8F}" type="pres">
      <dgm:prSet presAssocID="{C9C0CAB3-F665-4112-BEEA-CD3438ED84B5}" presName="compNode" presStyleCnt="0"/>
      <dgm:spPr/>
    </dgm:pt>
    <dgm:pt modelId="{4D195AE4-540C-4E08-AC54-7ACEDF4D14C6}" type="pres">
      <dgm:prSet presAssocID="{C9C0CAB3-F665-4112-BEEA-CD3438ED84B5}" presName="noGeometry" presStyleCnt="0"/>
      <dgm:spPr/>
    </dgm:pt>
    <dgm:pt modelId="{303A9649-544C-4620-BD05-606710741CBA}" type="pres">
      <dgm:prSet presAssocID="{C9C0CAB3-F665-4112-BEEA-CD3438ED84B5}" presName="childTextVisible" presStyleLbl="bgAccFollowNode1" presStyleIdx="0" presStyleCnt="1" custScaleX="179566" custLinFactNeighborX="-21898">
        <dgm:presLayoutVars>
          <dgm:bulletEnabled val="1"/>
        </dgm:presLayoutVars>
      </dgm:prSet>
      <dgm:spPr/>
      <dgm:t>
        <a:bodyPr/>
        <a:lstStyle/>
        <a:p>
          <a:endParaRPr lang="en-GB"/>
        </a:p>
      </dgm:t>
    </dgm:pt>
    <dgm:pt modelId="{4746DBD3-0C87-473B-91F1-27E0B79D1A0F}" type="pres">
      <dgm:prSet presAssocID="{C9C0CAB3-F665-4112-BEEA-CD3438ED84B5}" presName="childTextHidden" presStyleLbl="bgAccFollowNode1" presStyleIdx="0" presStyleCnt="1"/>
      <dgm:spPr/>
      <dgm:t>
        <a:bodyPr/>
        <a:lstStyle/>
        <a:p>
          <a:endParaRPr lang="en-GB"/>
        </a:p>
      </dgm:t>
    </dgm:pt>
    <dgm:pt modelId="{954D73A6-A8A7-4619-9B4A-64526FA94D09}" type="pres">
      <dgm:prSet presAssocID="{C9C0CAB3-F665-4112-BEEA-CD3438ED84B5}" presName="parentText" presStyleLbl="node1" presStyleIdx="0" presStyleCnt="1" custScaleX="150513" custScaleY="146853" custLinFactNeighborX="24638" custLinFactNeighborY="-6993">
        <dgm:presLayoutVars>
          <dgm:chMax val="1"/>
          <dgm:bulletEnabled val="1"/>
        </dgm:presLayoutVars>
      </dgm:prSet>
      <dgm:spPr/>
      <dgm:t>
        <a:bodyPr/>
        <a:lstStyle/>
        <a:p>
          <a:endParaRPr lang="en-GB"/>
        </a:p>
      </dgm:t>
    </dgm:pt>
  </dgm:ptLst>
  <dgm:cxnLst>
    <dgm:cxn modelId="{D40AD106-EA1B-4DF1-9587-5DB6D3193A58}" srcId="{C9C0CAB3-F665-4112-BEEA-CD3438ED84B5}" destId="{6996A06B-EE0A-494D-9CAC-D36086CE88B8}" srcOrd="0" destOrd="0" parTransId="{E0C89E46-FE8D-4CCD-B7DE-09565837B384}" sibTransId="{062BC1BA-1930-4262-9804-0C5ACB322690}"/>
    <dgm:cxn modelId="{84B4EFEA-6CF3-4017-A889-1544F0F3062D}" type="presOf" srcId="{CFFD2A16-E295-4DDF-9BC2-651EA069DBF8}" destId="{4746DBD3-0C87-473B-91F1-27E0B79D1A0F}" srcOrd="1" destOrd="1" presId="urn:microsoft.com/office/officeart/2005/8/layout/hProcess6"/>
    <dgm:cxn modelId="{874911E7-FB24-495A-A83A-200C62BADAFE}" srcId="{6996A06B-EE0A-494D-9CAC-D36086CE88B8}" destId="{544B15DA-780E-420E-AF0E-56D4318C2364}" srcOrd="2" destOrd="0" parTransId="{6090922B-AB90-4606-96B7-0CD939E8C672}" sibTransId="{7B351FEE-3EE9-4F60-B427-EBEED0AC3794}"/>
    <dgm:cxn modelId="{64B6639A-7BC3-4C0A-9B12-9909ECB616B7}" type="presOf" srcId="{544B15DA-780E-420E-AF0E-56D4318C2364}" destId="{303A9649-544C-4620-BD05-606710741CBA}" srcOrd="0" destOrd="3" presId="urn:microsoft.com/office/officeart/2005/8/layout/hProcess6"/>
    <dgm:cxn modelId="{21EC5DCA-225C-42F9-A883-6EDE38901EAF}" srcId="{6996A06B-EE0A-494D-9CAC-D36086CE88B8}" destId="{58FF4714-9F9B-4139-955B-237A7C334E5D}" srcOrd="1" destOrd="0" parTransId="{99668B59-D9D9-4D05-857D-37B7DA6D189E}" sibTransId="{4691F060-E733-42F3-8284-8309F7DB8D67}"/>
    <dgm:cxn modelId="{A43A26A3-3B12-4922-9824-0C9CEA4EAE1F}" type="presOf" srcId="{31A02F69-52A6-4FE9-80E1-320CCC2DB44A}" destId="{1213BEEC-655C-465A-82C4-8A1D2CEBDC8B}" srcOrd="0" destOrd="0" presId="urn:microsoft.com/office/officeart/2005/8/layout/hProcess6"/>
    <dgm:cxn modelId="{26FA4A06-FE88-4F7D-87FB-FDAFBEE6B488}" srcId="{6996A06B-EE0A-494D-9CAC-D36086CE88B8}" destId="{CFFD2A16-E295-4DDF-9BC2-651EA069DBF8}" srcOrd="0" destOrd="0" parTransId="{A8E4A39E-F220-4661-80D1-669E51BD2B40}" sibTransId="{5F6B0EB5-706A-4586-926C-CA9600520676}"/>
    <dgm:cxn modelId="{5EB197AB-FCB1-4706-9864-606ADF86A371}" srcId="{31A02F69-52A6-4FE9-80E1-320CCC2DB44A}" destId="{C9C0CAB3-F665-4112-BEEA-CD3438ED84B5}" srcOrd="0" destOrd="0" parTransId="{B112242E-1382-426E-A57A-74E5C90DFE0E}" sibTransId="{D0CCD45E-4E18-4E18-854F-05C3D2FE082F}"/>
    <dgm:cxn modelId="{FDAEBB3C-6983-4C8E-B820-B4E4B4858E5E}" type="presOf" srcId="{6996A06B-EE0A-494D-9CAC-D36086CE88B8}" destId="{4746DBD3-0C87-473B-91F1-27E0B79D1A0F}" srcOrd="1" destOrd="0" presId="urn:microsoft.com/office/officeart/2005/8/layout/hProcess6"/>
    <dgm:cxn modelId="{F39FA7DE-55BA-4612-A54C-6128D5E6944A}" type="presOf" srcId="{C9C0CAB3-F665-4112-BEEA-CD3438ED84B5}" destId="{954D73A6-A8A7-4619-9B4A-64526FA94D09}" srcOrd="0" destOrd="0" presId="urn:microsoft.com/office/officeart/2005/8/layout/hProcess6"/>
    <dgm:cxn modelId="{C1858C1E-AFFB-49C8-913F-1710051D97AD}" type="presOf" srcId="{6996A06B-EE0A-494D-9CAC-D36086CE88B8}" destId="{303A9649-544C-4620-BD05-606710741CBA}" srcOrd="0" destOrd="0" presId="urn:microsoft.com/office/officeart/2005/8/layout/hProcess6"/>
    <dgm:cxn modelId="{1B64E253-9F8B-49DA-8855-9D32839F8489}" type="presOf" srcId="{544B15DA-780E-420E-AF0E-56D4318C2364}" destId="{4746DBD3-0C87-473B-91F1-27E0B79D1A0F}" srcOrd="1" destOrd="3" presId="urn:microsoft.com/office/officeart/2005/8/layout/hProcess6"/>
    <dgm:cxn modelId="{631E81E5-C52C-4AAD-98ED-73F622353167}" type="presOf" srcId="{58FF4714-9F9B-4139-955B-237A7C334E5D}" destId="{4746DBD3-0C87-473B-91F1-27E0B79D1A0F}" srcOrd="1" destOrd="2" presId="urn:microsoft.com/office/officeart/2005/8/layout/hProcess6"/>
    <dgm:cxn modelId="{30B89243-D92B-404E-B801-54281CFC8DCE}" type="presOf" srcId="{CFFD2A16-E295-4DDF-9BC2-651EA069DBF8}" destId="{303A9649-544C-4620-BD05-606710741CBA}" srcOrd="0" destOrd="1" presId="urn:microsoft.com/office/officeart/2005/8/layout/hProcess6"/>
    <dgm:cxn modelId="{55F2E522-1A06-4F15-9CB7-35E3084B569B}" type="presOf" srcId="{58FF4714-9F9B-4139-955B-237A7C334E5D}" destId="{303A9649-544C-4620-BD05-606710741CBA}" srcOrd="0" destOrd="2" presId="urn:microsoft.com/office/officeart/2005/8/layout/hProcess6"/>
    <dgm:cxn modelId="{0D68972A-37A0-44CF-9312-A6F253C7C426}" type="presParOf" srcId="{1213BEEC-655C-465A-82C4-8A1D2CEBDC8B}" destId="{F4F3FD35-EFD9-4DFE-A276-8BD5BE338E8F}" srcOrd="0" destOrd="0" presId="urn:microsoft.com/office/officeart/2005/8/layout/hProcess6"/>
    <dgm:cxn modelId="{0B94E04A-37B6-49E0-957A-5D66A2CF6CF4}" type="presParOf" srcId="{F4F3FD35-EFD9-4DFE-A276-8BD5BE338E8F}" destId="{4D195AE4-540C-4E08-AC54-7ACEDF4D14C6}" srcOrd="0" destOrd="0" presId="urn:microsoft.com/office/officeart/2005/8/layout/hProcess6"/>
    <dgm:cxn modelId="{D87D23DB-CCCC-432F-8ED1-32CDDF6C66A2}" type="presParOf" srcId="{F4F3FD35-EFD9-4DFE-A276-8BD5BE338E8F}" destId="{303A9649-544C-4620-BD05-606710741CBA}" srcOrd="1" destOrd="0" presId="urn:microsoft.com/office/officeart/2005/8/layout/hProcess6"/>
    <dgm:cxn modelId="{8437C7C2-B4CF-425F-86E6-6C8ECFB9D5B6}" type="presParOf" srcId="{F4F3FD35-EFD9-4DFE-A276-8BD5BE338E8F}" destId="{4746DBD3-0C87-473B-91F1-27E0B79D1A0F}" srcOrd="2" destOrd="0" presId="urn:microsoft.com/office/officeart/2005/8/layout/hProcess6"/>
    <dgm:cxn modelId="{ECFDAC79-EC11-43C4-8446-4F5B45CCD47A}" type="presParOf" srcId="{F4F3FD35-EFD9-4DFE-A276-8BD5BE338E8F}" destId="{954D73A6-A8A7-4619-9B4A-64526FA94D09}" srcOrd="3" destOrd="0" presId="urn:microsoft.com/office/officeart/2005/8/layout/hProcess6"/>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111CD7-A50C-4756-BE42-252578C30079}">
      <dsp:nvSpPr>
        <dsp:cNvPr id="0" name=""/>
        <dsp:cNvSpPr/>
      </dsp:nvSpPr>
      <dsp:spPr>
        <a:xfrm>
          <a:off x="1228597" y="564131"/>
          <a:ext cx="4154316" cy="1950469"/>
        </a:xfrm>
        <a:prstGeom prst="rightArrow">
          <a:avLst>
            <a:gd name="adj1" fmla="val 70000"/>
            <a:gd name="adj2" fmla="val 50000"/>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260" tIns="12065" rIns="24130" bIns="12065" numCol="1" spcCol="1270" anchor="ctr" anchorCtr="0">
          <a:noAutofit/>
        </a:bodyPr>
        <a:lstStyle/>
        <a:p>
          <a:pPr marL="171450" lvl="1" indent="-171450" algn="l" defTabSz="844550">
            <a:lnSpc>
              <a:spcPct val="90000"/>
            </a:lnSpc>
            <a:spcBef>
              <a:spcPct val="0"/>
            </a:spcBef>
            <a:spcAft>
              <a:spcPct val="15000"/>
            </a:spcAft>
            <a:buChar char="••"/>
          </a:pPr>
          <a:r>
            <a:rPr lang="zh-TW" altLang="en-US" sz="1900" b="0" kern="1200" dirty="0"/>
            <a:t>不需要另外下載</a:t>
          </a:r>
          <a:r>
            <a:rPr lang="en-US" altLang="zh-TW" sz="1900" b="0" kern="1200" dirty="0"/>
            <a:t>APP</a:t>
          </a:r>
          <a:endParaRPr lang="en-GB" sz="1900" b="0" kern="1200" dirty="0"/>
        </a:p>
        <a:p>
          <a:pPr marL="171450" lvl="1" indent="-171450" algn="l" defTabSz="844550">
            <a:lnSpc>
              <a:spcPct val="90000"/>
            </a:lnSpc>
            <a:spcBef>
              <a:spcPct val="0"/>
            </a:spcBef>
            <a:spcAft>
              <a:spcPct val="15000"/>
            </a:spcAft>
            <a:buChar char="••"/>
          </a:pPr>
          <a:r>
            <a:rPr lang="zh-TW" altLang="en-US" sz="1900" b="0" kern="1200" dirty="0"/>
            <a:t>使用者可以直接從</a:t>
          </a:r>
          <a:r>
            <a:rPr lang="en-US" altLang="zh-TW" sz="1900" b="0" kern="1200" dirty="0"/>
            <a:t>Google</a:t>
          </a:r>
          <a:r>
            <a:rPr lang="zh-TW" altLang="en-US" sz="1900" b="0" kern="1200" dirty="0"/>
            <a:t>網頁連至</a:t>
          </a:r>
          <a:r>
            <a:rPr lang="en-US" altLang="zh-TW" sz="1900" b="0" kern="1200" dirty="0"/>
            <a:t>TFO</a:t>
          </a:r>
          <a:endParaRPr lang="en-GB" sz="1900" b="0" kern="1200" dirty="0"/>
        </a:p>
      </dsp:txBody>
      <dsp:txXfrm>
        <a:off x="2267176" y="856701"/>
        <a:ext cx="2433073" cy="1365329"/>
      </dsp:txXfrm>
    </dsp:sp>
    <dsp:sp modelId="{04DCA8F5-F427-4E1E-AAD0-4F91257E1E88}">
      <dsp:nvSpPr>
        <dsp:cNvPr id="0" name=""/>
        <dsp:cNvSpPr/>
      </dsp:nvSpPr>
      <dsp:spPr>
        <a:xfrm>
          <a:off x="685802" y="770419"/>
          <a:ext cx="1608617" cy="159178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n-GB" sz="3800" b="1" kern="1200" dirty="0"/>
            <a:t>Web app</a:t>
          </a:r>
        </a:p>
      </dsp:txBody>
      <dsp:txXfrm>
        <a:off x="921379" y="1003530"/>
        <a:ext cx="1137463" cy="11255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3A9649-544C-4620-BD05-606710741CBA}">
      <dsp:nvSpPr>
        <dsp:cNvPr id="0" name=""/>
        <dsp:cNvSpPr/>
      </dsp:nvSpPr>
      <dsp:spPr>
        <a:xfrm>
          <a:off x="903030" y="823935"/>
          <a:ext cx="4133137" cy="2071668"/>
        </a:xfrm>
        <a:prstGeom prst="leftArrow">
          <a:avLst>
            <a:gd name="adj1" fmla="val 70000"/>
            <a:gd name="adj2" fmla="val 50000"/>
          </a:avLst>
        </a:prstGeom>
        <a:solidFill>
          <a:schemeClr val="accent3">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12700" rIns="25400" bIns="12700" numCol="1" spcCol="1270" anchor="ctr" anchorCtr="0">
          <a:noAutofit/>
        </a:bodyPr>
        <a:lstStyle/>
        <a:p>
          <a:pPr marL="228600" lvl="1" indent="-228600" algn="l" defTabSz="889000">
            <a:lnSpc>
              <a:spcPct val="90000"/>
            </a:lnSpc>
            <a:spcBef>
              <a:spcPct val="0"/>
            </a:spcBef>
            <a:spcAft>
              <a:spcPct val="15000"/>
            </a:spcAft>
            <a:buChar char="••"/>
          </a:pPr>
          <a:r>
            <a:rPr lang="zh-TW" altLang="en-US" sz="2000" b="0" kern="1200" dirty="0"/>
            <a:t>使用者可以自定喜愛的學科、期刊</a:t>
          </a:r>
          <a:endParaRPr lang="en-GB" sz="2000" b="0" kern="1200" dirty="0"/>
        </a:p>
        <a:p>
          <a:pPr marL="228600" lvl="1" indent="-228600" algn="l" defTabSz="889000">
            <a:lnSpc>
              <a:spcPct val="90000"/>
            </a:lnSpc>
            <a:spcBef>
              <a:spcPct val="0"/>
            </a:spcBef>
            <a:spcAft>
              <a:spcPct val="15000"/>
            </a:spcAft>
            <a:buChar char="••"/>
          </a:pPr>
          <a:r>
            <a:rPr lang="zh-TW" altLang="en-US" sz="2000" b="0" kern="1200" dirty="0"/>
            <a:t>將文獻儲存到我的最愛或是載具</a:t>
          </a:r>
          <a:endParaRPr lang="en-GB" sz="2000" b="0" kern="1200" dirty="0"/>
        </a:p>
      </dsp:txBody>
      <dsp:txXfrm>
        <a:off x="1628114" y="1134685"/>
        <a:ext cx="2374769" cy="1450168"/>
      </dsp:txXfrm>
    </dsp:sp>
    <dsp:sp modelId="{954D73A6-A8A7-4619-9B4A-64526FA94D09}">
      <dsp:nvSpPr>
        <dsp:cNvPr id="0" name=""/>
        <dsp:cNvSpPr/>
      </dsp:nvSpPr>
      <dsp:spPr>
        <a:xfrm>
          <a:off x="4114798" y="986595"/>
          <a:ext cx="1604227" cy="1604210"/>
        </a:xfrm>
        <a:prstGeom prst="ellipse">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1" kern="1200" dirty="0"/>
            <a:t>Personalised</a:t>
          </a:r>
        </a:p>
      </dsp:txBody>
      <dsp:txXfrm>
        <a:off x="4349732" y="1221526"/>
        <a:ext cx="1134359" cy="11343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111CD7-A50C-4756-BE42-252578C30079}">
      <dsp:nvSpPr>
        <dsp:cNvPr id="0" name=""/>
        <dsp:cNvSpPr/>
      </dsp:nvSpPr>
      <dsp:spPr>
        <a:xfrm>
          <a:off x="1443473" y="468703"/>
          <a:ext cx="3738132" cy="1961060"/>
        </a:xfrm>
        <a:prstGeom prst="rightArrow">
          <a:avLst>
            <a:gd name="adj1" fmla="val 70000"/>
            <a:gd name="adj2" fmla="val 50000"/>
          </a:avLst>
        </a:prstGeom>
        <a:solidFill>
          <a:schemeClr val="accent3">
            <a:alpha val="90000"/>
            <a:tint val="55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marL="171450" lvl="1" indent="-171450" algn="l" defTabSz="711200">
            <a:lnSpc>
              <a:spcPct val="90000"/>
            </a:lnSpc>
            <a:spcBef>
              <a:spcPct val="0"/>
            </a:spcBef>
            <a:spcAft>
              <a:spcPct val="15000"/>
            </a:spcAft>
            <a:buChar char="••"/>
          </a:pPr>
          <a:endParaRPr lang="en-GB" sz="1600" b="0" kern="1200"/>
        </a:p>
        <a:p>
          <a:pPr marL="171450" lvl="1" indent="-171450" algn="l" defTabSz="711200">
            <a:lnSpc>
              <a:spcPct val="90000"/>
            </a:lnSpc>
            <a:spcBef>
              <a:spcPct val="0"/>
            </a:spcBef>
            <a:spcAft>
              <a:spcPct val="15000"/>
            </a:spcAft>
            <a:buChar char="••"/>
          </a:pPr>
          <a:r>
            <a:rPr lang="zh-TW" altLang="en-US" sz="1600" b="0" kern="1200" dirty="0"/>
            <a:t>配對步驟直覺</a:t>
          </a:r>
          <a:endParaRPr lang="en-GB" sz="1600" b="0" kern="1200" dirty="0"/>
        </a:p>
        <a:p>
          <a:pPr marL="171450" lvl="1" indent="-171450" algn="l" defTabSz="711200">
            <a:lnSpc>
              <a:spcPct val="90000"/>
            </a:lnSpc>
            <a:spcBef>
              <a:spcPct val="0"/>
            </a:spcBef>
            <a:spcAft>
              <a:spcPct val="15000"/>
            </a:spcAft>
            <a:buChar char="••"/>
          </a:pPr>
          <a:r>
            <a:rPr lang="zh-TW" altLang="en-US" sz="1600" b="0" kern="1200" dirty="0"/>
            <a:t>只要配對一次，之後便可隨時隨地閱讀</a:t>
          </a:r>
          <a:endParaRPr lang="en-GB" sz="1600" b="0" kern="1200" dirty="0"/>
        </a:p>
        <a:p>
          <a:pPr marL="171450" lvl="1" indent="-171450" algn="l" defTabSz="711200">
            <a:lnSpc>
              <a:spcPct val="90000"/>
            </a:lnSpc>
            <a:spcBef>
              <a:spcPct val="0"/>
            </a:spcBef>
            <a:spcAft>
              <a:spcPct val="15000"/>
            </a:spcAft>
            <a:buChar char="••"/>
          </a:pPr>
          <a:endParaRPr lang="en-GB" sz="1600" b="0" kern="1200" dirty="0"/>
        </a:p>
      </dsp:txBody>
      <dsp:txXfrm>
        <a:off x="2378006" y="762862"/>
        <a:ext cx="2117228" cy="1372742"/>
      </dsp:txXfrm>
    </dsp:sp>
    <dsp:sp modelId="{04DCA8F5-F427-4E1E-AAD0-4F91257E1E88}">
      <dsp:nvSpPr>
        <dsp:cNvPr id="0" name=""/>
        <dsp:cNvSpPr/>
      </dsp:nvSpPr>
      <dsp:spPr>
        <a:xfrm>
          <a:off x="738971" y="705929"/>
          <a:ext cx="1547031" cy="1503868"/>
        </a:xfrm>
        <a:prstGeom prst="ellipse">
          <a:avLst/>
        </a:prstGeom>
        <a:solidFill>
          <a:schemeClr val="accent3">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GB" sz="2700" b="1" kern="1200"/>
            <a:t>Instant Access</a:t>
          </a:r>
        </a:p>
      </dsp:txBody>
      <dsp:txXfrm>
        <a:off x="965528" y="926165"/>
        <a:ext cx="1093917" cy="10633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3A9649-544C-4620-BD05-606710741CBA}">
      <dsp:nvSpPr>
        <dsp:cNvPr id="0" name=""/>
        <dsp:cNvSpPr/>
      </dsp:nvSpPr>
      <dsp:spPr>
        <a:xfrm>
          <a:off x="430083" y="0"/>
          <a:ext cx="3913317" cy="1905000"/>
        </a:xfrm>
        <a:prstGeom prst="leftArrow">
          <a:avLst>
            <a:gd name="adj1" fmla="val 70000"/>
            <a:gd name="adj2" fmla="val 50000"/>
          </a:avLst>
        </a:prstGeom>
        <a:solidFill>
          <a:schemeClr val="accent3">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lvl="0" algn="l" defTabSz="711200">
            <a:lnSpc>
              <a:spcPct val="90000"/>
            </a:lnSpc>
            <a:spcBef>
              <a:spcPct val="0"/>
            </a:spcBef>
            <a:spcAft>
              <a:spcPct val="35000"/>
            </a:spcAft>
          </a:pPr>
          <a:r>
            <a:rPr lang="zh-TW" altLang="en-US" sz="1600" b="0" kern="1200" dirty="0"/>
            <a:t>使用者可以利用</a:t>
          </a:r>
          <a:r>
            <a:rPr lang="en-US" altLang="zh-TW" sz="1600" b="0" kern="1200" dirty="0"/>
            <a:t>email</a:t>
          </a:r>
          <a:r>
            <a:rPr lang="zh-TW" altLang="en-US" sz="1600" b="0" kern="1200" dirty="0"/>
            <a:t>分享至</a:t>
          </a:r>
          <a:r>
            <a:rPr lang="en-GB" sz="1600" b="0" kern="1200" dirty="0"/>
            <a:t>:</a:t>
          </a:r>
        </a:p>
        <a:p>
          <a:pPr marL="171450" lvl="1" indent="-171450" algn="l" defTabSz="711200">
            <a:lnSpc>
              <a:spcPct val="90000"/>
            </a:lnSpc>
            <a:spcBef>
              <a:spcPct val="0"/>
            </a:spcBef>
            <a:spcAft>
              <a:spcPct val="15000"/>
            </a:spcAft>
            <a:buChar char="••"/>
          </a:pPr>
          <a:r>
            <a:rPr lang="en-GB" sz="1600" b="0" kern="1200" dirty="0" err="1"/>
            <a:t>Facebook</a:t>
          </a:r>
          <a:endParaRPr lang="en-GB" sz="1600" b="0" kern="1200" dirty="0"/>
        </a:p>
        <a:p>
          <a:pPr marL="171450" lvl="1" indent="-171450" algn="l" defTabSz="711200">
            <a:lnSpc>
              <a:spcPct val="90000"/>
            </a:lnSpc>
            <a:spcBef>
              <a:spcPct val="0"/>
            </a:spcBef>
            <a:spcAft>
              <a:spcPct val="15000"/>
            </a:spcAft>
            <a:buChar char="••"/>
          </a:pPr>
          <a:r>
            <a:rPr lang="en-GB" sz="1600" b="0" kern="1200" dirty="0"/>
            <a:t> Twitter</a:t>
          </a:r>
        </a:p>
        <a:p>
          <a:pPr marL="171450" lvl="1" indent="-171450" algn="l" defTabSz="711200">
            <a:lnSpc>
              <a:spcPct val="90000"/>
            </a:lnSpc>
            <a:spcBef>
              <a:spcPct val="0"/>
            </a:spcBef>
            <a:spcAft>
              <a:spcPct val="15000"/>
            </a:spcAft>
            <a:buChar char="••"/>
          </a:pPr>
          <a:r>
            <a:rPr lang="en-GB" sz="1600" b="0" kern="1200" dirty="0"/>
            <a:t>LinkedIn</a:t>
          </a:r>
        </a:p>
      </dsp:txBody>
      <dsp:txXfrm>
        <a:off x="1096833" y="285750"/>
        <a:ext cx="2268238" cy="1333500"/>
      </dsp:txXfrm>
    </dsp:sp>
    <dsp:sp modelId="{954D73A6-A8A7-4619-9B4A-64526FA94D09}">
      <dsp:nvSpPr>
        <dsp:cNvPr id="0" name=""/>
        <dsp:cNvSpPr/>
      </dsp:nvSpPr>
      <dsp:spPr>
        <a:xfrm>
          <a:off x="3402059" y="76200"/>
          <a:ext cx="1640079" cy="1600198"/>
        </a:xfrm>
        <a:prstGeom prst="ellipse">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GB" sz="2600" b="1" kern="1200" dirty="0"/>
            <a:t>Sharing</a:t>
          </a:r>
        </a:p>
      </dsp:txBody>
      <dsp:txXfrm>
        <a:off x="3642243" y="310544"/>
        <a:ext cx="1159711" cy="113151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AA386C2-CF67-4836-A6F0-68FD981DFE6F}" type="datetimeFigureOut">
              <a:rPr lang="zh-TW" altLang="en-US" smtClean="0"/>
              <a:pPr/>
              <a:t>2013/8/20</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D02718D-792B-41BA-8AC2-F7F1FBEFEE55}" type="slidenum">
              <a:rPr lang="zh-TW" altLang="en-US" smtClean="0"/>
              <a:pPr/>
              <a:t>‹#›</a:t>
            </a:fld>
            <a:endParaRPr lang="zh-TW" altLang="en-US"/>
          </a:p>
        </p:txBody>
      </p:sp>
    </p:spTree>
    <p:extLst>
      <p:ext uri="{BB962C8B-B14F-4D97-AF65-F5344CB8AC3E}">
        <p14:creationId xmlns:p14="http://schemas.microsoft.com/office/powerpoint/2010/main" val="2052827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2F79CE-F3F3-4508-A80B-3243EDD69C92}" type="datetimeFigureOut">
              <a:rPr lang="en-US" smtClean="0"/>
              <a:pPr/>
              <a:t>8/20/2013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0ED7F4-A1EB-4158-817E-5AA4CCA184C5}" type="slidenum">
              <a:rPr lang="en-US" smtClean="0"/>
              <a:pPr/>
              <a:t>‹#›</a:t>
            </a:fld>
            <a:endParaRPr lang="en-US"/>
          </a:p>
        </p:txBody>
      </p:sp>
    </p:spTree>
    <p:extLst>
      <p:ext uri="{BB962C8B-B14F-4D97-AF65-F5344CB8AC3E}">
        <p14:creationId xmlns:p14="http://schemas.microsoft.com/office/powerpoint/2010/main" val="397683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EE0DB33E-DAFB-4626-8464-35FEBE0FACA3}" type="slidenum">
              <a:rPr lang="en-US" altLang="zh-TW" smtClean="0"/>
              <a:pPr/>
              <a:t>1</a:t>
            </a:fld>
            <a:endParaRPr lang="en-US" altLang="zh-TW" smtClean="0"/>
          </a:p>
        </p:txBody>
      </p:sp>
      <p:sp>
        <p:nvSpPr>
          <p:cNvPr id="69635" name="Slide Image Placeholder 1"/>
          <p:cNvSpPr>
            <a:spLocks noGrp="1" noRot="1" noChangeAspect="1" noTextEdit="1"/>
          </p:cNvSpPr>
          <p:nvPr>
            <p:ph type="sldImg"/>
          </p:nvPr>
        </p:nvSpPr>
        <p:spPr>
          <a:ln/>
        </p:spPr>
      </p:sp>
      <p:sp>
        <p:nvSpPr>
          <p:cNvPr id="69636" name="Notes Placeholder 2"/>
          <p:cNvSpPr>
            <a:spLocks noGrp="1"/>
          </p:cNvSpPr>
          <p:nvPr>
            <p:ph type="body" idx="1"/>
          </p:nvPr>
        </p:nvSpPr>
        <p:spPr>
          <a:noFill/>
          <a:ln/>
        </p:spPr>
        <p:txBody>
          <a:bodyPr/>
          <a:lstStyle/>
          <a:p>
            <a:pPr eaLnBrk="1" hangingPunct="1">
              <a:spcBef>
                <a:spcPct val="0"/>
              </a:spcBef>
            </a:pPr>
            <a:r>
              <a:rPr lang="en-GB" altLang="zh-TW" dirty="0" smtClean="0"/>
              <a:t>Welcome to our presentation on Taylor &amp; Francis Online.</a:t>
            </a:r>
          </a:p>
        </p:txBody>
      </p:sp>
      <p:sp>
        <p:nvSpPr>
          <p:cNvPr id="69637" name="Slide Number Placeholder 3"/>
          <p:cNvSpPr txBox="1">
            <a:spLocks noGrp="1"/>
          </p:cNvSpPr>
          <p:nvPr/>
        </p:nvSpPr>
        <p:spPr bwMode="auto">
          <a:xfrm>
            <a:off x="3884815" y="8685413"/>
            <a:ext cx="2971587" cy="457126"/>
          </a:xfrm>
          <a:prstGeom prst="rect">
            <a:avLst/>
          </a:prstGeom>
          <a:noFill/>
          <a:ln w="9525">
            <a:noFill/>
            <a:miter lim="800000"/>
            <a:headEnd/>
            <a:tailEnd/>
          </a:ln>
        </p:spPr>
        <p:txBody>
          <a:bodyPr anchor="b"/>
          <a:lstStyle/>
          <a:p>
            <a:pPr algn="r"/>
            <a:fld id="{FE4D280A-CB5A-4E9F-B7BA-054BC6322A2D}" type="slidenum">
              <a:rPr kumimoji="0" lang="en-GB" altLang="zh-TW" sz="1200">
                <a:latin typeface="Calibri" pitchFamily="34" charset="0"/>
                <a:cs typeface="Arial" pitchFamily="34" charset="0"/>
              </a:rPr>
              <a:pPr algn="r"/>
              <a:t>1</a:t>
            </a:fld>
            <a:endParaRPr kumimoji="0" lang="en-GB" altLang="zh-TW" sz="1200">
              <a:latin typeface="Calibri"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pPr eaLnBrk="1" hangingPunct="1"/>
            <a:r>
              <a:rPr lang="zh-TW" altLang="en-US" dirty="0" smtClean="0">
                <a:latin typeface="Times New Roman" pitchFamily="18" charset="0"/>
              </a:rPr>
              <a:t>我們是全球最大的‘人文社科出版社’。**這個</a:t>
            </a:r>
            <a:r>
              <a:rPr lang="en-US" altLang="zh-TW" dirty="0" smtClean="0">
                <a:latin typeface="Times New Roman" pitchFamily="18" charset="0"/>
              </a:rPr>
              <a:t>SSH Package</a:t>
            </a:r>
            <a:r>
              <a:rPr lang="zh-TW" altLang="en-US" dirty="0" smtClean="0">
                <a:latin typeface="Times New Roman" pitchFamily="18" charset="0"/>
              </a:rPr>
              <a:t>包含</a:t>
            </a:r>
            <a:r>
              <a:rPr lang="en-US" altLang="zh-CN" dirty="0" smtClean="0">
                <a:latin typeface="Times New Roman" pitchFamily="18" charset="0"/>
              </a:rPr>
              <a:t>1000</a:t>
            </a:r>
            <a:r>
              <a:rPr lang="zh-CN" altLang="en-US" dirty="0" smtClean="0">
                <a:latin typeface="Times New Roman" pitchFamily="18" charset="0"/>
              </a:rPr>
              <a:t>種期刊，</a:t>
            </a:r>
            <a:r>
              <a:rPr lang="en-US" altLang="zh-CN" dirty="0" smtClean="0">
                <a:latin typeface="Times New Roman" pitchFamily="18" charset="0"/>
              </a:rPr>
              <a:t>14</a:t>
            </a:r>
            <a:r>
              <a:rPr lang="zh-TW" altLang="en-US" dirty="0" smtClean="0">
                <a:latin typeface="Times New Roman" pitchFamily="18" charset="0"/>
              </a:rPr>
              <a:t>個人文學科範圍。期刊我們有</a:t>
            </a:r>
            <a:r>
              <a:rPr lang="en-US" altLang="zh-CN" dirty="0" smtClean="0">
                <a:latin typeface="Times New Roman" pitchFamily="18" charset="0"/>
              </a:rPr>
              <a:t>200</a:t>
            </a:r>
            <a:r>
              <a:rPr lang="zh-TW" altLang="en-US" dirty="0" smtClean="0">
                <a:latin typeface="Times New Roman" pitchFamily="18" charset="0"/>
              </a:rPr>
              <a:t>多年的歷史，</a:t>
            </a:r>
            <a:r>
              <a:rPr lang="en-US" altLang="zh-TW" dirty="0" smtClean="0">
                <a:latin typeface="Times New Roman" pitchFamily="18" charset="0"/>
              </a:rPr>
              <a:t>SSH Package</a:t>
            </a:r>
            <a:r>
              <a:rPr lang="zh-TW" altLang="en-US" dirty="0" smtClean="0">
                <a:latin typeface="Times New Roman" pitchFamily="18" charset="0"/>
              </a:rPr>
              <a:t>超過</a:t>
            </a:r>
            <a:r>
              <a:rPr lang="en-US" altLang="zh-CN" dirty="0" smtClean="0">
                <a:latin typeface="Times New Roman" pitchFamily="18" charset="0"/>
              </a:rPr>
              <a:t>100</a:t>
            </a:r>
            <a:r>
              <a:rPr lang="zh-TW" altLang="en-US" dirty="0" smtClean="0">
                <a:latin typeface="Times New Roman" pitchFamily="18" charset="0"/>
              </a:rPr>
              <a:t>年歷史的期刊就有將近超過</a:t>
            </a:r>
            <a:r>
              <a:rPr lang="en-US" altLang="zh-CN" dirty="0" smtClean="0">
                <a:latin typeface="Times New Roman" pitchFamily="18" charset="0"/>
              </a:rPr>
              <a:t>20</a:t>
            </a:r>
            <a:r>
              <a:rPr lang="zh-CN" altLang="en-US" dirty="0" smtClean="0">
                <a:latin typeface="Times New Roman" pitchFamily="18" charset="0"/>
              </a:rPr>
              <a:t>種。超過</a:t>
            </a:r>
            <a:r>
              <a:rPr lang="en-US" altLang="zh-CN" dirty="0" smtClean="0">
                <a:latin typeface="Times New Roman" pitchFamily="18" charset="0"/>
              </a:rPr>
              <a:t>50</a:t>
            </a:r>
            <a:r>
              <a:rPr lang="zh-CN" altLang="en-US" dirty="0" smtClean="0">
                <a:latin typeface="Times New Roman" pitchFamily="18" charset="0"/>
              </a:rPr>
              <a:t>年的期刊有</a:t>
            </a:r>
            <a:r>
              <a:rPr lang="en-US" altLang="zh-CN" dirty="0" smtClean="0">
                <a:latin typeface="Times New Roman" pitchFamily="18" charset="0"/>
              </a:rPr>
              <a:t>100</a:t>
            </a:r>
            <a:r>
              <a:rPr lang="zh-TW" altLang="en-US" dirty="0" smtClean="0">
                <a:latin typeface="Times New Roman" pitchFamily="18" charset="0"/>
              </a:rPr>
              <a:t>多種。</a:t>
            </a:r>
            <a:endParaRPr lang="en-US" altLang="zh-TW" dirty="0" smtClean="0">
              <a:latin typeface="Times New Roman" pitchFamily="18" charset="0"/>
            </a:endParaRPr>
          </a:p>
          <a:p>
            <a:pPr eaLnBrk="1" hangingPunct="1"/>
            <a:r>
              <a:rPr lang="en-US" altLang="zh-CN" dirty="0" smtClean="0">
                <a:latin typeface="Times New Roman" pitchFamily="18" charset="0"/>
              </a:rPr>
              <a:t>round table</a:t>
            </a:r>
            <a:r>
              <a:rPr lang="zh-TW" altLang="en-US" dirty="0" smtClean="0">
                <a:latin typeface="Times New Roman" pitchFamily="18" charset="0"/>
              </a:rPr>
              <a:t>，這份期刊從</a:t>
            </a:r>
            <a:r>
              <a:rPr lang="en-US" altLang="zh-CN" dirty="0" smtClean="0">
                <a:latin typeface="Times New Roman" pitchFamily="18" charset="0"/>
              </a:rPr>
              <a:t>1910</a:t>
            </a:r>
            <a:r>
              <a:rPr lang="zh-TW" altLang="en-US" dirty="0" smtClean="0">
                <a:latin typeface="Times New Roman" pitchFamily="18" charset="0"/>
              </a:rPr>
              <a:t>年就開始出版，是最早的國際性事務期刊。</a:t>
            </a:r>
            <a:endParaRPr lang="en-US" altLang="zh-TW" dirty="0" smtClean="0">
              <a:latin typeface="Times New Roman" pitchFamily="18" charset="0"/>
            </a:endParaRPr>
          </a:p>
          <a:p>
            <a:pPr eaLnBrk="1" hangingPunct="1"/>
            <a:r>
              <a:rPr lang="en-US" altLang="zh-CN" dirty="0" smtClean="0">
                <a:latin typeface="Times New Roman" pitchFamily="18" charset="0"/>
              </a:rPr>
              <a:t>world archaeology,</a:t>
            </a:r>
            <a:r>
              <a:rPr lang="zh-TW" altLang="en-US" dirty="0" smtClean="0">
                <a:latin typeface="Times New Roman" pitchFamily="18" charset="0"/>
              </a:rPr>
              <a:t>是幾十年來唯一的一份考古學方面的國際期刊。</a:t>
            </a:r>
            <a:endParaRPr lang="en-US" altLang="zh-TW" dirty="0" smtClean="0">
              <a:latin typeface="Times New Roman" pitchFamily="18" charset="0"/>
            </a:endParaRPr>
          </a:p>
          <a:p>
            <a:pPr eaLnBrk="1" hangingPunct="1"/>
            <a:r>
              <a:rPr lang="en-US" altLang="zh-CN" dirty="0" smtClean="0">
                <a:latin typeface="Times New Roman" pitchFamily="18" charset="0"/>
              </a:rPr>
              <a:t>applied economics</a:t>
            </a:r>
            <a:r>
              <a:rPr lang="zh-TW" altLang="en-US" dirty="0" smtClean="0">
                <a:latin typeface="Times New Roman" pitchFamily="18" charset="0"/>
              </a:rPr>
              <a:t>，這份期刊在經濟學研究領域裡是非常重要的一份期刊，他的編輯叫</a:t>
            </a:r>
            <a:r>
              <a:rPr lang="en-US" altLang="zh-CN" dirty="0" smtClean="0">
                <a:latin typeface="Times New Roman" pitchFamily="18" charset="0"/>
              </a:rPr>
              <a:t>mark </a:t>
            </a:r>
            <a:r>
              <a:rPr lang="en-US" altLang="zh-CN" dirty="0" err="1" smtClean="0">
                <a:latin typeface="Times New Roman" pitchFamily="18" charset="0"/>
              </a:rPr>
              <a:t>taylor</a:t>
            </a:r>
            <a:r>
              <a:rPr lang="zh-TW" altLang="en-US" dirty="0" smtClean="0">
                <a:latin typeface="Times New Roman" pitchFamily="18" charset="0"/>
              </a:rPr>
              <a:t>，英國經濟界排名第二，在世界排名也是前五的。</a:t>
            </a:r>
            <a:endParaRPr lang="en-US" altLang="zh-CN" dirty="0" smtClean="0">
              <a:latin typeface="Times New Roman" pitchFamily="18" charset="0"/>
            </a:endParaRPr>
          </a:p>
        </p:txBody>
      </p:sp>
      <p:sp>
        <p:nvSpPr>
          <p:cNvPr id="108548" name="Slide Number Placeholder 3"/>
          <p:cNvSpPr>
            <a:spLocks noGrp="1"/>
          </p:cNvSpPr>
          <p:nvPr>
            <p:ph type="sldNum" sz="quarter" idx="5"/>
          </p:nvPr>
        </p:nvSpPr>
        <p:spPr>
          <a:noFill/>
        </p:spPr>
        <p:txBody>
          <a:bodyPr/>
          <a:lstStyle/>
          <a:p>
            <a:fld id="{9F1246D0-D0EA-4E27-836B-3A12F703C19E}" type="slidenum">
              <a:rPr lang="en-US" altLang="zh-CN"/>
              <a:pPr/>
              <a:t>10</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pPr eaLnBrk="1" hangingPunct="1"/>
            <a:endParaRPr lang="en-US" altLang="zh-CN" dirty="0" smtClean="0">
              <a:latin typeface="Times New Roman" pitchFamily="18" charset="0"/>
              <a:ea typeface="SimSun" pitchFamily="2" charset="-122"/>
            </a:endParaRPr>
          </a:p>
        </p:txBody>
      </p:sp>
      <p:sp>
        <p:nvSpPr>
          <p:cNvPr id="89092" name="Slide Number Placeholder 3"/>
          <p:cNvSpPr>
            <a:spLocks noGrp="1"/>
          </p:cNvSpPr>
          <p:nvPr>
            <p:ph type="sldNum" sz="quarter" idx="5"/>
          </p:nvPr>
        </p:nvSpPr>
        <p:spPr>
          <a:noFill/>
        </p:spPr>
        <p:txBody>
          <a:bodyPr/>
          <a:lstStyle/>
          <a:p>
            <a:fld id="{AEAB0518-B6FD-44AD-95CC-9976A396D747}" type="slidenum">
              <a:rPr lang="en-US" altLang="zh-CN"/>
              <a:pPr/>
              <a:t>11</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TW" altLang="en-US" dirty="0" smtClean="0"/>
              <a:t>因為研究人員們除了需要閱讀文獻之外，其實也很需要寫一些文章，我們根據這樣的需求，做了一系列的說明文件，另外也曾經開辦過期刊投稿的論壇，邀請國內外的編輯來分享經驗，若是學校或系所有需求的話，也可以跟我們提出申請。</a:t>
            </a:r>
            <a:endParaRPr lang="en-US" dirty="0"/>
          </a:p>
        </p:txBody>
      </p:sp>
      <p:sp>
        <p:nvSpPr>
          <p:cNvPr id="4" name="Slide Number Placeholder 3"/>
          <p:cNvSpPr>
            <a:spLocks noGrp="1"/>
          </p:cNvSpPr>
          <p:nvPr>
            <p:ph type="sldNum" sz="quarter" idx="10"/>
          </p:nvPr>
        </p:nvSpPr>
        <p:spPr/>
        <p:txBody>
          <a:bodyPr/>
          <a:lstStyle/>
          <a:p>
            <a:fld id="{1A0ED7F4-A1EB-4158-817E-5AA4CCA184C5}"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TW" altLang="en-US" dirty="0" smtClean="0"/>
              <a:t>圖書館除了可以邀請我們至貴機構進行教育訓練之外，我們也樂於提供一定數量的使用手冊以供師生取閱，另外我們也會製作客製化的海報或是易拉寶，有需要的學校也可以跟我們申請。</a:t>
            </a:r>
            <a:endParaRPr lang="en-US" dirty="0"/>
          </a:p>
        </p:txBody>
      </p:sp>
      <p:sp>
        <p:nvSpPr>
          <p:cNvPr id="4" name="Slide Number Placeholder 3"/>
          <p:cNvSpPr>
            <a:spLocks noGrp="1"/>
          </p:cNvSpPr>
          <p:nvPr>
            <p:ph type="sldNum" sz="quarter" idx="10"/>
          </p:nvPr>
        </p:nvSpPr>
        <p:spPr/>
        <p:txBody>
          <a:bodyPr/>
          <a:lstStyle/>
          <a:p>
            <a:fld id="{1A0ED7F4-A1EB-4158-817E-5AA4CCA184C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TW" altLang="en-US" dirty="0" smtClean="0"/>
              <a:t>我們會在開學的時候舉辦全國性的有獎徵答活動，基本上只要曾經訂購過</a:t>
            </a:r>
            <a:r>
              <a:rPr lang="en-US" altLang="zh-TW" dirty="0" smtClean="0"/>
              <a:t>T&amp;F</a:t>
            </a:r>
            <a:r>
              <a:rPr lang="zh-TW" altLang="en-US" dirty="0" smtClean="0"/>
              <a:t>期刊的用戶都可以使用，差不多就等於是全國的大專院校了，屆時再麻煩圖書館協助推廣。</a:t>
            </a:r>
            <a:endParaRPr lang="en-US" dirty="0"/>
          </a:p>
        </p:txBody>
      </p:sp>
      <p:sp>
        <p:nvSpPr>
          <p:cNvPr id="4" name="Slide Number Placeholder 3"/>
          <p:cNvSpPr>
            <a:spLocks noGrp="1"/>
          </p:cNvSpPr>
          <p:nvPr>
            <p:ph type="sldNum" sz="quarter" idx="10"/>
          </p:nvPr>
        </p:nvSpPr>
        <p:spPr/>
        <p:txBody>
          <a:bodyPr/>
          <a:lstStyle/>
          <a:p>
            <a:fld id="{1A0ED7F4-A1EB-4158-817E-5AA4CCA184C5}"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lstStyle/>
          <a:p>
            <a:pPr eaLnBrk="1" hangingPunct="1"/>
            <a:r>
              <a:rPr lang="zh-TW" altLang="en-US" dirty="0" smtClean="0">
                <a:latin typeface="Times New Roman" pitchFamily="18" charset="0"/>
                <a:ea typeface="SimSun" pitchFamily="2" charset="-122"/>
              </a:rPr>
              <a:t>以下介紹新平台的管理者介面。</a:t>
            </a:r>
            <a:endParaRPr lang="en-US" altLang="zh-CN" dirty="0" smtClean="0">
              <a:latin typeface="Times New Roman" pitchFamily="18" charset="0"/>
              <a:ea typeface="SimSun" pitchFamily="2" charset="-122"/>
            </a:endParaRPr>
          </a:p>
        </p:txBody>
      </p:sp>
      <p:sp>
        <p:nvSpPr>
          <p:cNvPr id="122884" name="Slide Number Placeholder 3"/>
          <p:cNvSpPr>
            <a:spLocks noGrp="1"/>
          </p:cNvSpPr>
          <p:nvPr>
            <p:ph type="sldNum" sz="quarter" idx="5"/>
          </p:nvPr>
        </p:nvSpPr>
        <p:spPr>
          <a:noFill/>
        </p:spPr>
        <p:txBody>
          <a:bodyPr/>
          <a:lstStyle/>
          <a:p>
            <a:fld id="{7AA5C295-A92F-4C6A-833C-696C6121AA12}" type="slidenum">
              <a:rPr lang="en-US" altLang="zh-CN"/>
              <a:pPr/>
              <a:t>15</a:t>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r>
              <a:rPr lang="zh-TW" altLang="en-US" dirty="0" smtClean="0">
                <a:latin typeface="Times New Roman" pitchFamily="18" charset="0"/>
                <a:ea typeface="SimSun" pitchFamily="2" charset="-122"/>
              </a:rPr>
              <a:t>機構管理者通過預先設定好的</a:t>
            </a:r>
            <a:r>
              <a:rPr lang="en-US" altLang="zh-CN" dirty="0" err="1" smtClean="0">
                <a:latin typeface="Times New Roman" pitchFamily="18" charset="0"/>
                <a:ea typeface="SimSun" pitchFamily="2" charset="-122"/>
              </a:rPr>
              <a:t>eMail</a:t>
            </a:r>
            <a:r>
              <a:rPr lang="zh-TW" altLang="en-US" dirty="0" smtClean="0">
                <a:latin typeface="Times New Roman" pitchFamily="18" charset="0"/>
                <a:ea typeface="SimSun" pitchFamily="2" charset="-122"/>
              </a:rPr>
              <a:t>和密碼登錄網頁後，點擊我的帳戶，即可進入管理者功能頁面。</a:t>
            </a:r>
            <a:r>
              <a:rPr lang="en-US" altLang="zh-CN" dirty="0" smtClean="0">
                <a:latin typeface="Times New Roman" pitchFamily="18" charset="0"/>
                <a:ea typeface="SimSun" pitchFamily="2" charset="-122"/>
              </a:rPr>
              <a:t>V</a:t>
            </a:r>
          </a:p>
          <a:p>
            <a:r>
              <a:rPr lang="zh-TW" altLang="en-US" dirty="0" smtClean="0">
                <a:latin typeface="Times New Roman" pitchFamily="18" charset="0"/>
                <a:ea typeface="SimSun" pitchFamily="2" charset="-122"/>
              </a:rPr>
              <a:t>在這個頁面我們的圖書館員可以找到本單位訂閱的資源列表、維護本所</a:t>
            </a:r>
            <a:r>
              <a:rPr lang="en-US" altLang="zh-CN" dirty="0" smtClean="0">
                <a:latin typeface="Times New Roman" pitchFamily="18" charset="0"/>
                <a:ea typeface="SimSun" pitchFamily="2" charset="-122"/>
              </a:rPr>
              <a:t>IP</a:t>
            </a:r>
            <a:r>
              <a:rPr lang="zh-TW" altLang="en-US" dirty="0" smtClean="0">
                <a:latin typeface="Times New Roman" pitchFamily="18" charset="0"/>
                <a:ea typeface="SimSun" pitchFamily="2" charset="-122"/>
              </a:rPr>
              <a:t>位址、新增連結解析器、新增</a:t>
            </a:r>
            <a:r>
              <a:rPr lang="en-US" altLang="zh-CN" dirty="0" smtClean="0">
                <a:latin typeface="Times New Roman" pitchFamily="18" charset="0"/>
                <a:ea typeface="SimSun" pitchFamily="2" charset="-122"/>
              </a:rPr>
              <a:t>/</a:t>
            </a:r>
            <a:r>
              <a:rPr lang="zh-TW" altLang="en-US" dirty="0" smtClean="0">
                <a:latin typeface="Times New Roman" pitchFamily="18" charset="0"/>
                <a:ea typeface="SimSun" pitchFamily="2" charset="-122"/>
              </a:rPr>
              <a:t>維護其他管理者帳戶、匯出統計報告、為本所連至頁面維護歡迎介面和新增本所的機構標識等等。</a:t>
            </a:r>
            <a:endParaRPr lang="en-US" altLang="zh-TW" dirty="0" smtClean="0">
              <a:latin typeface="Times New Roman" pitchFamily="18" charset="0"/>
              <a:ea typeface="SimSun" pitchFamily="2" charset="-122"/>
            </a:endParaRPr>
          </a:p>
          <a:p>
            <a:r>
              <a:rPr lang="zh-TW" altLang="en-US" dirty="0" smtClean="0">
                <a:latin typeface="Times New Roman" pitchFamily="18" charset="0"/>
                <a:ea typeface="SimSun" pitchFamily="2" charset="-122"/>
              </a:rPr>
              <a:t>在此就重點介紹幾</a:t>
            </a:r>
            <a:r>
              <a:rPr lang="zh-CN" altLang="en-US" dirty="0" smtClean="0">
                <a:latin typeface="Times New Roman" pitchFamily="18" charset="0"/>
                <a:ea typeface="SimSun" pitchFamily="2" charset="-122"/>
              </a:rPr>
              <a:t>個</a:t>
            </a:r>
            <a:r>
              <a:rPr lang="zh-TW" altLang="en-US" dirty="0" smtClean="0">
                <a:latin typeface="Times New Roman" pitchFamily="18" charset="0"/>
                <a:ea typeface="SimSun" pitchFamily="2" charset="-122"/>
              </a:rPr>
              <a:t>常用</a:t>
            </a:r>
            <a:r>
              <a:rPr lang="zh-CN" altLang="en-US" dirty="0" smtClean="0">
                <a:latin typeface="Times New Roman" pitchFamily="18" charset="0"/>
                <a:ea typeface="SimSun" pitchFamily="2" charset="-122"/>
              </a:rPr>
              <a:t>功能</a:t>
            </a:r>
            <a:endParaRPr lang="en-US" altLang="zh-CN" dirty="0" smtClean="0">
              <a:latin typeface="Times New Roman" pitchFamily="18" charset="0"/>
              <a:ea typeface="SimSun" pitchFamily="2" charset="-122"/>
            </a:endParaRPr>
          </a:p>
          <a:p>
            <a:endParaRPr lang="en-US" altLang="zh-CN" dirty="0" smtClean="0">
              <a:latin typeface="Times New Roman" pitchFamily="18" charset="0"/>
              <a:ea typeface="SimSun" pitchFamily="2" charset="-122"/>
            </a:endParaRPr>
          </a:p>
        </p:txBody>
      </p:sp>
      <p:sp>
        <p:nvSpPr>
          <p:cNvPr id="123908" name="Slide Number Placeholder 3"/>
          <p:cNvSpPr>
            <a:spLocks noGrp="1"/>
          </p:cNvSpPr>
          <p:nvPr>
            <p:ph type="sldNum" sz="quarter" idx="5"/>
          </p:nvPr>
        </p:nvSpPr>
        <p:spPr>
          <a:noFill/>
        </p:spPr>
        <p:txBody>
          <a:bodyPr/>
          <a:lstStyle/>
          <a:p>
            <a:fld id="{90CDF378-63F1-4CA9-8DB0-0A4541901277}" type="slidenum">
              <a:rPr lang="en-US" altLang="zh-CN"/>
              <a:pPr/>
              <a:t>16</a:t>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TW" altLang="en-US" dirty="0" smtClean="0"/>
              <a:t>點選 </a:t>
            </a:r>
            <a:r>
              <a:rPr lang="en-US" altLang="zh-TW" dirty="0" smtClean="0"/>
              <a:t>Manage access entitlement </a:t>
            </a:r>
            <a:r>
              <a:rPr lang="zh-TW" altLang="en-US" dirty="0" smtClean="0"/>
              <a:t>之後，可以看到圖書館採購過的期刊資源，這個範例就是說明</a:t>
            </a:r>
            <a:r>
              <a:rPr lang="en-US" altLang="zh-TW" dirty="0" smtClean="0"/>
              <a:t>Accountability in Research </a:t>
            </a:r>
            <a:r>
              <a:rPr lang="zh-TW" altLang="en-US" dirty="0" smtClean="0"/>
              <a:t>這本期刊，從</a:t>
            </a:r>
            <a:r>
              <a:rPr lang="en-US" altLang="zh-TW" dirty="0" smtClean="0"/>
              <a:t>2006-2011</a:t>
            </a:r>
            <a:r>
              <a:rPr lang="zh-TW" altLang="en-US" dirty="0" smtClean="0"/>
              <a:t>年都有採購，所以有</a:t>
            </a:r>
            <a:r>
              <a:rPr lang="en-US" altLang="zh-TW" dirty="0" smtClean="0"/>
              <a:t>perpetuity</a:t>
            </a:r>
          </a:p>
          <a:p>
            <a:endParaRPr lang="en-US" dirty="0" smtClean="0"/>
          </a:p>
          <a:p>
            <a:r>
              <a:rPr lang="zh-TW" altLang="en-US" dirty="0" smtClean="0"/>
              <a:t>同一個頁面往下拉之後，您還可以下載這些資源的</a:t>
            </a:r>
            <a:r>
              <a:rPr lang="en-US" altLang="zh-TW" dirty="0" smtClean="0"/>
              <a:t>MARC</a:t>
            </a:r>
            <a:r>
              <a:rPr lang="zh-TW" altLang="en-US" dirty="0" smtClean="0"/>
              <a:t>，匯入至學校的</a:t>
            </a:r>
            <a:r>
              <a:rPr lang="en-US" altLang="zh-TW" dirty="0" smtClean="0"/>
              <a:t>OPAC</a:t>
            </a:r>
            <a:r>
              <a:rPr lang="zh-TW" altLang="en-US" dirty="0" smtClean="0"/>
              <a:t>裡。</a:t>
            </a:r>
            <a:endParaRPr lang="en-US" dirty="0"/>
          </a:p>
        </p:txBody>
      </p:sp>
      <p:sp>
        <p:nvSpPr>
          <p:cNvPr id="4" name="Slide Number Placeholder 3"/>
          <p:cNvSpPr>
            <a:spLocks noGrp="1"/>
          </p:cNvSpPr>
          <p:nvPr>
            <p:ph type="sldNum" sz="quarter" idx="10"/>
          </p:nvPr>
        </p:nvSpPr>
        <p:spPr/>
        <p:txBody>
          <a:bodyPr/>
          <a:lstStyle/>
          <a:p>
            <a:fld id="{1A0ED7F4-A1EB-4158-817E-5AA4CCA184C5}"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r>
              <a:rPr lang="zh-TW" altLang="en-US" dirty="0" smtClean="0">
                <a:latin typeface="Times New Roman" pitchFamily="18" charset="0"/>
                <a:ea typeface="SimSun" pitchFamily="2" charset="-122"/>
              </a:rPr>
              <a:t>接下來就是各位老師關心的使用統計報告。因為更換平台，</a:t>
            </a:r>
            <a:r>
              <a:rPr lang="en-US" altLang="zh-CN" dirty="0" smtClean="0">
                <a:latin typeface="Times New Roman" pitchFamily="18" charset="0"/>
                <a:ea typeface="SimSun" pitchFamily="2" charset="-122"/>
              </a:rPr>
              <a:t>2011</a:t>
            </a:r>
            <a:r>
              <a:rPr lang="zh-CN" altLang="en-US" dirty="0" smtClean="0">
                <a:latin typeface="Times New Roman" pitchFamily="18" charset="0"/>
                <a:ea typeface="SimSun" pitchFamily="2" charset="-122"/>
              </a:rPr>
              <a:t>年</a:t>
            </a:r>
            <a:r>
              <a:rPr lang="en-US" altLang="zh-CN" dirty="0" smtClean="0">
                <a:latin typeface="Times New Roman" pitchFamily="18" charset="0"/>
                <a:ea typeface="SimSun" pitchFamily="2" charset="-122"/>
              </a:rPr>
              <a:t>6</a:t>
            </a:r>
            <a:r>
              <a:rPr lang="zh-TW" altLang="en-US" dirty="0" smtClean="0">
                <a:latin typeface="Times New Roman" pitchFamily="18" charset="0"/>
                <a:ea typeface="SimSun" pitchFamily="2" charset="-122"/>
              </a:rPr>
              <a:t>月之前的使用統計已經備份在每個帳號下，需要的時候可以下載查看。</a:t>
            </a:r>
            <a:r>
              <a:rPr lang="en-US" altLang="zh-CN" dirty="0" smtClean="0">
                <a:latin typeface="Times New Roman" pitchFamily="18" charset="0"/>
                <a:ea typeface="SimSun" pitchFamily="2" charset="-122"/>
              </a:rPr>
              <a:t>V</a:t>
            </a:r>
          </a:p>
          <a:p>
            <a:r>
              <a:rPr lang="zh-CN" altLang="en-US" dirty="0" smtClean="0">
                <a:latin typeface="Times New Roman" pitchFamily="18" charset="0"/>
                <a:ea typeface="SimSun" pitchFamily="2" charset="-122"/>
              </a:rPr>
              <a:t>下載</a:t>
            </a:r>
            <a:r>
              <a:rPr lang="en-US" altLang="zh-CN" dirty="0" smtClean="0">
                <a:latin typeface="Times New Roman" pitchFamily="18" charset="0"/>
                <a:ea typeface="SimSun" pitchFamily="2" charset="-122"/>
              </a:rPr>
              <a:t>TFO</a:t>
            </a:r>
            <a:r>
              <a:rPr lang="zh-TW" altLang="en-US" dirty="0" smtClean="0">
                <a:latin typeface="Times New Roman" pitchFamily="18" charset="0"/>
                <a:ea typeface="SimSun" pitchFamily="2" charset="-122"/>
              </a:rPr>
              <a:t>平台上的使用統計報告，需要先設定年份、報告類型和格式，比如我們要下載國家圖書館</a:t>
            </a:r>
            <a:r>
              <a:rPr lang="en-US" altLang="zh-CN" dirty="0" smtClean="0">
                <a:latin typeface="Times New Roman" pitchFamily="18" charset="0"/>
                <a:ea typeface="SimSun" pitchFamily="2" charset="-122"/>
              </a:rPr>
              <a:t>2012</a:t>
            </a:r>
            <a:r>
              <a:rPr lang="zh-CN" altLang="en-US" dirty="0" smtClean="0">
                <a:latin typeface="Times New Roman" pitchFamily="18" charset="0"/>
                <a:ea typeface="SimSun" pitchFamily="2" charset="-122"/>
              </a:rPr>
              <a:t>年</a:t>
            </a:r>
            <a:r>
              <a:rPr lang="en-US" altLang="zh-CN" dirty="0" smtClean="0">
                <a:latin typeface="Times New Roman" pitchFamily="18" charset="0"/>
                <a:ea typeface="SimSun" pitchFamily="2" charset="-122"/>
              </a:rPr>
              <a:t>1</a:t>
            </a:r>
            <a:r>
              <a:rPr lang="zh-TW" altLang="en-US" dirty="0" smtClean="0">
                <a:latin typeface="Times New Roman" pitchFamily="18" charset="0"/>
                <a:ea typeface="SimSun" pitchFamily="2" charset="-122"/>
              </a:rPr>
              <a:t>月到現在的現刊使用統計，就需要將這裡設定為</a:t>
            </a:r>
            <a:r>
              <a:rPr lang="en-US" altLang="zh-CN" dirty="0" smtClean="0">
                <a:latin typeface="Times New Roman" pitchFamily="18" charset="0"/>
                <a:ea typeface="SimSun" pitchFamily="2" charset="-122"/>
              </a:rPr>
              <a:t>2012</a:t>
            </a:r>
            <a:r>
              <a:rPr lang="zh-CN" altLang="en-US" dirty="0" smtClean="0">
                <a:latin typeface="Times New Roman" pitchFamily="18" charset="0"/>
                <a:ea typeface="SimSun" pitchFamily="2" charset="-122"/>
              </a:rPr>
              <a:t>年，</a:t>
            </a:r>
            <a:r>
              <a:rPr lang="en-US" altLang="zh-CN" dirty="0" smtClean="0">
                <a:latin typeface="Times New Roman" pitchFamily="18" charset="0"/>
                <a:ea typeface="SimSun" pitchFamily="2" charset="-122"/>
              </a:rPr>
              <a:t>V</a:t>
            </a:r>
          </a:p>
          <a:p>
            <a:r>
              <a:rPr lang="zh-TW" altLang="en-US" dirty="0" smtClean="0">
                <a:latin typeface="Times New Roman" pitchFamily="18" charset="0"/>
                <a:ea typeface="SimSun" pitchFamily="2" charset="-122"/>
              </a:rPr>
              <a:t>勾選</a:t>
            </a:r>
            <a:r>
              <a:rPr lang="en-US" altLang="zh-CN" dirty="0" smtClean="0">
                <a:latin typeface="Times New Roman" pitchFamily="18" charset="0"/>
                <a:ea typeface="SimSun" pitchFamily="2" charset="-122"/>
              </a:rPr>
              <a:t>Journal Report 1 V</a:t>
            </a:r>
          </a:p>
          <a:p>
            <a:r>
              <a:rPr lang="zh-CN" altLang="en-US" dirty="0" smtClean="0">
                <a:latin typeface="Times New Roman" pitchFamily="18" charset="0"/>
                <a:ea typeface="SimSun" pitchFamily="2" charset="-122"/>
              </a:rPr>
              <a:t>以及</a:t>
            </a:r>
            <a:r>
              <a:rPr lang="en-US" altLang="zh-CN" dirty="0" smtClean="0">
                <a:latin typeface="Times New Roman" pitchFamily="18" charset="0"/>
                <a:ea typeface="SimSun" pitchFamily="2" charset="-122"/>
              </a:rPr>
              <a:t>text</a:t>
            </a:r>
            <a:r>
              <a:rPr lang="zh-CN" altLang="en-US" dirty="0" smtClean="0">
                <a:latin typeface="Times New Roman" pitchFamily="18" charset="0"/>
                <a:ea typeface="SimSun" pitchFamily="2" charset="-122"/>
              </a:rPr>
              <a:t>格式。</a:t>
            </a:r>
            <a:r>
              <a:rPr lang="en-US" altLang="zh-CN" dirty="0" smtClean="0">
                <a:latin typeface="Times New Roman" pitchFamily="18" charset="0"/>
                <a:ea typeface="SimSun" pitchFamily="2" charset="-122"/>
              </a:rPr>
              <a:t>V</a:t>
            </a:r>
          </a:p>
          <a:p>
            <a:r>
              <a:rPr lang="zh-CN" altLang="en-US" dirty="0" smtClean="0">
                <a:latin typeface="Times New Roman" pitchFamily="18" charset="0"/>
                <a:ea typeface="SimSun" pitchFamily="2" charset="-122"/>
              </a:rPr>
              <a:t>確認</a:t>
            </a:r>
            <a:r>
              <a:rPr lang="en-US" altLang="zh-CN" dirty="0" err="1" smtClean="0">
                <a:latin typeface="Times New Roman" pitchFamily="18" charset="0"/>
                <a:ea typeface="SimSun" pitchFamily="2" charset="-122"/>
              </a:rPr>
              <a:t>eMail</a:t>
            </a:r>
            <a:r>
              <a:rPr lang="zh-TW" altLang="en-US" dirty="0" smtClean="0">
                <a:latin typeface="Times New Roman" pitchFamily="18" charset="0"/>
                <a:ea typeface="SimSun" pitchFamily="2" charset="-122"/>
              </a:rPr>
              <a:t>並點擊</a:t>
            </a:r>
            <a:r>
              <a:rPr lang="en-US" altLang="zh-TW" dirty="0" smtClean="0">
                <a:latin typeface="Times New Roman" pitchFamily="18" charset="0"/>
                <a:ea typeface="SimSun" pitchFamily="2" charset="-122"/>
              </a:rPr>
              <a:t>submit</a:t>
            </a:r>
            <a:r>
              <a:rPr lang="zh-TW" altLang="en-US" dirty="0" smtClean="0">
                <a:latin typeface="Times New Roman" pitchFamily="18" charset="0"/>
                <a:ea typeface="SimSun" pitchFamily="2" charset="-122"/>
              </a:rPr>
              <a:t>。</a:t>
            </a:r>
            <a:r>
              <a:rPr lang="en-US" altLang="zh-CN" dirty="0" smtClean="0">
                <a:latin typeface="Times New Roman" pitchFamily="18" charset="0"/>
                <a:ea typeface="SimSun" pitchFamily="2" charset="-122"/>
              </a:rPr>
              <a:t>V</a:t>
            </a:r>
            <a:r>
              <a:rPr lang="zh-CN" altLang="en-US" dirty="0" smtClean="0">
                <a:latin typeface="Times New Roman" pitchFamily="18" charset="0"/>
                <a:ea typeface="SimSun" pitchFamily="2" charset="-122"/>
              </a:rPr>
              <a:t>很快，</a:t>
            </a:r>
            <a:r>
              <a:rPr lang="en-US" altLang="zh-CN" dirty="0" smtClean="0">
                <a:latin typeface="Times New Roman" pitchFamily="18" charset="0"/>
                <a:ea typeface="SimSun" pitchFamily="2" charset="-122"/>
              </a:rPr>
              <a:t>.TXT</a:t>
            </a:r>
            <a:r>
              <a:rPr lang="zh-TW" altLang="en-US" dirty="0" smtClean="0">
                <a:latin typeface="Times New Roman" pitchFamily="18" charset="0"/>
                <a:ea typeface="SimSun" pitchFamily="2" charset="-122"/>
              </a:rPr>
              <a:t>格式的使用統計報告的電子郵件發送過來了。</a:t>
            </a:r>
            <a:endParaRPr lang="zh-CN" altLang="en-US" dirty="0" smtClean="0">
              <a:latin typeface="Times New Roman" pitchFamily="18" charset="0"/>
              <a:ea typeface="SimSun" pitchFamily="2" charset="-122"/>
            </a:endParaRPr>
          </a:p>
        </p:txBody>
      </p:sp>
      <p:sp>
        <p:nvSpPr>
          <p:cNvPr id="124932" name="Slide Number Placeholder 3"/>
          <p:cNvSpPr>
            <a:spLocks noGrp="1"/>
          </p:cNvSpPr>
          <p:nvPr>
            <p:ph type="sldNum" sz="quarter" idx="5"/>
          </p:nvPr>
        </p:nvSpPr>
        <p:spPr>
          <a:noFill/>
        </p:spPr>
        <p:txBody>
          <a:bodyPr/>
          <a:lstStyle/>
          <a:p>
            <a:fld id="{1972422F-9C66-4211-AED3-BED8022485A4}" type="slidenum">
              <a:rPr lang="en-US" altLang="zh-CN"/>
              <a:pPr/>
              <a:t>18</a:t>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收到檔案之後，可以以</a:t>
            </a:r>
            <a:r>
              <a:rPr lang="en-US" altLang="zh-TW" dirty="0" smtClean="0"/>
              <a:t>Excel</a:t>
            </a:r>
            <a:r>
              <a:rPr lang="zh-TW" altLang="en-US" dirty="0" smtClean="0"/>
              <a:t>開啟</a:t>
            </a:r>
            <a:r>
              <a:rPr lang="en-US" altLang="zh-TW" dirty="0" smtClean="0"/>
              <a:t>TSV</a:t>
            </a:r>
            <a:r>
              <a:rPr lang="zh-TW" altLang="en-US" dirty="0" smtClean="0"/>
              <a:t>檔案，可以看到每一本期刊在該月份的下載次數，可以非常方便地檢驗每本訂購期刊的績效。</a:t>
            </a:r>
            <a:endParaRPr lang="en-US" dirty="0" smtClean="0"/>
          </a:p>
          <a:p>
            <a:endParaRPr lang="en-US" dirty="0"/>
          </a:p>
        </p:txBody>
      </p:sp>
      <p:sp>
        <p:nvSpPr>
          <p:cNvPr id="4" name="Slide Number Placeholder 3"/>
          <p:cNvSpPr>
            <a:spLocks noGrp="1"/>
          </p:cNvSpPr>
          <p:nvPr>
            <p:ph type="sldNum" sz="quarter" idx="10"/>
          </p:nvPr>
        </p:nvSpPr>
        <p:spPr/>
        <p:txBody>
          <a:bodyPr/>
          <a:lstStyle/>
          <a:p>
            <a:fld id="{1A0ED7F4-A1EB-4158-817E-5AA4CCA184C5}"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TW" altLang="en-US" dirty="0" smtClean="0"/>
              <a:t>因為是針對館員，所以先介紹公司背景。</a:t>
            </a:r>
            <a:endParaRPr lang="en-US" altLang="zh-TW" dirty="0" smtClean="0"/>
          </a:p>
          <a:p>
            <a:r>
              <a:rPr lang="zh-TW" altLang="en-US" dirty="0" smtClean="0"/>
              <a:t>之後會提到</a:t>
            </a:r>
            <a:r>
              <a:rPr lang="en-US" altLang="zh-TW" dirty="0" smtClean="0"/>
              <a:t>admin</a:t>
            </a:r>
            <a:r>
              <a:rPr lang="zh-TW" altLang="en-US" dirty="0" smtClean="0"/>
              <a:t>功能，會在統計的部分做比較多的著墨。</a:t>
            </a:r>
            <a:endParaRPr lang="en-US" altLang="zh-TW" dirty="0" smtClean="0"/>
          </a:p>
          <a:p>
            <a:r>
              <a:rPr lang="zh-TW" altLang="en-US" dirty="0" smtClean="0"/>
              <a:t>然後是館員比較不熟悉的</a:t>
            </a:r>
            <a:r>
              <a:rPr lang="en-US" altLang="zh-TW" dirty="0" smtClean="0"/>
              <a:t>mobile version</a:t>
            </a:r>
            <a:r>
              <a:rPr lang="zh-TW" altLang="en-US" dirty="0" smtClean="0"/>
              <a:t>，</a:t>
            </a:r>
            <a:endParaRPr lang="en-US" altLang="zh-TW" dirty="0" smtClean="0"/>
          </a:p>
          <a:p>
            <a:r>
              <a:rPr lang="zh-TW" altLang="en-US" dirty="0" smtClean="0"/>
              <a:t>最後提及我們可以協助做的推廣活動，包含</a:t>
            </a:r>
            <a:r>
              <a:rPr lang="en-US" altLang="zh-TW" dirty="0" smtClean="0"/>
              <a:t>author talk</a:t>
            </a:r>
            <a:r>
              <a:rPr lang="zh-TW" altLang="en-US" dirty="0" smtClean="0"/>
              <a:t>與線上有獎徵答等等。</a:t>
            </a:r>
            <a:endParaRPr lang="en-US" dirty="0"/>
          </a:p>
        </p:txBody>
      </p:sp>
      <p:sp>
        <p:nvSpPr>
          <p:cNvPr id="4" name="Slide Number Placeholder 3"/>
          <p:cNvSpPr>
            <a:spLocks noGrp="1"/>
          </p:cNvSpPr>
          <p:nvPr>
            <p:ph type="sldNum" sz="quarter" idx="10"/>
          </p:nvPr>
        </p:nvSpPr>
        <p:spPr/>
        <p:txBody>
          <a:bodyPr/>
          <a:lstStyle/>
          <a:p>
            <a:fld id="{1A0ED7F4-A1EB-4158-817E-5AA4CCA184C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TW" altLang="en-US" dirty="0" smtClean="0"/>
              <a:t>因為我們的平台上有一千多種期刊，所以也可以更進一步地分析每一個領域的使用狀況。</a:t>
            </a:r>
            <a:endParaRPr lang="en-US" altLang="zh-TW" dirty="0" smtClean="0"/>
          </a:p>
          <a:p>
            <a:r>
              <a:rPr lang="zh-TW" altLang="en-US" dirty="0" smtClean="0"/>
              <a:t>例如左邊的畫面，我們可以看到一整年的使用趨勢，比如說哪一個月份的使用狀況特別好，或者是整體來看，這個學校的</a:t>
            </a:r>
            <a:r>
              <a:rPr lang="en-US" altLang="zh-TW" dirty="0" smtClean="0"/>
              <a:t>ST</a:t>
            </a:r>
            <a:r>
              <a:rPr lang="zh-TW" altLang="en-US" dirty="0" smtClean="0"/>
              <a:t>使用率是明顯高於</a:t>
            </a:r>
            <a:r>
              <a:rPr lang="en-US" altLang="zh-TW" dirty="0" smtClean="0"/>
              <a:t>SSH</a:t>
            </a:r>
            <a:r>
              <a:rPr lang="zh-TW" altLang="en-US" dirty="0" smtClean="0"/>
              <a:t>領域的期刊。</a:t>
            </a:r>
            <a:endParaRPr lang="en-US" altLang="zh-TW" dirty="0" smtClean="0"/>
          </a:p>
          <a:p>
            <a:r>
              <a:rPr lang="zh-TW" altLang="en-US" dirty="0" smtClean="0"/>
              <a:t>又或者，我們可以看到右邊的畫面，可以更精確地看出來，這個學校在</a:t>
            </a:r>
            <a:r>
              <a:rPr lang="en-US" altLang="zh-TW" dirty="0" smtClean="0"/>
              <a:t>engineering</a:t>
            </a:r>
            <a:r>
              <a:rPr lang="zh-TW" altLang="en-US" dirty="0" smtClean="0"/>
              <a:t>的使用狀況又是特別突出的。</a:t>
            </a:r>
            <a:endParaRPr lang="en-US" altLang="zh-TW" dirty="0" smtClean="0"/>
          </a:p>
        </p:txBody>
      </p:sp>
      <p:sp>
        <p:nvSpPr>
          <p:cNvPr id="4" name="Slide Number Placeholder 3"/>
          <p:cNvSpPr>
            <a:spLocks noGrp="1"/>
          </p:cNvSpPr>
          <p:nvPr>
            <p:ph type="sldNum" sz="quarter" idx="10"/>
          </p:nvPr>
        </p:nvSpPr>
        <p:spPr/>
        <p:txBody>
          <a:bodyPr/>
          <a:lstStyle/>
          <a:p>
            <a:fld id="{1A0ED7F4-A1EB-4158-817E-5AA4CCA184C5}"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TW" altLang="en-US" dirty="0" smtClean="0"/>
              <a:t>左方是現有訂購期刊的</a:t>
            </a:r>
            <a:r>
              <a:rPr lang="en-US" altLang="zh-TW" dirty="0" smtClean="0"/>
              <a:t>usage, </a:t>
            </a:r>
            <a:r>
              <a:rPr lang="zh-TW" altLang="en-US" dirty="0" smtClean="0"/>
              <a:t>可用以做為購買期刊績效分析</a:t>
            </a:r>
            <a:r>
              <a:rPr lang="en-US" altLang="zh-TW" dirty="0" smtClean="0"/>
              <a:t>, cost</a:t>
            </a:r>
            <a:r>
              <a:rPr lang="en-US" altLang="zh-TW" baseline="0" dirty="0" smtClean="0"/>
              <a:t> per download</a:t>
            </a:r>
            <a:r>
              <a:rPr lang="zh-TW" altLang="en-US" baseline="0" dirty="0" smtClean="0"/>
              <a:t>較高者就可以考慮是否要推廣</a:t>
            </a:r>
            <a:endParaRPr lang="en-US" altLang="zh-TW" baseline="0" dirty="0" smtClean="0"/>
          </a:p>
          <a:p>
            <a:r>
              <a:rPr lang="zh-TW" altLang="en-US" baseline="0" dirty="0" smtClean="0"/>
              <a:t>另外，透過系統提供的每本期刊</a:t>
            </a:r>
            <a:r>
              <a:rPr lang="en-US" altLang="zh-TW" baseline="0" dirty="0" err="1" smtClean="0"/>
              <a:t>turnaway</a:t>
            </a:r>
            <a:r>
              <a:rPr lang="zh-TW" altLang="en-US" baseline="0" dirty="0" smtClean="0"/>
              <a:t>資料，可以看到右方</a:t>
            </a:r>
            <a:r>
              <a:rPr lang="en-US" altLang="zh-TW" baseline="0" dirty="0" err="1" smtClean="0"/>
              <a:t>turnaway</a:t>
            </a:r>
            <a:r>
              <a:rPr lang="zh-TW" altLang="en-US" baseline="0" dirty="0" smtClean="0"/>
              <a:t>的分析</a:t>
            </a:r>
            <a:r>
              <a:rPr lang="en-US" altLang="zh-TW" baseline="0" dirty="0" smtClean="0"/>
              <a:t>, </a:t>
            </a:r>
            <a:r>
              <a:rPr lang="zh-TW" altLang="en-US" baseline="0" dirty="0" smtClean="0"/>
              <a:t>有很多期刊是學校現在沒有採購，但是網域內卻有極高</a:t>
            </a:r>
            <a:r>
              <a:rPr lang="en-US" altLang="zh-TW" baseline="0" dirty="0" err="1" smtClean="0"/>
              <a:t>turnaway</a:t>
            </a:r>
            <a:r>
              <a:rPr lang="zh-TW" altLang="en-US" baseline="0" dirty="0" smtClean="0"/>
              <a:t>證明很多師生可能有需求沒有被滿足，因此可以由圖書館提供給系所做為下一年度的期刊採購建議</a:t>
            </a:r>
            <a:endParaRPr lang="en-US" altLang="zh-TW" baseline="0" dirty="0" smtClean="0"/>
          </a:p>
          <a:p>
            <a:endParaRPr lang="en-US" baseline="0" dirty="0" smtClean="0"/>
          </a:p>
          <a:p>
            <a:r>
              <a:rPr lang="en-US" dirty="0" smtClean="0"/>
              <a:t>PS. </a:t>
            </a:r>
            <a:r>
              <a:rPr lang="zh-TW" altLang="en-US" dirty="0" smtClean="0"/>
              <a:t>不過統計數據不能成為採購唯一考量，尤其在某一些領域，</a:t>
            </a:r>
            <a:r>
              <a:rPr lang="en-US" altLang="zh-TW" dirty="0" smtClean="0"/>
              <a:t>cost per download </a:t>
            </a:r>
            <a:r>
              <a:rPr lang="zh-TW" altLang="en-US" dirty="0" smtClean="0"/>
              <a:t>向來比較高</a:t>
            </a:r>
            <a:endParaRPr lang="en-US" dirty="0"/>
          </a:p>
        </p:txBody>
      </p:sp>
      <p:sp>
        <p:nvSpPr>
          <p:cNvPr id="4" name="Slide Number Placeholder 3"/>
          <p:cNvSpPr>
            <a:spLocks noGrp="1"/>
          </p:cNvSpPr>
          <p:nvPr>
            <p:ph type="sldNum" sz="quarter" idx="10"/>
          </p:nvPr>
        </p:nvSpPr>
        <p:spPr/>
        <p:txBody>
          <a:bodyPr/>
          <a:lstStyle/>
          <a:p>
            <a:fld id="{1A0ED7F4-A1EB-4158-817E-5AA4CCA184C5}"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r>
              <a:rPr lang="zh-TW" altLang="en-US" dirty="0" smtClean="0">
                <a:latin typeface="Times New Roman" pitchFamily="18" charset="0"/>
                <a:ea typeface="SimSun" pitchFamily="2" charset="-122"/>
              </a:rPr>
              <a:t>新增本所的</a:t>
            </a:r>
            <a:r>
              <a:rPr lang="en-US" altLang="zh-CN" dirty="0" smtClean="0">
                <a:latin typeface="Times New Roman" pitchFamily="18" charset="0"/>
                <a:ea typeface="SimSun" pitchFamily="2" charset="-122"/>
              </a:rPr>
              <a:t>IP</a:t>
            </a:r>
            <a:r>
              <a:rPr lang="zh-TW" altLang="en-US" dirty="0" smtClean="0">
                <a:latin typeface="Times New Roman" pitchFamily="18" charset="0"/>
                <a:ea typeface="SimSun" pitchFamily="2" charset="-122"/>
              </a:rPr>
              <a:t>位址，在描述部分填寫</a:t>
            </a:r>
            <a:r>
              <a:rPr lang="en-US" altLang="zh-CN" dirty="0" smtClean="0">
                <a:latin typeface="Times New Roman" pitchFamily="18" charset="0"/>
                <a:ea typeface="SimSun" pitchFamily="2" charset="-122"/>
              </a:rPr>
              <a:t>IP</a:t>
            </a:r>
            <a:r>
              <a:rPr lang="zh-TW" altLang="en-US" dirty="0" smtClean="0">
                <a:latin typeface="Times New Roman" pitchFamily="18" charset="0"/>
                <a:ea typeface="SimSun" pitchFamily="2" charset="-122"/>
              </a:rPr>
              <a:t>段說明，比如某某部門，</a:t>
            </a:r>
            <a:r>
              <a:rPr lang="en-US" altLang="zh-CN" dirty="0" smtClean="0">
                <a:latin typeface="Times New Roman" pitchFamily="18" charset="0"/>
                <a:ea typeface="SimSun" pitchFamily="2" charset="-122"/>
              </a:rPr>
              <a:t>V</a:t>
            </a:r>
          </a:p>
          <a:p>
            <a:r>
              <a:rPr lang="zh-TW" altLang="en-US" dirty="0" smtClean="0">
                <a:latin typeface="Times New Roman" pitchFamily="18" charset="0"/>
                <a:ea typeface="SimSun" pitchFamily="2" charset="-122"/>
              </a:rPr>
              <a:t>然後根據後面提示的格式填寫</a:t>
            </a:r>
            <a:r>
              <a:rPr lang="en-US" altLang="zh-CN" dirty="0" smtClean="0">
                <a:latin typeface="Times New Roman" pitchFamily="18" charset="0"/>
                <a:ea typeface="SimSun" pitchFamily="2" charset="-122"/>
              </a:rPr>
              <a:t>IP</a:t>
            </a:r>
            <a:r>
              <a:rPr lang="zh-TW" altLang="en-US" dirty="0" smtClean="0">
                <a:latin typeface="Times New Roman" pitchFamily="18" charset="0"/>
                <a:ea typeface="SimSun" pitchFamily="2" charset="-122"/>
              </a:rPr>
              <a:t>段。並點擊藍色按鈕確認新增。</a:t>
            </a:r>
            <a:r>
              <a:rPr lang="en-US" altLang="zh-CN" dirty="0" smtClean="0">
                <a:latin typeface="Times New Roman" pitchFamily="18" charset="0"/>
                <a:ea typeface="SimSun" pitchFamily="2" charset="-122"/>
              </a:rPr>
              <a:t>V</a:t>
            </a:r>
          </a:p>
          <a:p>
            <a:r>
              <a:rPr lang="zh-CN" altLang="en-US" dirty="0" smtClean="0">
                <a:latin typeface="Times New Roman" pitchFamily="18" charset="0"/>
                <a:ea typeface="SimSun" pitchFamily="2" charset="-122"/>
              </a:rPr>
              <a:t>維護已有的</a:t>
            </a:r>
            <a:r>
              <a:rPr lang="en-US" altLang="zh-CN" dirty="0" smtClean="0">
                <a:latin typeface="Times New Roman" pitchFamily="18" charset="0"/>
                <a:ea typeface="SimSun" pitchFamily="2" charset="-122"/>
              </a:rPr>
              <a:t>IP</a:t>
            </a:r>
            <a:r>
              <a:rPr lang="zh-CN" altLang="en-US" dirty="0" smtClean="0">
                <a:latin typeface="Times New Roman" pitchFamily="18" charset="0"/>
                <a:ea typeface="SimSun" pitchFamily="2" charset="-122"/>
              </a:rPr>
              <a:t>位址，可以在下面的</a:t>
            </a:r>
            <a:r>
              <a:rPr lang="en-US" altLang="zh-CN" dirty="0" smtClean="0">
                <a:latin typeface="Times New Roman" pitchFamily="18" charset="0"/>
                <a:ea typeface="SimSun" pitchFamily="2" charset="-122"/>
              </a:rPr>
              <a:t>IP</a:t>
            </a:r>
            <a:r>
              <a:rPr lang="zh-TW" altLang="en-US" dirty="0" smtClean="0">
                <a:latin typeface="Times New Roman" pitchFamily="18" charset="0"/>
                <a:ea typeface="SimSun" pitchFamily="2" charset="-122"/>
              </a:rPr>
              <a:t>清單上直接修改需要維護的</a:t>
            </a:r>
            <a:r>
              <a:rPr lang="en-US" altLang="zh-CN" dirty="0" smtClean="0">
                <a:latin typeface="Times New Roman" pitchFamily="18" charset="0"/>
                <a:ea typeface="SimSun" pitchFamily="2" charset="-122"/>
              </a:rPr>
              <a:t>IP</a:t>
            </a:r>
            <a:r>
              <a:rPr lang="zh-TW" altLang="en-US" dirty="0" smtClean="0">
                <a:latin typeface="Times New Roman" pitchFamily="18" charset="0"/>
                <a:ea typeface="SimSun" pitchFamily="2" charset="-122"/>
              </a:rPr>
              <a:t>段，然後鉤選該</a:t>
            </a:r>
            <a:r>
              <a:rPr lang="en-US" altLang="zh-CN" dirty="0" smtClean="0">
                <a:latin typeface="Times New Roman" pitchFamily="18" charset="0"/>
                <a:ea typeface="SimSun" pitchFamily="2" charset="-122"/>
              </a:rPr>
              <a:t>IP</a:t>
            </a:r>
            <a:r>
              <a:rPr lang="zh-TW" altLang="en-US" dirty="0" smtClean="0">
                <a:latin typeface="Times New Roman" pitchFamily="18" charset="0"/>
                <a:ea typeface="SimSun" pitchFamily="2" charset="-122"/>
              </a:rPr>
              <a:t>段前面的選框，</a:t>
            </a:r>
            <a:r>
              <a:rPr lang="en-US" altLang="zh-CN" dirty="0" smtClean="0">
                <a:latin typeface="Times New Roman" pitchFamily="18" charset="0"/>
                <a:ea typeface="SimSun" pitchFamily="2" charset="-122"/>
              </a:rPr>
              <a:t>V</a:t>
            </a:r>
          </a:p>
          <a:p>
            <a:r>
              <a:rPr lang="zh-CN" altLang="en-US" dirty="0" smtClean="0">
                <a:latin typeface="Times New Roman" pitchFamily="18" charset="0"/>
                <a:ea typeface="SimSun" pitchFamily="2" charset="-122"/>
              </a:rPr>
              <a:t>再點擊</a:t>
            </a:r>
            <a:r>
              <a:rPr lang="en-US" altLang="zh-CN" dirty="0" smtClean="0">
                <a:latin typeface="Times New Roman" pitchFamily="18" charset="0"/>
                <a:ea typeface="SimSun" pitchFamily="2" charset="-122"/>
              </a:rPr>
              <a:t>IP</a:t>
            </a:r>
            <a:r>
              <a:rPr lang="zh-TW" altLang="en-US" dirty="0" smtClean="0">
                <a:latin typeface="Times New Roman" pitchFamily="18" charset="0"/>
                <a:ea typeface="SimSun" pitchFamily="2" charset="-122"/>
              </a:rPr>
              <a:t>清單下面藍色的更新或者刪除按鈕。</a:t>
            </a:r>
            <a:r>
              <a:rPr lang="en-US" altLang="zh-CN" dirty="0" smtClean="0">
                <a:latin typeface="Times New Roman" pitchFamily="18" charset="0"/>
                <a:ea typeface="SimSun" pitchFamily="2" charset="-122"/>
              </a:rPr>
              <a:t>V</a:t>
            </a:r>
            <a:endParaRPr lang="zh-CN" altLang="en-US" dirty="0" smtClean="0">
              <a:latin typeface="Times New Roman" pitchFamily="18" charset="0"/>
              <a:ea typeface="SimSun" pitchFamily="2" charset="-122"/>
            </a:endParaRPr>
          </a:p>
        </p:txBody>
      </p:sp>
      <p:sp>
        <p:nvSpPr>
          <p:cNvPr id="125956" name="Slide Number Placeholder 3"/>
          <p:cNvSpPr>
            <a:spLocks noGrp="1"/>
          </p:cNvSpPr>
          <p:nvPr>
            <p:ph type="sldNum" sz="quarter" idx="5"/>
          </p:nvPr>
        </p:nvSpPr>
        <p:spPr>
          <a:noFill/>
        </p:spPr>
        <p:txBody>
          <a:bodyPr/>
          <a:lstStyle/>
          <a:p>
            <a:fld id="{41BEBD72-1490-4501-AA04-46EDDAE50CFF}" type="slidenum">
              <a:rPr lang="en-US" altLang="zh-CN"/>
              <a:pPr/>
              <a:t>22</a:t>
            </a:fld>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p:spPr>
        <p:txBody>
          <a:bodyPr/>
          <a:lstStyle/>
          <a:p>
            <a:r>
              <a:rPr lang="zh-TW" altLang="en-US" dirty="0" smtClean="0">
                <a:latin typeface="Times New Roman" pitchFamily="18" charset="0"/>
                <a:ea typeface="SimSun" pitchFamily="2" charset="-122"/>
              </a:rPr>
              <a:t>維護管理者帳戶。這項功能只能由本所的初始管理者完成。新增新的管理者帳戶，只需要將新管理者的電子郵寄地址填好並點擊藍色按鈕確認，</a:t>
            </a:r>
            <a:r>
              <a:rPr lang="en-US" altLang="zh-CN" dirty="0" smtClean="0">
                <a:latin typeface="Times New Roman" pitchFamily="18" charset="0"/>
                <a:ea typeface="SimSun" pitchFamily="2" charset="-122"/>
              </a:rPr>
              <a:t>V</a:t>
            </a:r>
          </a:p>
          <a:p>
            <a:r>
              <a:rPr lang="zh-TW" altLang="en-US" dirty="0" smtClean="0">
                <a:latin typeface="Times New Roman" pitchFamily="18" charset="0"/>
                <a:ea typeface="SimSun" pitchFamily="2" charset="-122"/>
              </a:rPr>
              <a:t>新管理者將收到一封含有設定嚮導連結的電子郵件，根據郵件登錄</a:t>
            </a:r>
            <a:r>
              <a:rPr lang="en-US" altLang="zh-CN" dirty="0" smtClean="0">
                <a:latin typeface="Times New Roman" pitchFamily="18" charset="0"/>
                <a:ea typeface="SimSun" pitchFamily="2" charset="-122"/>
              </a:rPr>
              <a:t>TFO</a:t>
            </a:r>
            <a:r>
              <a:rPr lang="zh-TW" altLang="en-US" dirty="0" smtClean="0">
                <a:latin typeface="Times New Roman" pitchFamily="18" charset="0"/>
                <a:ea typeface="SimSun" pitchFamily="2" charset="-122"/>
              </a:rPr>
              <a:t>完成設定即可。</a:t>
            </a:r>
            <a:endParaRPr lang="en-US" altLang="zh-CN" dirty="0" smtClean="0">
              <a:latin typeface="Times New Roman" pitchFamily="18" charset="0"/>
              <a:ea typeface="SimSun" pitchFamily="2" charset="-122"/>
            </a:endParaRPr>
          </a:p>
          <a:p>
            <a:r>
              <a:rPr lang="zh-TW" altLang="en-US" dirty="0" smtClean="0">
                <a:latin typeface="Times New Roman" pitchFamily="18" charset="0"/>
                <a:ea typeface="SimSun" pitchFamily="2" charset="-122"/>
              </a:rPr>
              <a:t>移除一個管理者帳戶只需要鉤選本所管理者清單中需要移除的帳號並選擇確定。</a:t>
            </a:r>
            <a:r>
              <a:rPr lang="en-US" altLang="zh-CN" dirty="0" smtClean="0">
                <a:latin typeface="Times New Roman" pitchFamily="18" charset="0"/>
                <a:ea typeface="SimSun" pitchFamily="2" charset="-122"/>
              </a:rPr>
              <a:t>V</a:t>
            </a:r>
            <a:endParaRPr lang="zh-CN" altLang="en-US" dirty="0" smtClean="0">
              <a:latin typeface="Times New Roman" pitchFamily="18" charset="0"/>
              <a:ea typeface="SimSun" pitchFamily="2" charset="-122"/>
            </a:endParaRPr>
          </a:p>
        </p:txBody>
      </p:sp>
      <p:sp>
        <p:nvSpPr>
          <p:cNvPr id="126980" name="Slide Number Placeholder 3"/>
          <p:cNvSpPr>
            <a:spLocks noGrp="1"/>
          </p:cNvSpPr>
          <p:nvPr>
            <p:ph type="sldNum" sz="quarter" idx="5"/>
          </p:nvPr>
        </p:nvSpPr>
        <p:spPr>
          <a:noFill/>
        </p:spPr>
        <p:txBody>
          <a:bodyPr/>
          <a:lstStyle/>
          <a:p>
            <a:fld id="{A1AB4F28-C6C0-447C-B005-23C50871B3F9}" type="slidenum">
              <a:rPr lang="en-US" altLang="zh-CN"/>
              <a:pPr/>
              <a:t>23</a:t>
            </a:fld>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p:spPr>
        <p:txBody>
          <a:bodyPr/>
          <a:lstStyle/>
          <a:p>
            <a:r>
              <a:rPr lang="zh-TW" altLang="en-US" dirty="0" smtClean="0">
                <a:latin typeface="Times New Roman" pitchFamily="18" charset="0"/>
                <a:ea typeface="SimSun" pitchFamily="2" charset="-122"/>
              </a:rPr>
              <a:t>維護本機構的環境頁面，填寫機構的英文名稱，該名稱將出現在</a:t>
            </a:r>
            <a:r>
              <a:rPr lang="en-US" altLang="zh-CN" dirty="0" smtClean="0">
                <a:latin typeface="Times New Roman" pitchFamily="18" charset="0"/>
                <a:ea typeface="SimSun" pitchFamily="2" charset="-122"/>
              </a:rPr>
              <a:t>TFO Logo</a:t>
            </a:r>
            <a:r>
              <a:rPr lang="zh-CN" altLang="en-US" dirty="0" smtClean="0">
                <a:latin typeface="Times New Roman" pitchFamily="18" charset="0"/>
                <a:ea typeface="SimSun" pitchFamily="2" charset="-122"/>
              </a:rPr>
              <a:t>的旁邊</a:t>
            </a:r>
            <a:r>
              <a:rPr lang="en-US" altLang="zh-CN" dirty="0" smtClean="0">
                <a:latin typeface="Times New Roman" pitchFamily="18" charset="0"/>
                <a:ea typeface="SimSun" pitchFamily="2" charset="-122"/>
              </a:rPr>
              <a:t>,V</a:t>
            </a:r>
          </a:p>
          <a:p>
            <a:r>
              <a:rPr lang="zh-TW" altLang="en-US" dirty="0" smtClean="0">
                <a:latin typeface="Times New Roman" pitchFamily="18" charset="0"/>
                <a:ea typeface="SimSun" pitchFamily="2" charset="-122"/>
              </a:rPr>
              <a:t>上傳</a:t>
            </a:r>
            <a:r>
              <a:rPr lang="en-US" altLang="zh-CN" dirty="0" smtClean="0">
                <a:latin typeface="Times New Roman" pitchFamily="18" charset="0"/>
                <a:ea typeface="SimSun" pitchFamily="2" charset="-122"/>
              </a:rPr>
              <a:t>Logo</a:t>
            </a:r>
            <a:r>
              <a:rPr lang="zh-CN" altLang="en-US" dirty="0" smtClean="0">
                <a:latin typeface="Times New Roman" pitchFamily="18" charset="0"/>
                <a:ea typeface="SimSun" pitchFamily="2" charset="-122"/>
              </a:rPr>
              <a:t>，</a:t>
            </a:r>
            <a:r>
              <a:rPr lang="en-US" altLang="zh-CN" dirty="0" smtClean="0">
                <a:latin typeface="Times New Roman" pitchFamily="18" charset="0"/>
                <a:ea typeface="SimSun" pitchFamily="2" charset="-122"/>
              </a:rPr>
              <a:t>Logo</a:t>
            </a:r>
            <a:r>
              <a:rPr lang="zh-TW" altLang="en-US" dirty="0" smtClean="0">
                <a:latin typeface="Times New Roman" pitchFamily="18" charset="0"/>
                <a:ea typeface="SimSun" pitchFamily="2" charset="-122"/>
              </a:rPr>
              <a:t>也會出現在同樣的位置。</a:t>
            </a:r>
            <a:r>
              <a:rPr lang="en-US" altLang="zh-CN" dirty="0" smtClean="0">
                <a:latin typeface="Times New Roman" pitchFamily="18" charset="0"/>
                <a:ea typeface="SimSun" pitchFamily="2" charset="-122"/>
              </a:rPr>
              <a:t>V</a:t>
            </a:r>
            <a:endParaRPr lang="zh-CN" altLang="en-US" dirty="0" smtClean="0">
              <a:latin typeface="Times New Roman" pitchFamily="18" charset="0"/>
              <a:ea typeface="SimSun" pitchFamily="2" charset="-122"/>
            </a:endParaRPr>
          </a:p>
        </p:txBody>
      </p:sp>
      <p:sp>
        <p:nvSpPr>
          <p:cNvPr id="128004" name="Slide Number Placeholder 3"/>
          <p:cNvSpPr>
            <a:spLocks noGrp="1"/>
          </p:cNvSpPr>
          <p:nvPr>
            <p:ph type="sldNum" sz="quarter" idx="5"/>
          </p:nvPr>
        </p:nvSpPr>
        <p:spPr>
          <a:noFill/>
        </p:spPr>
        <p:txBody>
          <a:bodyPr/>
          <a:lstStyle/>
          <a:p>
            <a:fld id="{089879DF-99C2-423B-B65B-84073A681D6C}" type="slidenum">
              <a:rPr lang="en-US" altLang="zh-CN"/>
              <a:pPr/>
              <a:t>24</a:t>
            </a:fld>
            <a:endParaRPr lang="en-US"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TW" altLang="en-US" baseline="0" dirty="0" smtClean="0">
                <a:latin typeface="Times New Roman" pitchFamily="18" charset="0"/>
                <a:ea typeface="SimSun" pitchFamily="2" charset="-122"/>
              </a:rPr>
              <a:t>管理者</a:t>
            </a:r>
            <a:r>
              <a:rPr lang="zh-TW" altLang="en-US" dirty="0" smtClean="0">
                <a:latin typeface="Times New Roman" pitchFamily="18" charset="0"/>
                <a:ea typeface="SimSun" pitchFamily="2" charset="-122"/>
              </a:rPr>
              <a:t>透過 </a:t>
            </a:r>
            <a:r>
              <a:rPr lang="en-US" altLang="zh-TW" dirty="0" smtClean="0">
                <a:latin typeface="Times New Roman" pitchFamily="18" charset="0"/>
                <a:ea typeface="SimSun" pitchFamily="2" charset="-122"/>
              </a:rPr>
              <a:t>Link Resolver</a:t>
            </a:r>
            <a:r>
              <a:rPr lang="en-US" altLang="zh-TW" baseline="0" dirty="0" smtClean="0">
                <a:latin typeface="Times New Roman" pitchFamily="18" charset="0"/>
                <a:ea typeface="SimSun" pitchFamily="2" charset="-122"/>
              </a:rPr>
              <a:t> </a:t>
            </a:r>
            <a:r>
              <a:rPr lang="zh-TW" altLang="en-US" baseline="0" dirty="0" smtClean="0">
                <a:latin typeface="Times New Roman" pitchFamily="18" charset="0"/>
                <a:ea typeface="SimSun" pitchFamily="2" charset="-122"/>
              </a:rPr>
              <a:t>的設定畫面，可以讓使用者更方便地連結至圖書館有採購的其他資源</a:t>
            </a:r>
            <a:endParaRPr lang="en-US" altLang="zh-TW" baseline="0" dirty="0" smtClean="0">
              <a:latin typeface="Times New Roman" pitchFamily="18" charset="0"/>
              <a:ea typeface="SimSun" pitchFamily="2" charset="-122"/>
            </a:endParaRPr>
          </a:p>
          <a:p>
            <a:r>
              <a:rPr lang="zh-TW" altLang="en-US" baseline="0" dirty="0" smtClean="0">
                <a:latin typeface="Times New Roman" pitchFamily="18" charset="0"/>
                <a:ea typeface="SimSun" pitchFamily="2" charset="-122"/>
              </a:rPr>
              <a:t>圖書館必須先向其他廠商取得自己學校的</a:t>
            </a:r>
            <a:r>
              <a:rPr lang="en-US" altLang="zh-TW" baseline="0" dirty="0" smtClean="0">
                <a:latin typeface="Times New Roman" pitchFamily="18" charset="0"/>
                <a:ea typeface="SimSun" pitchFamily="2" charset="-122"/>
              </a:rPr>
              <a:t>Base URL</a:t>
            </a:r>
            <a:r>
              <a:rPr lang="zh-TW" altLang="en-US" baseline="0" dirty="0" smtClean="0">
                <a:latin typeface="Times New Roman" pitchFamily="18" charset="0"/>
                <a:ea typeface="SimSun" pitchFamily="2" charset="-122"/>
              </a:rPr>
              <a:t>，輸入</a:t>
            </a:r>
            <a:r>
              <a:rPr lang="en-US" altLang="zh-TW" baseline="0" dirty="0" smtClean="0">
                <a:latin typeface="Times New Roman" pitchFamily="18" charset="0"/>
                <a:ea typeface="SimSun" pitchFamily="2" charset="-122"/>
              </a:rPr>
              <a:t>Base URL</a:t>
            </a:r>
            <a:r>
              <a:rPr lang="zh-TW" altLang="en-US" baseline="0" dirty="0" smtClean="0">
                <a:latin typeface="Times New Roman" pitchFamily="18" charset="0"/>
                <a:ea typeface="SimSun" pitchFamily="2" charset="-122"/>
              </a:rPr>
              <a:t>之後，可以再上傳相對應的圖檔，</a:t>
            </a:r>
            <a:endParaRPr lang="en-US" altLang="zh-TW" baseline="0" dirty="0" smtClean="0">
              <a:latin typeface="Times New Roman" pitchFamily="18" charset="0"/>
              <a:ea typeface="SimSun" pitchFamily="2" charset="-122"/>
            </a:endParaRPr>
          </a:p>
          <a:p>
            <a:r>
              <a:rPr lang="zh-TW" altLang="en-US" baseline="0" dirty="0" smtClean="0">
                <a:latin typeface="Times New Roman" pitchFamily="18" charset="0"/>
                <a:ea typeface="SimSun" pitchFamily="2" charset="-122"/>
              </a:rPr>
              <a:t>按下 </a:t>
            </a:r>
            <a:r>
              <a:rPr lang="en-US" altLang="zh-TW" baseline="0" dirty="0" smtClean="0">
                <a:latin typeface="Times New Roman" pitchFamily="18" charset="0"/>
                <a:ea typeface="SimSun" pitchFamily="2" charset="-122"/>
              </a:rPr>
              <a:t>update </a:t>
            </a:r>
            <a:r>
              <a:rPr lang="zh-TW" altLang="en-US" baseline="0" dirty="0" smtClean="0">
                <a:latin typeface="Times New Roman" pitchFamily="18" charset="0"/>
                <a:ea typeface="SimSun" pitchFamily="2" charset="-122"/>
              </a:rPr>
              <a:t>之後，使用者便可以在有文獻的地方，例如</a:t>
            </a:r>
            <a:r>
              <a:rPr lang="en-US" altLang="zh-TW" baseline="0" dirty="0" smtClean="0">
                <a:latin typeface="Times New Roman" pitchFamily="18" charset="0"/>
                <a:ea typeface="SimSun" pitchFamily="2" charset="-122"/>
              </a:rPr>
              <a:t>reference</a:t>
            </a:r>
            <a:r>
              <a:rPr lang="zh-TW" altLang="en-US" baseline="0" dirty="0" smtClean="0">
                <a:latin typeface="Times New Roman" pitchFamily="18" charset="0"/>
                <a:ea typeface="SimSun" pitchFamily="2" charset="-122"/>
              </a:rPr>
              <a:t>之處，以非常方便的方式連至有可能收錄該文獻的其他平台。</a:t>
            </a:r>
            <a:endParaRPr lang="en-US" altLang="zh-CN" dirty="0" smtClean="0">
              <a:latin typeface="Times New Roman" pitchFamily="18" charset="0"/>
              <a:ea typeface="SimSun" pitchFamily="2" charset="-122"/>
            </a:endParaRPr>
          </a:p>
          <a:p>
            <a:endParaRPr lang="en-US" altLang="zh-CN" dirty="0" smtClean="0">
              <a:latin typeface="Times New Roman" pitchFamily="18" charset="0"/>
              <a:ea typeface="SimSun" pitchFamily="2" charset="-122"/>
            </a:endParaRPr>
          </a:p>
          <a:p>
            <a:r>
              <a:rPr lang="zh-TW" altLang="en-US" dirty="0" smtClean="0">
                <a:latin typeface="Times New Roman" pitchFamily="18" charset="0"/>
                <a:ea typeface="SimSun" pitchFamily="2" charset="-122"/>
              </a:rPr>
              <a:t>目前</a:t>
            </a:r>
            <a:r>
              <a:rPr lang="en-US" altLang="zh-TW" dirty="0" smtClean="0">
                <a:latin typeface="Times New Roman" pitchFamily="18" charset="0"/>
                <a:ea typeface="SimSun" pitchFamily="2" charset="-122"/>
              </a:rPr>
              <a:t>TFO</a:t>
            </a:r>
            <a:r>
              <a:rPr lang="zh-TW" altLang="en-US" dirty="0" smtClean="0">
                <a:latin typeface="Times New Roman" pitchFamily="18" charset="0"/>
                <a:ea typeface="SimSun" pitchFamily="2" charset="-122"/>
              </a:rPr>
              <a:t>的</a:t>
            </a:r>
            <a:r>
              <a:rPr lang="en-US" altLang="zh-CN" dirty="0" smtClean="0">
                <a:latin typeface="Times New Roman" pitchFamily="18" charset="0"/>
                <a:ea typeface="SimSun" pitchFamily="2" charset="-122"/>
              </a:rPr>
              <a:t>Link</a:t>
            </a:r>
            <a:r>
              <a:rPr lang="en-US" altLang="zh-CN" baseline="0" dirty="0" smtClean="0">
                <a:latin typeface="Times New Roman" pitchFamily="18" charset="0"/>
                <a:ea typeface="SimSun" pitchFamily="2" charset="-122"/>
              </a:rPr>
              <a:t> Resolvers </a:t>
            </a:r>
            <a:r>
              <a:rPr lang="zh-TW" altLang="en-US" baseline="0" dirty="0" smtClean="0">
                <a:latin typeface="Times New Roman" pitchFamily="18" charset="0"/>
                <a:ea typeface="SimSun" pitchFamily="2" charset="-122"/>
              </a:rPr>
              <a:t>支援：</a:t>
            </a:r>
            <a:endParaRPr lang="en-US" altLang="zh-TW" baseline="0" dirty="0" smtClean="0">
              <a:latin typeface="Times New Roman" pitchFamily="18" charset="0"/>
              <a:ea typeface="SimSun" pitchFamily="2" charset="-122"/>
            </a:endParaRPr>
          </a:p>
          <a:p>
            <a:r>
              <a:rPr lang="en-US" altLang="zh-CN" dirty="0" smtClean="0">
                <a:latin typeface="Times New Roman" pitchFamily="18" charset="0"/>
                <a:ea typeface="SimSun" pitchFamily="2" charset="-122"/>
              </a:rPr>
              <a:t>Serials Solutions</a:t>
            </a:r>
          </a:p>
          <a:p>
            <a:r>
              <a:rPr lang="en-US" altLang="zh-CN" dirty="0" smtClean="0">
                <a:latin typeface="Times New Roman" pitchFamily="18" charset="0"/>
                <a:ea typeface="SimSun" pitchFamily="2" charset="-122"/>
              </a:rPr>
              <a:t>Ovid</a:t>
            </a:r>
          </a:p>
          <a:p>
            <a:r>
              <a:rPr lang="en-US" altLang="zh-CN" dirty="0" err="1" smtClean="0">
                <a:latin typeface="Times New Roman" pitchFamily="18" charset="0"/>
                <a:ea typeface="SimSun" pitchFamily="2" charset="-122"/>
              </a:rPr>
              <a:t>Olinks</a:t>
            </a:r>
            <a:endParaRPr lang="en-US" altLang="zh-CN" dirty="0" smtClean="0">
              <a:latin typeface="Times New Roman" pitchFamily="18" charset="0"/>
              <a:ea typeface="SimSun" pitchFamily="2" charset="-122"/>
            </a:endParaRPr>
          </a:p>
          <a:p>
            <a:r>
              <a:rPr lang="en-US" altLang="zh-CN" dirty="0" smtClean="0">
                <a:latin typeface="Times New Roman" pitchFamily="18" charset="0"/>
                <a:ea typeface="SimSun" pitchFamily="2" charset="-122"/>
              </a:rPr>
              <a:t>GODOT</a:t>
            </a:r>
          </a:p>
          <a:p>
            <a:r>
              <a:rPr lang="en-US" altLang="zh-CN" dirty="0" smtClean="0">
                <a:latin typeface="Times New Roman" pitchFamily="18" charset="0"/>
                <a:ea typeface="SimSun" pitchFamily="2" charset="-122"/>
              </a:rPr>
              <a:t>innovative interfaces </a:t>
            </a:r>
            <a:r>
              <a:rPr lang="en-US" altLang="zh-CN" dirty="0" err="1" smtClean="0">
                <a:latin typeface="Times New Roman" pitchFamily="18" charset="0"/>
                <a:ea typeface="SimSun" pitchFamily="2" charset="-122"/>
              </a:rPr>
              <a:t>webridge</a:t>
            </a:r>
            <a:endParaRPr lang="en-US" altLang="zh-CN" dirty="0" smtClean="0">
              <a:latin typeface="Times New Roman" pitchFamily="18" charset="0"/>
              <a:ea typeface="SimSun" pitchFamily="2" charset="-122"/>
            </a:endParaRPr>
          </a:p>
          <a:p>
            <a:r>
              <a:rPr lang="en-US" altLang="zh-CN" dirty="0" err="1" smtClean="0">
                <a:latin typeface="Times New Roman" pitchFamily="18" charset="0"/>
                <a:ea typeface="SimSun" pitchFamily="2" charset="-122"/>
              </a:rPr>
              <a:t>Goldrush</a:t>
            </a:r>
            <a:endParaRPr lang="en-US" altLang="zh-CN" dirty="0" smtClean="0">
              <a:latin typeface="Times New Roman" pitchFamily="18" charset="0"/>
              <a:ea typeface="SimSun" pitchFamily="2" charset="-122"/>
            </a:endParaRPr>
          </a:p>
          <a:p>
            <a:r>
              <a:rPr lang="en-US" altLang="zh-CN" dirty="0" smtClean="0">
                <a:latin typeface="Times New Roman" pitchFamily="18" charset="0"/>
                <a:ea typeface="SimSun" pitchFamily="2" charset="-122"/>
              </a:rPr>
              <a:t>OCLC</a:t>
            </a:r>
          </a:p>
          <a:p>
            <a:r>
              <a:rPr lang="en-US" altLang="zh-CN" dirty="0" smtClean="0">
                <a:latin typeface="Times New Roman" pitchFamily="18" charset="0"/>
                <a:ea typeface="SimSun" pitchFamily="2" charset="-122"/>
              </a:rPr>
              <a:t>Ebsco</a:t>
            </a:r>
          </a:p>
          <a:p>
            <a:r>
              <a:rPr lang="en-US" altLang="zh-CN" dirty="0" err="1" smtClean="0">
                <a:latin typeface="Times New Roman" pitchFamily="18" charset="0"/>
                <a:ea typeface="SimSun" pitchFamily="2" charset="-122"/>
              </a:rPr>
              <a:t>TDNet</a:t>
            </a:r>
            <a:endParaRPr lang="en-US" altLang="zh-CN" dirty="0" smtClean="0">
              <a:latin typeface="Times New Roman" pitchFamily="18" charset="0"/>
              <a:ea typeface="SimSun" pitchFamily="2" charset="-122"/>
            </a:endParaRPr>
          </a:p>
          <a:p>
            <a:r>
              <a:rPr lang="en-US" altLang="zh-CN" dirty="0" smtClean="0">
                <a:latin typeface="Times New Roman" pitchFamily="18" charset="0"/>
                <a:ea typeface="SimSun" pitchFamily="2" charset="-122"/>
              </a:rPr>
              <a:t>True Serials</a:t>
            </a:r>
          </a:p>
          <a:p>
            <a:r>
              <a:rPr lang="en-US" altLang="zh-CN" dirty="0" smtClean="0">
                <a:latin typeface="Times New Roman" pitchFamily="18" charset="0"/>
                <a:ea typeface="SimSun" pitchFamily="2" charset="-122"/>
              </a:rPr>
              <a:t>Journal Finder</a:t>
            </a:r>
          </a:p>
          <a:p>
            <a:r>
              <a:rPr lang="en-US" altLang="zh-CN" dirty="0" smtClean="0">
                <a:latin typeface="Times New Roman" pitchFamily="18" charset="0"/>
                <a:ea typeface="SimSun" pitchFamily="2" charset="-122"/>
              </a:rPr>
              <a:t>Ex </a:t>
            </a:r>
            <a:r>
              <a:rPr lang="en-US" altLang="zh-CN" dirty="0" err="1" smtClean="0">
                <a:latin typeface="Times New Roman" pitchFamily="18" charset="0"/>
                <a:ea typeface="SimSun" pitchFamily="2" charset="-122"/>
              </a:rPr>
              <a:t>libris</a:t>
            </a:r>
            <a:endParaRPr lang="en-US" altLang="zh-CN" dirty="0" smtClean="0">
              <a:latin typeface="Times New Roman" pitchFamily="18" charset="0"/>
              <a:ea typeface="SimSun" pitchFamily="2" charset="-122"/>
            </a:endParaRPr>
          </a:p>
          <a:p>
            <a:endParaRPr lang="zh-CN" altLang="en-US" dirty="0" smtClean="0">
              <a:latin typeface="Times New Roman" pitchFamily="18" charset="0"/>
              <a:ea typeface="SimSun" pitchFamily="2" charset="-122"/>
            </a:endParaRPr>
          </a:p>
          <a:p>
            <a:endParaRPr lang="en-US" dirty="0"/>
          </a:p>
        </p:txBody>
      </p:sp>
      <p:sp>
        <p:nvSpPr>
          <p:cNvPr id="4" name="Slide Number Placeholder 3"/>
          <p:cNvSpPr>
            <a:spLocks noGrp="1"/>
          </p:cNvSpPr>
          <p:nvPr>
            <p:ph type="sldNum" sz="quarter" idx="10"/>
          </p:nvPr>
        </p:nvSpPr>
        <p:spPr/>
        <p:txBody>
          <a:bodyPr/>
          <a:lstStyle/>
          <a:p>
            <a:fld id="{1A0ED7F4-A1EB-4158-817E-5AA4CCA184C5}"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lstStyle/>
          <a:p>
            <a:pPr eaLnBrk="1" hangingPunct="1"/>
            <a:r>
              <a:rPr lang="zh-TW" altLang="en-US" dirty="0" smtClean="0">
                <a:latin typeface="Times New Roman" pitchFamily="18" charset="0"/>
                <a:ea typeface="SimSun" pitchFamily="2" charset="-122"/>
              </a:rPr>
              <a:t>以下介紹新平台的使用者介面。</a:t>
            </a:r>
            <a:endParaRPr lang="en-US" altLang="zh-TW" dirty="0" smtClean="0">
              <a:latin typeface="Times New Roman" pitchFamily="18" charset="0"/>
              <a:ea typeface="SimSun" pitchFamily="2" charset="-122"/>
            </a:endParaRPr>
          </a:p>
          <a:p>
            <a:pPr eaLnBrk="1" hangingPunct="1"/>
            <a:r>
              <a:rPr lang="en-US" altLang="zh-CN" dirty="0" smtClean="0">
                <a:latin typeface="Times New Roman" pitchFamily="18" charset="0"/>
                <a:ea typeface="SimSun" pitchFamily="2" charset="-122"/>
              </a:rPr>
              <a:t>PS. </a:t>
            </a:r>
            <a:r>
              <a:rPr lang="zh-TW" altLang="en-US" dirty="0" smtClean="0">
                <a:latin typeface="Times New Roman" pitchFamily="18" charset="0"/>
                <a:ea typeface="SimSun" pitchFamily="2" charset="-122"/>
              </a:rPr>
              <a:t>在</a:t>
            </a:r>
            <a:r>
              <a:rPr lang="en-US" altLang="zh-TW" dirty="0" smtClean="0">
                <a:latin typeface="Times New Roman" pitchFamily="18" charset="0"/>
                <a:ea typeface="SimSun" pitchFamily="2" charset="-122"/>
              </a:rPr>
              <a:t>CONCERT </a:t>
            </a:r>
            <a:r>
              <a:rPr lang="zh-TW" altLang="en-US" dirty="0" smtClean="0">
                <a:latin typeface="Times New Roman" pitchFamily="18" charset="0"/>
                <a:ea typeface="SimSun" pitchFamily="2" charset="-122"/>
              </a:rPr>
              <a:t>教育訓練可以跳過這一段，直接到第</a:t>
            </a:r>
            <a:r>
              <a:rPr lang="en-US" altLang="zh-TW" dirty="0" smtClean="0">
                <a:latin typeface="Times New Roman" pitchFamily="18" charset="0"/>
                <a:ea typeface="SimSun" pitchFamily="2" charset="-122"/>
              </a:rPr>
              <a:t>51</a:t>
            </a:r>
            <a:r>
              <a:rPr lang="zh-TW" altLang="en-US" dirty="0" smtClean="0">
                <a:latin typeface="Times New Roman" pitchFamily="18" charset="0"/>
                <a:ea typeface="SimSun" pitchFamily="2" charset="-122"/>
              </a:rPr>
              <a:t>張。</a:t>
            </a:r>
            <a:endParaRPr lang="en-US" altLang="zh-CN" dirty="0" smtClean="0">
              <a:latin typeface="Times New Roman" pitchFamily="18" charset="0"/>
              <a:ea typeface="SimSun" pitchFamily="2" charset="-122"/>
            </a:endParaRPr>
          </a:p>
        </p:txBody>
      </p:sp>
      <p:sp>
        <p:nvSpPr>
          <p:cNvPr id="122884" name="Slide Number Placeholder 3"/>
          <p:cNvSpPr>
            <a:spLocks noGrp="1"/>
          </p:cNvSpPr>
          <p:nvPr>
            <p:ph type="sldNum" sz="quarter" idx="5"/>
          </p:nvPr>
        </p:nvSpPr>
        <p:spPr>
          <a:noFill/>
        </p:spPr>
        <p:txBody>
          <a:bodyPr/>
          <a:lstStyle/>
          <a:p>
            <a:fld id="{7AA5C295-A92F-4C6A-833C-696C6121AA12}" type="slidenum">
              <a:rPr lang="en-US" altLang="zh-CN"/>
              <a:pPr/>
              <a:t>26</a:t>
            </a:fld>
            <a:endParaRPr lang="en-US" altLang="zh-C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A0ED7F4-A1EB-4158-817E-5AA4CCA184C5}" type="slidenum">
              <a:rPr lang="en-US" smtClean="0"/>
              <a:pPr/>
              <a:t>27</a:t>
            </a:fld>
            <a:endParaRPr lang="en-US"/>
          </a:p>
        </p:txBody>
      </p:sp>
    </p:spTree>
    <p:extLst>
      <p:ext uri="{BB962C8B-B14F-4D97-AF65-F5344CB8AC3E}">
        <p14:creationId xmlns:p14="http://schemas.microsoft.com/office/powerpoint/2010/main" val="11824741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A0ED7F4-A1EB-4158-817E-5AA4CCA184C5}" type="slidenum">
              <a:rPr lang="en-US" smtClean="0"/>
              <a:pPr/>
              <a:t>28</a:t>
            </a:fld>
            <a:endParaRPr lang="en-US"/>
          </a:p>
        </p:txBody>
      </p:sp>
    </p:spTree>
    <p:extLst>
      <p:ext uri="{BB962C8B-B14F-4D97-AF65-F5344CB8AC3E}">
        <p14:creationId xmlns:p14="http://schemas.microsoft.com/office/powerpoint/2010/main" val="15618750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A0ED7F4-A1EB-4158-817E-5AA4CCA184C5}" type="slidenum">
              <a:rPr lang="en-US" smtClean="0"/>
              <a:pPr/>
              <a:t>29</a:t>
            </a:fld>
            <a:endParaRPr lang="en-US"/>
          </a:p>
        </p:txBody>
      </p:sp>
    </p:spTree>
    <p:extLst>
      <p:ext uri="{BB962C8B-B14F-4D97-AF65-F5344CB8AC3E}">
        <p14:creationId xmlns:p14="http://schemas.microsoft.com/office/powerpoint/2010/main" val="548517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pPr eaLnBrk="1" hangingPunct="1"/>
            <a:r>
              <a:rPr lang="en-US" altLang="zh-CN" dirty="0" smtClean="0">
                <a:latin typeface="Times New Roman" pitchFamily="18" charset="0"/>
                <a:ea typeface="SimSun" pitchFamily="2" charset="-122"/>
              </a:rPr>
              <a:t>Taylor &amp; Francis</a:t>
            </a:r>
            <a:r>
              <a:rPr lang="zh-CN" altLang="en-US" dirty="0" smtClean="0">
                <a:latin typeface="Times New Roman" pitchFamily="18" charset="0"/>
                <a:ea typeface="SimSun" pitchFamily="2" charset="-122"/>
              </a:rPr>
              <a:t>成立於</a:t>
            </a:r>
            <a:r>
              <a:rPr lang="en-US" altLang="zh-CN" dirty="0" smtClean="0">
                <a:latin typeface="Times New Roman" pitchFamily="18" charset="0"/>
                <a:ea typeface="SimSun" pitchFamily="2" charset="-122"/>
              </a:rPr>
              <a:t>1798</a:t>
            </a:r>
            <a:r>
              <a:rPr lang="zh-CN" altLang="en-US" dirty="0" smtClean="0">
                <a:latin typeface="Times New Roman" pitchFamily="18" charset="0"/>
                <a:ea typeface="SimSun" pitchFamily="2" charset="-122"/>
              </a:rPr>
              <a:t>年，擁有</a:t>
            </a:r>
            <a:r>
              <a:rPr lang="en-US" altLang="zh-CN" dirty="0" smtClean="0">
                <a:latin typeface="Times New Roman" pitchFamily="18" charset="0"/>
                <a:ea typeface="SimSun" pitchFamily="2" charset="-122"/>
              </a:rPr>
              <a:t>2</a:t>
            </a:r>
            <a:r>
              <a:rPr lang="zh-TW" altLang="en-US" dirty="0" smtClean="0">
                <a:latin typeface="Times New Roman" pitchFamily="18" charset="0"/>
                <a:ea typeface="SimSun" pitchFamily="2" charset="-122"/>
              </a:rPr>
              <a:t>個多世紀的出版經驗，著名的科學家達爾文、愛因斯坦、焦耳、法拉第都曾是我們的作者。左側照片是</a:t>
            </a:r>
            <a:r>
              <a:rPr lang="en-US" altLang="zh-CN" dirty="0" smtClean="0">
                <a:latin typeface="Times New Roman" pitchFamily="18" charset="0"/>
                <a:ea typeface="SimSun" pitchFamily="2" charset="-122"/>
              </a:rPr>
              <a:t>T&amp;F</a:t>
            </a:r>
            <a:r>
              <a:rPr lang="zh-TW" altLang="en-US" dirty="0" smtClean="0">
                <a:latin typeface="Times New Roman" pitchFamily="18" charset="0"/>
                <a:ea typeface="SimSun" pitchFamily="2" charset="-122"/>
              </a:rPr>
              <a:t>的創辦人之一，</a:t>
            </a:r>
            <a:r>
              <a:rPr lang="en-US" altLang="zh-TW" dirty="0" smtClean="0">
                <a:solidFill>
                  <a:srgbClr val="000099"/>
                </a:solidFill>
                <a:latin typeface="微軟正黑體" pitchFamily="34" charset="-120"/>
                <a:cs typeface="Arial" pitchFamily="34" charset="0"/>
              </a:rPr>
              <a:t>Richard Taylor</a:t>
            </a:r>
            <a:r>
              <a:rPr lang="zh-TW" altLang="en-US" dirty="0" smtClean="0">
                <a:solidFill>
                  <a:srgbClr val="000099"/>
                </a:solidFill>
                <a:latin typeface="微軟正黑體" pitchFamily="34" charset="-120"/>
                <a:ea typeface="微軟正黑體" pitchFamily="34" charset="-120"/>
              </a:rPr>
              <a:t>，正是他發行了當時第一本由私人企業出版的物理與材料科學期刊</a:t>
            </a:r>
            <a:r>
              <a:rPr lang="en-US" altLang="zh-CN" dirty="0" smtClean="0">
                <a:solidFill>
                  <a:srgbClr val="000099"/>
                </a:solidFill>
                <a:latin typeface="微軟正黑體" pitchFamily="34" charset="-120"/>
                <a:cs typeface="Arial" pitchFamily="34" charset="0"/>
              </a:rPr>
              <a:t>–</a:t>
            </a:r>
            <a:r>
              <a:rPr lang="zh-CN" altLang="en-US" dirty="0" smtClean="0">
                <a:solidFill>
                  <a:srgbClr val="000099"/>
                </a:solidFill>
                <a:latin typeface="微軟正黑體" pitchFamily="34" charset="-120"/>
                <a:ea typeface="微軟正黑體" pitchFamily="34" charset="-120"/>
              </a:rPr>
              <a:t>哲學雜誌</a:t>
            </a:r>
            <a:r>
              <a:rPr lang="en-US" altLang="zh-CN" dirty="0" smtClean="0">
                <a:solidFill>
                  <a:srgbClr val="000099"/>
                </a:solidFill>
                <a:latin typeface="微軟正黑體" pitchFamily="34" charset="-120"/>
                <a:cs typeface="Arial" pitchFamily="34" charset="0"/>
              </a:rPr>
              <a:t>‘Philosophical Magazine’,</a:t>
            </a:r>
            <a:r>
              <a:rPr lang="zh-TW" altLang="en-US" dirty="0" smtClean="0">
                <a:solidFill>
                  <a:srgbClr val="000099"/>
                </a:solidFill>
                <a:latin typeface="微軟正黑體" pitchFamily="34" charset="-120"/>
                <a:ea typeface="微軟正黑體" pitchFamily="34" charset="-120"/>
              </a:rPr>
              <a:t>開啟了與學會密切合作的大門</a:t>
            </a:r>
            <a:r>
              <a:rPr lang="en-US" altLang="zh-CN" dirty="0" smtClean="0">
                <a:solidFill>
                  <a:srgbClr val="000099"/>
                </a:solidFill>
                <a:latin typeface="微軟正黑體" pitchFamily="34" charset="-120"/>
                <a:cs typeface="Arial" pitchFamily="34" charset="0"/>
              </a:rPr>
              <a:t>！</a:t>
            </a:r>
          </a:p>
          <a:p>
            <a:pPr eaLnBrk="1" hangingPunct="1"/>
            <a:r>
              <a:rPr lang="zh-TW" altLang="en-US" dirty="0" smtClean="0">
                <a:latin typeface="Times New Roman" pitchFamily="18" charset="0"/>
              </a:rPr>
              <a:t>出版社通過嚴格的控制程式保證期刊的出版品質，同時我們也關心我們企業的社會責任。右側的照片是</a:t>
            </a:r>
            <a:r>
              <a:rPr lang="en-US" altLang="zh-CN" dirty="0" smtClean="0">
                <a:latin typeface="Times New Roman" pitchFamily="18" charset="0"/>
              </a:rPr>
              <a:t>2010</a:t>
            </a:r>
            <a:r>
              <a:rPr lang="zh-CN" altLang="en-US" dirty="0" smtClean="0">
                <a:latin typeface="Times New Roman" pitchFamily="18" charset="0"/>
              </a:rPr>
              <a:t>年，</a:t>
            </a:r>
            <a:r>
              <a:rPr lang="en-US" altLang="zh-CN" dirty="0" smtClean="0">
                <a:latin typeface="Times New Roman" pitchFamily="18" charset="0"/>
              </a:rPr>
              <a:t>T&amp;F</a:t>
            </a:r>
            <a:r>
              <a:rPr lang="zh-TW" altLang="en-US" dirty="0" smtClean="0">
                <a:latin typeface="Times New Roman" pitchFamily="18" charset="0"/>
              </a:rPr>
              <a:t>榮獲了英國的‘年度出版商’大獎。</a:t>
            </a:r>
            <a:r>
              <a:rPr lang="en-US" altLang="zh-TW" dirty="0" err="1" smtClean="0">
                <a:latin typeface="Times New Roman" pitchFamily="18" charset="0"/>
              </a:rPr>
              <a:t>i</a:t>
            </a:r>
            <a:r>
              <a:rPr lang="en-US" altLang="zh-CN" dirty="0" err="1" smtClean="0">
                <a:latin typeface="Times New Roman" pitchFamily="18" charset="0"/>
              </a:rPr>
              <a:t>pn</a:t>
            </a:r>
            <a:r>
              <a:rPr lang="zh-TW" altLang="en-US" dirty="0" smtClean="0">
                <a:latin typeface="Times New Roman" pitchFamily="18" charset="0"/>
              </a:rPr>
              <a:t>這個獎項獎勵我們公司先進的數位化出版技術和在各地提供印刷服務來減少碳排放從而對保護環境作出了貢獻。</a:t>
            </a:r>
            <a:r>
              <a:rPr lang="en-US" altLang="zh-CN" dirty="0" err="1" smtClean="0">
                <a:latin typeface="Times New Roman" pitchFamily="18" charset="0"/>
              </a:rPr>
              <a:t>ipn</a:t>
            </a:r>
            <a:r>
              <a:rPr lang="zh-TW" altLang="en-US" dirty="0" smtClean="0">
                <a:latin typeface="Times New Roman" pitchFamily="18" charset="0"/>
              </a:rPr>
              <a:t>是全球最大的印刷業聯盟，他在全球有</a:t>
            </a:r>
            <a:r>
              <a:rPr lang="en-US" altLang="zh-CN" dirty="0" smtClean="0">
                <a:latin typeface="Times New Roman" pitchFamily="18" charset="0"/>
              </a:rPr>
              <a:t>200</a:t>
            </a:r>
            <a:r>
              <a:rPr lang="zh-TW" altLang="en-US" dirty="0" smtClean="0">
                <a:latin typeface="Times New Roman" pitchFamily="18" charset="0"/>
              </a:rPr>
              <a:t>多個印刷企業。</a:t>
            </a:r>
            <a:endParaRPr lang="en-US" altLang="zh-TW" dirty="0" smtClean="0">
              <a:latin typeface="Times New Roman" pitchFamily="18" charset="0"/>
            </a:endParaRPr>
          </a:p>
          <a:p>
            <a:pPr eaLnBrk="1" hangingPunct="1"/>
            <a:r>
              <a:rPr lang="en-US" altLang="zh-CN" dirty="0" smtClean="0">
                <a:solidFill>
                  <a:srgbClr val="000099"/>
                </a:solidFill>
                <a:latin typeface="微軟正黑體" pitchFamily="34" charset="-120"/>
                <a:cs typeface="Arial" pitchFamily="34" charset="0"/>
              </a:rPr>
              <a:t>2</a:t>
            </a:r>
            <a:r>
              <a:rPr lang="zh-CN" altLang="en-US" dirty="0" smtClean="0">
                <a:solidFill>
                  <a:srgbClr val="000099"/>
                </a:solidFill>
                <a:latin typeface="微軟正黑體" pitchFamily="34" charset="-120"/>
                <a:ea typeface="微軟正黑體" pitchFamily="34" charset="-120"/>
              </a:rPr>
              <a:t>張</a:t>
            </a:r>
            <a:r>
              <a:rPr lang="zh-TW" altLang="en-US" dirty="0" smtClean="0">
                <a:latin typeface="Times New Roman" pitchFamily="18" charset="0"/>
                <a:ea typeface="SimSun" pitchFamily="2" charset="-122"/>
              </a:rPr>
              <a:t>照片放在一起說明</a:t>
            </a:r>
            <a:r>
              <a:rPr lang="en-US" altLang="zh-CN" dirty="0" smtClean="0">
                <a:latin typeface="Times New Roman" pitchFamily="18" charset="0"/>
                <a:ea typeface="SimSun" pitchFamily="2" charset="-122"/>
              </a:rPr>
              <a:t>Taylor &amp; Francis</a:t>
            </a:r>
            <a:r>
              <a:rPr lang="zh-TW" altLang="en-US" dirty="0" smtClean="0">
                <a:latin typeface="Times New Roman" pitchFamily="18" charset="0"/>
                <a:ea typeface="SimSun" pitchFamily="2" charset="-122"/>
              </a:rPr>
              <a:t>不僅擁有輝煌悠久的歷史，隨著時代的前進，她也在不斷散發著活力。</a:t>
            </a:r>
            <a:endParaRPr lang="en-US" altLang="zh-CN" dirty="0" smtClean="0">
              <a:latin typeface="Times New Roman" pitchFamily="18" charset="0"/>
            </a:endParaRPr>
          </a:p>
          <a:p>
            <a:pPr eaLnBrk="1" hangingPunct="1"/>
            <a:endParaRPr lang="en-US" altLang="zh-CN" dirty="0" smtClean="0">
              <a:solidFill>
                <a:srgbClr val="000099"/>
              </a:solidFill>
              <a:latin typeface="微軟正黑體" pitchFamily="34" charset="-120"/>
              <a:ea typeface="微軟正黑體" pitchFamily="34" charset="-120"/>
            </a:endParaRPr>
          </a:p>
          <a:p>
            <a:pPr eaLnBrk="1" hangingPunct="1"/>
            <a:endParaRPr lang="en-US" altLang="zh-CN" dirty="0" smtClean="0">
              <a:solidFill>
                <a:srgbClr val="000099"/>
              </a:solidFill>
              <a:latin typeface="微軟正黑體" pitchFamily="34" charset="-120"/>
              <a:ea typeface="微軟正黑體" pitchFamily="34" charset="-120"/>
            </a:endParaRPr>
          </a:p>
          <a:p>
            <a:pPr eaLnBrk="1" hangingPunct="1"/>
            <a:r>
              <a:rPr lang="zh-TW" altLang="en-US" i="1" dirty="0" smtClean="0">
                <a:latin typeface="Arial" pitchFamily="34" charset="0"/>
                <a:ea typeface="SimSun" pitchFamily="2" charset="-122"/>
              </a:rPr>
              <a:t>照片從左到右分別為</a:t>
            </a:r>
            <a:r>
              <a:rPr lang="en-US" altLang="zh-CN" i="1" dirty="0" smtClean="0">
                <a:latin typeface="Arial" pitchFamily="34" charset="0"/>
                <a:ea typeface="SimSun" pitchFamily="2" charset="-122"/>
              </a:rPr>
              <a:t>T&amp;F</a:t>
            </a:r>
            <a:r>
              <a:rPr lang="zh-CN" altLang="en-US" i="1" dirty="0" smtClean="0">
                <a:latin typeface="Arial" pitchFamily="34" charset="0"/>
                <a:ea typeface="SimSun" pitchFamily="2" charset="-122"/>
              </a:rPr>
              <a:t>產品總監</a:t>
            </a:r>
            <a:r>
              <a:rPr lang="en-GB" altLang="zh-CN" i="1" dirty="0" err="1" smtClean="0">
                <a:latin typeface="Arial" pitchFamily="34" charset="0"/>
                <a:ea typeface="SimSun" pitchFamily="2" charset="-122"/>
              </a:rPr>
              <a:t>Genny</a:t>
            </a:r>
            <a:r>
              <a:rPr lang="en-GB" altLang="zh-CN" i="1" dirty="0" smtClean="0">
                <a:latin typeface="Arial" pitchFamily="34" charset="0"/>
                <a:ea typeface="SimSun" pitchFamily="2" charset="-122"/>
              </a:rPr>
              <a:t> Early</a:t>
            </a:r>
            <a:r>
              <a:rPr lang="zh-CN" altLang="en-US" i="1" dirty="0" smtClean="0">
                <a:latin typeface="Arial" pitchFamily="34" charset="0"/>
                <a:ea typeface="SimSun" pitchFamily="2" charset="-122"/>
              </a:rPr>
              <a:t>；</a:t>
            </a:r>
            <a:r>
              <a:rPr lang="en-US" altLang="zh-CN" i="1" dirty="0" smtClean="0">
                <a:latin typeface="Arial" pitchFamily="34" charset="0"/>
                <a:ea typeface="SimSun" pitchFamily="2" charset="-122"/>
              </a:rPr>
              <a:t>T&amp;F</a:t>
            </a:r>
            <a:r>
              <a:rPr lang="zh-CN" altLang="en-US" i="1" dirty="0" smtClean="0">
                <a:latin typeface="Arial" pitchFamily="34" charset="0"/>
                <a:ea typeface="SimSun" pitchFamily="2" charset="-122"/>
              </a:rPr>
              <a:t>運營副總監</a:t>
            </a:r>
            <a:r>
              <a:rPr lang="en-GB" altLang="zh-CN" i="1" dirty="0" smtClean="0">
                <a:latin typeface="Arial" pitchFamily="34" charset="0"/>
                <a:ea typeface="SimSun" pitchFamily="2" charset="-122"/>
              </a:rPr>
              <a:t>Graham Bromley</a:t>
            </a:r>
            <a:r>
              <a:rPr lang="zh-CN" altLang="en-US" i="1" dirty="0" smtClean="0">
                <a:latin typeface="Arial" pitchFamily="34" charset="0"/>
                <a:ea typeface="SimSun" pitchFamily="2" charset="-122"/>
              </a:rPr>
              <a:t>；</a:t>
            </a:r>
            <a:r>
              <a:rPr lang="en-GB" altLang="zh-CN" i="1" dirty="0" smtClean="0">
                <a:latin typeface="Arial" pitchFamily="34" charset="0"/>
                <a:ea typeface="SimSun" pitchFamily="2" charset="-122"/>
              </a:rPr>
              <a:t>Odyssey</a:t>
            </a:r>
            <a:r>
              <a:rPr lang="zh-CN" altLang="en-US" i="1" dirty="0" smtClean="0">
                <a:latin typeface="Arial" pitchFamily="34" charset="0"/>
                <a:ea typeface="SimSun" pitchFamily="2" charset="-122"/>
              </a:rPr>
              <a:t>出版公司的</a:t>
            </a:r>
            <a:r>
              <a:rPr lang="en-GB" altLang="zh-CN" i="1" dirty="0" smtClean="0">
                <a:latin typeface="Arial" pitchFamily="34" charset="0"/>
                <a:ea typeface="SimSun" pitchFamily="2" charset="-122"/>
              </a:rPr>
              <a:t>Tad Parker</a:t>
            </a:r>
            <a:r>
              <a:rPr lang="zh-CN" altLang="en-US" i="1" dirty="0" smtClean="0">
                <a:latin typeface="Arial" pitchFamily="34" charset="0"/>
                <a:ea typeface="SimSun" pitchFamily="2" charset="-122"/>
              </a:rPr>
              <a:t>；</a:t>
            </a:r>
            <a:r>
              <a:rPr lang="en-US" altLang="zh-CN" i="1" dirty="0" smtClean="0">
                <a:latin typeface="Arial" pitchFamily="34" charset="0"/>
                <a:ea typeface="SimSun" pitchFamily="2" charset="-122"/>
              </a:rPr>
              <a:t>T&amp;F</a:t>
            </a:r>
            <a:r>
              <a:rPr lang="zh-TW" altLang="en-US" i="1" dirty="0" smtClean="0">
                <a:latin typeface="Arial" pitchFamily="34" charset="0"/>
                <a:ea typeface="SimSun" pitchFamily="2" charset="-122"/>
              </a:rPr>
              <a:t>期刊執行總監</a:t>
            </a:r>
            <a:r>
              <a:rPr lang="en-GB" altLang="zh-CN" i="1" dirty="0" smtClean="0">
                <a:latin typeface="Arial" pitchFamily="34" charset="0"/>
                <a:ea typeface="SimSun" pitchFamily="2" charset="-122"/>
              </a:rPr>
              <a:t>Ian Bannerman</a:t>
            </a:r>
            <a:r>
              <a:rPr lang="zh-CN" altLang="en-US" i="1" dirty="0" smtClean="0">
                <a:latin typeface="Arial" pitchFamily="34" charset="0"/>
                <a:ea typeface="SimSun" pitchFamily="2" charset="-122"/>
              </a:rPr>
              <a:t>；</a:t>
            </a:r>
            <a:r>
              <a:rPr lang="en-GB" altLang="zh-CN" i="1" dirty="0" smtClean="0">
                <a:latin typeface="Arial" pitchFamily="34" charset="0"/>
                <a:ea typeface="SimSun" pitchFamily="2" charset="-122"/>
              </a:rPr>
              <a:t>Hobbs the Printers Ltd</a:t>
            </a:r>
            <a:r>
              <a:rPr lang="zh-CN" altLang="en-US" i="1" dirty="0" smtClean="0">
                <a:latin typeface="Arial" pitchFamily="34" charset="0"/>
                <a:ea typeface="SimSun" pitchFamily="2" charset="-122"/>
              </a:rPr>
              <a:t>的執行總監</a:t>
            </a:r>
            <a:r>
              <a:rPr lang="en-GB" altLang="zh-CN" i="1" dirty="0" smtClean="0">
                <a:latin typeface="Arial" pitchFamily="34" charset="0"/>
                <a:ea typeface="SimSun" pitchFamily="2" charset="-122"/>
              </a:rPr>
              <a:t>David Hobbs</a:t>
            </a:r>
            <a:r>
              <a:rPr lang="zh-CN" altLang="en-US" i="1" dirty="0" smtClean="0">
                <a:latin typeface="Arial" pitchFamily="34" charset="0"/>
                <a:ea typeface="SimSun" pitchFamily="2" charset="-122"/>
              </a:rPr>
              <a:t>；</a:t>
            </a:r>
            <a:r>
              <a:rPr lang="en-US" altLang="zh-CN" i="1" dirty="0" smtClean="0">
                <a:latin typeface="Arial" pitchFamily="34" charset="0"/>
                <a:ea typeface="SimSun" pitchFamily="2" charset="-122"/>
              </a:rPr>
              <a:t>T&amp;F</a:t>
            </a:r>
            <a:r>
              <a:rPr lang="zh-CN" altLang="en-US" i="1" dirty="0" smtClean="0">
                <a:latin typeface="Arial" pitchFamily="34" charset="0"/>
                <a:ea typeface="SimSun" pitchFamily="2" charset="-122"/>
              </a:rPr>
              <a:t>產品經理</a:t>
            </a:r>
            <a:r>
              <a:rPr lang="en-GB" altLang="zh-CN" i="1" dirty="0" smtClean="0">
                <a:latin typeface="Arial" pitchFamily="34" charset="0"/>
                <a:ea typeface="SimSun" pitchFamily="2" charset="-122"/>
              </a:rPr>
              <a:t>Andrew Pitts</a:t>
            </a:r>
            <a:r>
              <a:rPr lang="zh-CN" altLang="en-US" i="1" dirty="0" smtClean="0">
                <a:latin typeface="Arial" pitchFamily="34" charset="0"/>
                <a:ea typeface="SimSun" pitchFamily="2" charset="-122"/>
              </a:rPr>
              <a:t>。</a:t>
            </a:r>
            <a:endParaRPr lang="en-GB" altLang="zh-CN" dirty="0" smtClean="0">
              <a:latin typeface="Times New Roman" pitchFamily="18" charset="0"/>
              <a:ea typeface="SimSun" pitchFamily="2" charset="-122"/>
            </a:endParaRPr>
          </a:p>
          <a:p>
            <a:pPr eaLnBrk="1" hangingPunct="1"/>
            <a:r>
              <a:rPr lang="en-GB" altLang="zh-CN" i="1" dirty="0" smtClean="0">
                <a:latin typeface="Arial" pitchFamily="34" charset="0"/>
                <a:ea typeface="SimSun" pitchFamily="2" charset="-122"/>
              </a:rPr>
              <a:t>Attached photograph (l-r), </a:t>
            </a:r>
            <a:r>
              <a:rPr lang="en-GB" altLang="zh-CN" i="1" dirty="0" err="1" smtClean="0">
                <a:latin typeface="Arial" pitchFamily="34" charset="0"/>
                <a:ea typeface="SimSun" pitchFamily="2" charset="-122"/>
              </a:rPr>
              <a:t>Genny</a:t>
            </a:r>
            <a:r>
              <a:rPr lang="en-GB" altLang="zh-CN" i="1" dirty="0" smtClean="0">
                <a:latin typeface="Arial" pitchFamily="34" charset="0"/>
                <a:ea typeface="SimSun" pitchFamily="2" charset="-122"/>
              </a:rPr>
              <a:t> Early, Production Director, T&amp;F; Graham Bromley, Deputy Managing &amp; Operations Director, Hobbs the Printers Ltd.; Tad Parker, Odyssey Press Inc.; Ian Bannerman, Journals Managing Director, T&amp;F; David Hobbs, Managing Director, Hobbs the Printers Ltd.; Andrew Pitts, Production Manager T&amp;F</a:t>
            </a:r>
            <a:r>
              <a:rPr lang="en-GB" altLang="zh-CN" dirty="0" smtClean="0">
                <a:latin typeface="Times New Roman" pitchFamily="18" charset="0"/>
                <a:ea typeface="SimSun" pitchFamily="2" charset="-122"/>
              </a:rPr>
              <a:t>.</a:t>
            </a:r>
            <a:endParaRPr lang="en-US" altLang="zh-CN" dirty="0" smtClean="0">
              <a:latin typeface="Times New Roman" pitchFamily="18" charset="0"/>
              <a:ea typeface="SimSun" pitchFamily="2" charset="-122"/>
            </a:endParaRPr>
          </a:p>
          <a:p>
            <a:pPr eaLnBrk="1" hangingPunct="1"/>
            <a:endParaRPr lang="en-US" altLang="zh-CN" dirty="0" smtClean="0">
              <a:latin typeface="Times New Roman" pitchFamily="18" charset="0"/>
              <a:ea typeface="SimSun" pitchFamily="2" charset="-122"/>
            </a:endParaRPr>
          </a:p>
        </p:txBody>
      </p:sp>
      <p:sp>
        <p:nvSpPr>
          <p:cNvPr id="77828" name="Slide Number Placeholder 3"/>
          <p:cNvSpPr>
            <a:spLocks noGrp="1"/>
          </p:cNvSpPr>
          <p:nvPr>
            <p:ph type="sldNum" sz="quarter" idx="5"/>
          </p:nvPr>
        </p:nvSpPr>
        <p:spPr>
          <a:noFill/>
        </p:spPr>
        <p:txBody>
          <a:bodyPr/>
          <a:lstStyle/>
          <a:p>
            <a:fld id="{5B6D5102-DAD7-421D-BC08-F8E8227ABACC}" type="slidenum">
              <a:rPr lang="en-US" altLang="zh-CN"/>
              <a:pPr/>
              <a:t>3</a:t>
            </a:fld>
            <a:endParaRPr lang="en-US" altLang="zh-C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FCBDA09-AF8F-4F5F-AA0F-3542D4DBF731}" type="slidenum">
              <a:rPr lang="en-AU" smtClean="0"/>
              <a:t>30</a:t>
            </a:fld>
            <a:endParaRPr lang="en-AU"/>
          </a:p>
        </p:txBody>
      </p:sp>
    </p:spTree>
    <p:extLst>
      <p:ext uri="{BB962C8B-B14F-4D97-AF65-F5344CB8AC3E}">
        <p14:creationId xmlns:p14="http://schemas.microsoft.com/office/powerpoint/2010/main" val="21989917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A0ED7F4-A1EB-4158-817E-5AA4CCA184C5}" type="slidenum">
              <a:rPr lang="en-US" smtClean="0"/>
              <a:pPr/>
              <a:t>31</a:t>
            </a:fld>
            <a:endParaRPr lang="en-US"/>
          </a:p>
        </p:txBody>
      </p:sp>
    </p:spTree>
    <p:extLst>
      <p:ext uri="{BB962C8B-B14F-4D97-AF65-F5344CB8AC3E}">
        <p14:creationId xmlns:p14="http://schemas.microsoft.com/office/powerpoint/2010/main" val="26079277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821B1C36-6CFA-46D8-807A-9854B0E2DFF9}" type="slidenum">
              <a:rPr lang="en-AU" smtClean="0"/>
              <a:t>32</a:t>
            </a:fld>
            <a:endParaRPr lang="en-AU"/>
          </a:p>
        </p:txBody>
      </p:sp>
    </p:spTree>
    <p:extLst>
      <p:ext uri="{BB962C8B-B14F-4D97-AF65-F5344CB8AC3E}">
        <p14:creationId xmlns:p14="http://schemas.microsoft.com/office/powerpoint/2010/main" val="15151615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821B1C36-6CFA-46D8-807A-9854B0E2DFF9}" type="slidenum">
              <a:rPr lang="en-AU" smtClean="0"/>
              <a:t>33</a:t>
            </a:fld>
            <a:endParaRPr lang="en-AU"/>
          </a:p>
        </p:txBody>
      </p:sp>
    </p:spTree>
    <p:extLst>
      <p:ext uri="{BB962C8B-B14F-4D97-AF65-F5344CB8AC3E}">
        <p14:creationId xmlns:p14="http://schemas.microsoft.com/office/powerpoint/2010/main" val="28669770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821B1C36-6CFA-46D8-807A-9854B0E2DFF9}" type="slidenum">
              <a:rPr lang="en-AU" smtClean="0"/>
              <a:t>34</a:t>
            </a:fld>
            <a:endParaRPr lang="en-AU"/>
          </a:p>
        </p:txBody>
      </p:sp>
    </p:spTree>
    <p:extLst>
      <p:ext uri="{BB962C8B-B14F-4D97-AF65-F5344CB8AC3E}">
        <p14:creationId xmlns:p14="http://schemas.microsoft.com/office/powerpoint/2010/main" val="22057676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A0ED7F4-A1EB-4158-817E-5AA4CCA184C5}" type="slidenum">
              <a:rPr lang="en-US" smtClean="0"/>
              <a:pPr/>
              <a:t>35</a:t>
            </a:fld>
            <a:endParaRPr lang="en-US"/>
          </a:p>
        </p:txBody>
      </p:sp>
    </p:spTree>
    <p:extLst>
      <p:ext uri="{BB962C8B-B14F-4D97-AF65-F5344CB8AC3E}">
        <p14:creationId xmlns:p14="http://schemas.microsoft.com/office/powerpoint/2010/main" val="37039342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272CA8F-0384-4CA7-8BDC-903FA331A8FC}" type="slidenum">
              <a:rPr lang="en-AU" smtClean="0"/>
              <a:t>36</a:t>
            </a:fld>
            <a:endParaRPr lang="en-AU"/>
          </a:p>
        </p:txBody>
      </p:sp>
    </p:spTree>
    <p:extLst>
      <p:ext uri="{BB962C8B-B14F-4D97-AF65-F5344CB8AC3E}">
        <p14:creationId xmlns:p14="http://schemas.microsoft.com/office/powerpoint/2010/main" val="11730898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272CA8F-0384-4CA7-8BDC-903FA331A8FC}" type="slidenum">
              <a:rPr lang="en-AU" smtClean="0"/>
              <a:t>37</a:t>
            </a:fld>
            <a:endParaRPr lang="en-AU"/>
          </a:p>
        </p:txBody>
      </p:sp>
    </p:spTree>
    <p:extLst>
      <p:ext uri="{BB962C8B-B14F-4D97-AF65-F5344CB8AC3E}">
        <p14:creationId xmlns:p14="http://schemas.microsoft.com/office/powerpoint/2010/main" val="19697769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272CA8F-0384-4CA7-8BDC-903FA331A8FC}" type="slidenum">
              <a:rPr lang="en-AU" smtClean="0"/>
              <a:t>38</a:t>
            </a:fld>
            <a:endParaRPr lang="en-AU"/>
          </a:p>
        </p:txBody>
      </p:sp>
    </p:spTree>
    <p:extLst>
      <p:ext uri="{BB962C8B-B14F-4D97-AF65-F5344CB8AC3E}">
        <p14:creationId xmlns:p14="http://schemas.microsoft.com/office/powerpoint/2010/main" val="23689321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272CA8F-0384-4CA7-8BDC-903FA331A8FC}" type="slidenum">
              <a:rPr lang="en-AU" smtClean="0"/>
              <a:t>39</a:t>
            </a:fld>
            <a:endParaRPr lang="en-AU"/>
          </a:p>
        </p:txBody>
      </p:sp>
    </p:spTree>
    <p:extLst>
      <p:ext uri="{BB962C8B-B14F-4D97-AF65-F5344CB8AC3E}">
        <p14:creationId xmlns:p14="http://schemas.microsoft.com/office/powerpoint/2010/main" val="3778499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r>
              <a:rPr lang="en-US" altLang="zh-CN" dirty="0" smtClean="0">
                <a:latin typeface="Times New Roman" pitchFamily="18" charset="0"/>
                <a:ea typeface="SimSun" pitchFamily="2" charset="-122"/>
              </a:rPr>
              <a:t>Taylor &amp; Francis</a:t>
            </a:r>
            <a:r>
              <a:rPr lang="zh-TW" altLang="en-US" dirty="0" smtClean="0">
                <a:latin typeface="Times New Roman" pitchFamily="18" charset="0"/>
                <a:ea typeface="SimSun" pitchFamily="2" charset="-122"/>
              </a:rPr>
              <a:t>旗下擁有的知名品牌包括：</a:t>
            </a:r>
            <a:endParaRPr lang="zh-CN" altLang="en-US" dirty="0" smtClean="0">
              <a:latin typeface="Times New Roman" pitchFamily="18" charset="0"/>
            </a:endParaRPr>
          </a:p>
          <a:p>
            <a:pPr eaLnBrk="1" hangingPunct="1"/>
            <a:r>
              <a:rPr lang="zh-CN" altLang="en-US" dirty="0" smtClean="0">
                <a:latin typeface="Times New Roman" pitchFamily="18" charset="0"/>
              </a:rPr>
              <a:t>科技類品牌</a:t>
            </a:r>
            <a:r>
              <a:rPr lang="en-US" altLang="zh-CN" dirty="0" smtClean="0">
                <a:latin typeface="Times New Roman" pitchFamily="18" charset="0"/>
              </a:rPr>
              <a:t>Taylor and Francis</a:t>
            </a:r>
            <a:r>
              <a:rPr lang="zh-TW" altLang="en-US" dirty="0" smtClean="0">
                <a:latin typeface="Times New Roman" pitchFamily="18" charset="0"/>
              </a:rPr>
              <a:t>；人文社科和教育類品牌</a:t>
            </a:r>
            <a:r>
              <a:rPr lang="en-US" altLang="zh-CN" dirty="0" smtClean="0">
                <a:latin typeface="Times New Roman" pitchFamily="18" charset="0"/>
              </a:rPr>
              <a:t>Routledge</a:t>
            </a:r>
            <a:r>
              <a:rPr lang="zh-TW" altLang="en-US" dirty="0" smtClean="0">
                <a:latin typeface="Times New Roman" pitchFamily="18" charset="0"/>
              </a:rPr>
              <a:t>；教育心理學品牌</a:t>
            </a:r>
            <a:r>
              <a:rPr lang="en-US" altLang="zh-CN" dirty="0" smtClean="0">
                <a:latin typeface="Times New Roman" pitchFamily="18" charset="0"/>
              </a:rPr>
              <a:t>Psychology Press</a:t>
            </a:r>
            <a:r>
              <a:rPr lang="zh-TW" altLang="en-US" dirty="0" smtClean="0">
                <a:latin typeface="Times New Roman" pitchFamily="18" charset="0"/>
              </a:rPr>
              <a:t>，以及參考工具書出版品牌</a:t>
            </a:r>
            <a:r>
              <a:rPr lang="en-US" altLang="zh-CN" dirty="0" err="1" smtClean="0">
                <a:latin typeface="Times New Roman" pitchFamily="18" charset="0"/>
              </a:rPr>
              <a:t>crc</a:t>
            </a:r>
            <a:r>
              <a:rPr lang="en-US" altLang="zh-CN" dirty="0" smtClean="0">
                <a:latin typeface="Times New Roman" pitchFamily="18" charset="0"/>
              </a:rPr>
              <a:t> press</a:t>
            </a:r>
            <a:r>
              <a:rPr lang="zh-CN" altLang="en-US" dirty="0" smtClean="0">
                <a:latin typeface="Times New Roman" pitchFamily="18" charset="0"/>
              </a:rPr>
              <a:t>。目前</a:t>
            </a:r>
            <a:r>
              <a:rPr lang="en-US" altLang="zh-CN" dirty="0" smtClean="0">
                <a:latin typeface="Times New Roman" pitchFamily="18" charset="0"/>
              </a:rPr>
              <a:t>Taylor &amp; Francis</a:t>
            </a:r>
            <a:r>
              <a:rPr lang="zh-TW" altLang="en-US" dirty="0" smtClean="0">
                <a:latin typeface="Times New Roman" pitchFamily="18" charset="0"/>
              </a:rPr>
              <a:t>每年出版科技和人文社科類期刊大約</a:t>
            </a:r>
            <a:r>
              <a:rPr lang="en-US" altLang="zh-CN" dirty="0" smtClean="0">
                <a:latin typeface="Times New Roman" pitchFamily="18" charset="0"/>
              </a:rPr>
              <a:t>1,600</a:t>
            </a:r>
            <a:r>
              <a:rPr lang="zh-CN" altLang="en-US" dirty="0" smtClean="0">
                <a:latin typeface="Times New Roman" pitchFamily="18" charset="0"/>
              </a:rPr>
              <a:t>種、圖書</a:t>
            </a:r>
            <a:r>
              <a:rPr lang="en-US" altLang="zh-CN" dirty="0" smtClean="0">
                <a:latin typeface="Times New Roman" pitchFamily="18" charset="0"/>
              </a:rPr>
              <a:t>4,000</a:t>
            </a:r>
            <a:r>
              <a:rPr lang="zh-TW" altLang="en-US" dirty="0" smtClean="0">
                <a:latin typeface="Times New Roman" pitchFamily="18" charset="0"/>
              </a:rPr>
              <a:t>多種，還有參考工具書和文摘資料庫。與</a:t>
            </a:r>
            <a:r>
              <a:rPr lang="en-US" altLang="zh-CN" dirty="0" smtClean="0">
                <a:latin typeface="Times New Roman" pitchFamily="18" charset="0"/>
              </a:rPr>
              <a:t>Taylor &amp; Francis</a:t>
            </a:r>
            <a:r>
              <a:rPr lang="zh-TW" altLang="en-US" dirty="0" smtClean="0">
                <a:latin typeface="Times New Roman" pitchFamily="18" charset="0"/>
              </a:rPr>
              <a:t>合作的學協會有</a:t>
            </a:r>
            <a:r>
              <a:rPr lang="en-US" altLang="zh-CN" dirty="0" smtClean="0">
                <a:latin typeface="Times New Roman" pitchFamily="18" charset="0"/>
              </a:rPr>
              <a:t>460</a:t>
            </a:r>
            <a:r>
              <a:rPr lang="zh-TW" altLang="en-US" dirty="0" smtClean="0">
                <a:latin typeface="Times New Roman" pitchFamily="18" charset="0"/>
              </a:rPr>
              <a:t>家，並且每年都有新的學協會加入。</a:t>
            </a:r>
            <a:endParaRPr lang="zh-CN" dirty="0" smtClean="0">
              <a:latin typeface="Times New Roman" pitchFamily="18" charset="0"/>
              <a:ea typeface="SimSun" pitchFamily="2" charset="-122"/>
            </a:endParaRPr>
          </a:p>
        </p:txBody>
      </p:sp>
      <p:sp>
        <p:nvSpPr>
          <p:cNvPr id="78852" name="Slide Number Placeholder 3"/>
          <p:cNvSpPr>
            <a:spLocks noGrp="1"/>
          </p:cNvSpPr>
          <p:nvPr>
            <p:ph type="sldNum" sz="quarter" idx="5"/>
          </p:nvPr>
        </p:nvSpPr>
        <p:spPr>
          <a:noFill/>
        </p:spPr>
        <p:txBody>
          <a:bodyPr/>
          <a:lstStyle/>
          <a:p>
            <a:fld id="{EA086722-C02D-4903-A227-2E452616F7B4}" type="slidenum">
              <a:rPr lang="en-US" altLang="zh-CN"/>
              <a:pPr/>
              <a:t>4</a:t>
            </a:fld>
            <a:endParaRPr lang="en-US" altLang="zh-CN"/>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A0ED7F4-A1EB-4158-817E-5AA4CCA184C5}" type="slidenum">
              <a:rPr lang="en-US" smtClean="0"/>
              <a:pPr/>
              <a:t>40</a:t>
            </a:fld>
            <a:endParaRPr lang="en-US"/>
          </a:p>
        </p:txBody>
      </p:sp>
    </p:spTree>
    <p:extLst>
      <p:ext uri="{BB962C8B-B14F-4D97-AF65-F5344CB8AC3E}">
        <p14:creationId xmlns:p14="http://schemas.microsoft.com/office/powerpoint/2010/main" val="42207898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854945E-D2A9-4451-AF17-F9752D9E7480}" type="slidenum">
              <a:rPr lang="en-AU" smtClean="0"/>
              <a:t>41</a:t>
            </a:fld>
            <a:endParaRPr lang="en-AU"/>
          </a:p>
        </p:txBody>
      </p:sp>
    </p:spTree>
    <p:extLst>
      <p:ext uri="{BB962C8B-B14F-4D97-AF65-F5344CB8AC3E}">
        <p14:creationId xmlns:p14="http://schemas.microsoft.com/office/powerpoint/2010/main" val="471591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854945E-D2A9-4451-AF17-F9752D9E7480}" type="slidenum">
              <a:rPr lang="en-AU" smtClean="0"/>
              <a:t>42</a:t>
            </a:fld>
            <a:endParaRPr lang="en-AU"/>
          </a:p>
        </p:txBody>
      </p:sp>
    </p:spTree>
    <p:extLst>
      <p:ext uri="{BB962C8B-B14F-4D97-AF65-F5344CB8AC3E}">
        <p14:creationId xmlns:p14="http://schemas.microsoft.com/office/powerpoint/2010/main" val="40415493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CD83698-9D67-4EEF-B0CD-37E331FA3647}" type="slidenum">
              <a:rPr lang="en-AU" smtClean="0"/>
              <a:t>43</a:t>
            </a:fld>
            <a:endParaRPr lang="en-AU"/>
          </a:p>
        </p:txBody>
      </p:sp>
    </p:spTree>
    <p:extLst>
      <p:ext uri="{BB962C8B-B14F-4D97-AF65-F5344CB8AC3E}">
        <p14:creationId xmlns:p14="http://schemas.microsoft.com/office/powerpoint/2010/main" val="28135374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CD83698-9D67-4EEF-B0CD-37E331FA3647}" type="slidenum">
              <a:rPr lang="en-AU" smtClean="0"/>
              <a:t>44</a:t>
            </a:fld>
            <a:endParaRPr lang="en-AU"/>
          </a:p>
        </p:txBody>
      </p:sp>
    </p:spTree>
    <p:extLst>
      <p:ext uri="{BB962C8B-B14F-4D97-AF65-F5344CB8AC3E}">
        <p14:creationId xmlns:p14="http://schemas.microsoft.com/office/powerpoint/2010/main" val="883716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CD83698-9D67-4EEF-B0CD-37E331FA3647}" type="slidenum">
              <a:rPr lang="en-AU" smtClean="0"/>
              <a:t>45</a:t>
            </a:fld>
            <a:endParaRPr lang="en-AU"/>
          </a:p>
        </p:txBody>
      </p:sp>
    </p:spTree>
    <p:extLst>
      <p:ext uri="{BB962C8B-B14F-4D97-AF65-F5344CB8AC3E}">
        <p14:creationId xmlns:p14="http://schemas.microsoft.com/office/powerpoint/2010/main" val="24329613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CD83698-9D67-4EEF-B0CD-37E331FA3647}" type="slidenum">
              <a:rPr lang="en-AU" smtClean="0"/>
              <a:t>46</a:t>
            </a:fld>
            <a:endParaRPr lang="en-AU"/>
          </a:p>
        </p:txBody>
      </p:sp>
    </p:spTree>
    <p:extLst>
      <p:ext uri="{BB962C8B-B14F-4D97-AF65-F5344CB8AC3E}">
        <p14:creationId xmlns:p14="http://schemas.microsoft.com/office/powerpoint/2010/main" val="25954781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A84C3F5-6147-43F8-A01D-07FDD9E9B2F8}" type="slidenum">
              <a:rPr lang="en-AU" smtClean="0"/>
              <a:t>47</a:t>
            </a:fld>
            <a:endParaRPr lang="en-AU"/>
          </a:p>
        </p:txBody>
      </p:sp>
    </p:spTree>
    <p:extLst>
      <p:ext uri="{BB962C8B-B14F-4D97-AF65-F5344CB8AC3E}">
        <p14:creationId xmlns:p14="http://schemas.microsoft.com/office/powerpoint/2010/main" val="39003514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A84C3F5-6147-43F8-A01D-07FDD9E9B2F8}" type="slidenum">
              <a:rPr lang="en-AU" smtClean="0"/>
              <a:t>48</a:t>
            </a:fld>
            <a:endParaRPr lang="en-AU"/>
          </a:p>
        </p:txBody>
      </p:sp>
    </p:spTree>
    <p:extLst>
      <p:ext uri="{BB962C8B-B14F-4D97-AF65-F5344CB8AC3E}">
        <p14:creationId xmlns:p14="http://schemas.microsoft.com/office/powerpoint/2010/main" val="9824487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A84C3F5-6147-43F8-A01D-07FDD9E9B2F8}" type="slidenum">
              <a:rPr lang="en-AU" smtClean="0"/>
              <a:t>49</a:t>
            </a:fld>
            <a:endParaRPr lang="en-AU"/>
          </a:p>
        </p:txBody>
      </p:sp>
    </p:spTree>
    <p:extLst>
      <p:ext uri="{BB962C8B-B14F-4D97-AF65-F5344CB8AC3E}">
        <p14:creationId xmlns:p14="http://schemas.microsoft.com/office/powerpoint/2010/main" val="4225953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zh-TW" dirty="0" smtClean="0"/>
              <a:t>Taylor &amp; Francis</a:t>
            </a:r>
            <a:r>
              <a:rPr lang="zh-TW" altLang="en-US" dirty="0" smtClean="0"/>
              <a:t>出版許多重要期刊，為符合圖書館對於全文期刊主題多元化的需求，從各大主題中精選出</a:t>
            </a:r>
            <a:r>
              <a:rPr lang="en-US" altLang="zh-TW" dirty="0" smtClean="0"/>
              <a:t>1,000</a:t>
            </a:r>
            <a:r>
              <a:rPr lang="zh-TW" altLang="en-US" dirty="0" smtClean="0"/>
              <a:t>多種期刊組合成一套裝</a:t>
            </a:r>
            <a:r>
              <a:rPr lang="en-US" altLang="zh-TW" dirty="0" smtClean="0"/>
              <a:t>(Full Package)</a:t>
            </a:r>
            <a:r>
              <a:rPr lang="zh-TW" altLang="en-US" dirty="0" smtClean="0"/>
              <a:t>。另外，為符合不同屬性單位的需求，再依領域主分為二大類：人文社會科學</a:t>
            </a:r>
            <a:r>
              <a:rPr lang="en-US" altLang="zh-TW" dirty="0" smtClean="0"/>
              <a:t>(SSH Package)</a:t>
            </a:r>
            <a:r>
              <a:rPr lang="zh-TW" altLang="en-US" dirty="0" smtClean="0"/>
              <a:t>及科學科技</a:t>
            </a:r>
            <a:r>
              <a:rPr lang="en-US" altLang="zh-TW" dirty="0" smtClean="0"/>
              <a:t>(ST Package)</a:t>
            </a:r>
            <a:r>
              <a:rPr lang="zh-TW" altLang="en-US" dirty="0" smtClean="0"/>
              <a:t>，一次滿足各圖書館的需求！ 於</a:t>
            </a:r>
            <a:r>
              <a:rPr lang="en-US" altLang="zh-TW" dirty="0" smtClean="0"/>
              <a:t>2009</a:t>
            </a:r>
            <a:r>
              <a:rPr lang="zh-TW" altLang="en-US" dirty="0" smtClean="0"/>
              <a:t>年起，</a:t>
            </a:r>
            <a:r>
              <a:rPr lang="en-US" altLang="zh-TW" dirty="0" smtClean="0"/>
              <a:t>T&amp;F</a:t>
            </a:r>
            <a:r>
              <a:rPr lang="zh-TW" altLang="en-US" dirty="0" smtClean="0"/>
              <a:t>為促進人文社會科學領域的研究發展不遺餘力，陸續新增收錄</a:t>
            </a:r>
            <a:r>
              <a:rPr lang="en-US" altLang="zh-TW" dirty="0" smtClean="0"/>
              <a:t>SSH</a:t>
            </a:r>
            <a:r>
              <a:rPr lang="zh-TW" altLang="en-US" dirty="0" smtClean="0"/>
              <a:t>主題之期刊多達</a:t>
            </a:r>
            <a:r>
              <a:rPr lang="en-US" altLang="zh-TW" dirty="0" smtClean="0"/>
              <a:t>200</a:t>
            </a:r>
            <a:r>
              <a:rPr lang="zh-TW" altLang="en-US" dirty="0" smtClean="0"/>
              <a:t>多本，將</a:t>
            </a:r>
            <a:r>
              <a:rPr lang="en-US" altLang="zh-TW" dirty="0" smtClean="0"/>
              <a:t>SSH</a:t>
            </a:r>
            <a:r>
              <a:rPr lang="zh-TW" altLang="en-US" dirty="0" smtClean="0"/>
              <a:t>主題期刊從</a:t>
            </a:r>
            <a:r>
              <a:rPr lang="en-US" altLang="zh-TW" dirty="0" smtClean="0"/>
              <a:t>500</a:t>
            </a:r>
            <a:r>
              <a:rPr lang="zh-TW" altLang="en-US" dirty="0" smtClean="0"/>
              <a:t>多本增加至</a:t>
            </a:r>
            <a:r>
              <a:rPr lang="en-US" altLang="zh-TW" dirty="0" smtClean="0"/>
              <a:t>900</a:t>
            </a:r>
            <a:r>
              <a:rPr lang="zh-TW" altLang="en-US" dirty="0" smtClean="0"/>
              <a:t>多本。其中多本期刊更獲得國際重要期刊指數評比，如</a:t>
            </a:r>
            <a:r>
              <a:rPr lang="en-US" altLang="zh-TW" dirty="0" smtClean="0"/>
              <a:t>Cognitive Neuropsychology, Work and Stress, Aids Care</a:t>
            </a:r>
            <a:r>
              <a:rPr lang="zh-TW" altLang="en-US" dirty="0" smtClean="0"/>
              <a:t>等。 </a:t>
            </a:r>
          </a:p>
          <a:p>
            <a:pPr eaLnBrk="1" hangingPunct="1"/>
            <a:endParaRPr lang="zh-TW" altLang="en-US" dirty="0" smtClean="0"/>
          </a:p>
          <a:p>
            <a:pPr eaLnBrk="1" hangingPunct="1"/>
            <a:r>
              <a:rPr lang="en-US" altLang="zh-TW" dirty="0" smtClean="0"/>
              <a:t>Taylor &amp; Francis</a:t>
            </a:r>
            <a:r>
              <a:rPr lang="zh-TW" altLang="en-US" dirty="0" smtClean="0"/>
              <a:t>出版許多重要期刊，其中將</a:t>
            </a:r>
            <a:r>
              <a:rPr lang="en-US" altLang="zh-TW" dirty="0" smtClean="0"/>
              <a:t>ST</a:t>
            </a:r>
            <a:r>
              <a:rPr lang="zh-TW" altLang="en-US" dirty="0" smtClean="0"/>
              <a:t>主題相關期刊收錄成一精選，超過</a:t>
            </a:r>
            <a:r>
              <a:rPr lang="en-US" altLang="zh-TW" dirty="0" smtClean="0"/>
              <a:t>250</a:t>
            </a:r>
            <a:r>
              <a:rPr lang="zh-TW" altLang="en-US" dirty="0" smtClean="0"/>
              <a:t>本相關主題期刊，最早均可回溯至</a:t>
            </a:r>
            <a:r>
              <a:rPr lang="en-US" altLang="zh-TW" dirty="0" smtClean="0"/>
              <a:t>1997</a:t>
            </a:r>
            <a:r>
              <a:rPr lang="zh-TW" altLang="en-US" dirty="0" smtClean="0"/>
              <a:t>年，收錄主題重要且廣泛，可滿足圖書館對於科學技術及基本科學主題全文資源的需求</a:t>
            </a:r>
            <a:r>
              <a:rPr lang="en-US" altLang="zh-TW" dirty="0" smtClean="0"/>
              <a:t>!</a:t>
            </a:r>
          </a:p>
          <a:p>
            <a:pPr eaLnBrk="1" hangingPunct="1"/>
            <a:endParaRPr lang="en-US" altLang="zh-TW" dirty="0" smtClean="0"/>
          </a:p>
          <a:p>
            <a:pPr eaLnBrk="1" hangingPunct="1"/>
            <a:r>
              <a:rPr lang="en-US" altLang="zh-TW" dirty="0" smtClean="0"/>
              <a:t>Taylor &amp; Francis</a:t>
            </a:r>
            <a:r>
              <a:rPr lang="zh-TW" altLang="en-US" dirty="0" smtClean="0"/>
              <a:t>出版許多重要期刊，其中將</a:t>
            </a:r>
            <a:r>
              <a:rPr lang="en-US" altLang="zh-TW" dirty="0" smtClean="0"/>
              <a:t>SSH</a:t>
            </a:r>
            <a:r>
              <a:rPr lang="zh-TW" altLang="en-US" dirty="0" smtClean="0"/>
              <a:t>主題相關期刊收錄成一精選，共超過</a:t>
            </a:r>
            <a:r>
              <a:rPr lang="en-US" altLang="zh-TW" dirty="0" smtClean="0"/>
              <a:t>900</a:t>
            </a:r>
            <a:r>
              <a:rPr lang="zh-TW" altLang="en-US" dirty="0" smtClean="0"/>
              <a:t>本相關主題期刊，最早均可回溯至</a:t>
            </a:r>
            <a:r>
              <a:rPr lang="en-US" altLang="zh-TW" dirty="0" smtClean="0"/>
              <a:t>1997</a:t>
            </a:r>
            <a:r>
              <a:rPr lang="zh-TW" altLang="en-US" dirty="0" smtClean="0"/>
              <a:t>年，收錄主題重要且廣泛，可滿足圖書館對於人文社會主題全文資源的需求</a:t>
            </a:r>
            <a:r>
              <a:rPr lang="en-US" altLang="zh-TW" dirty="0" smtClean="0"/>
              <a:t>!</a:t>
            </a:r>
          </a:p>
          <a:p>
            <a:pPr eaLnBrk="1" hangingPunct="1">
              <a:spcBef>
                <a:spcPct val="0"/>
              </a:spcBef>
            </a:pPr>
            <a:endParaRPr lang="en-GB" dirty="0" smtClean="0"/>
          </a:p>
          <a:p>
            <a:endParaRPr lang="en-US" dirty="0"/>
          </a:p>
        </p:txBody>
      </p:sp>
      <p:sp>
        <p:nvSpPr>
          <p:cNvPr id="4" name="Slide Number Placeholder 3"/>
          <p:cNvSpPr>
            <a:spLocks noGrp="1"/>
          </p:cNvSpPr>
          <p:nvPr>
            <p:ph type="sldNum" sz="quarter" idx="10"/>
          </p:nvPr>
        </p:nvSpPr>
        <p:spPr/>
        <p:txBody>
          <a:bodyPr/>
          <a:lstStyle/>
          <a:p>
            <a:fld id="{1A0ED7F4-A1EB-4158-817E-5AA4CCA184C5}"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A84C3F5-6147-43F8-A01D-07FDD9E9B2F8}" type="slidenum">
              <a:rPr lang="en-AU" smtClean="0"/>
              <a:t>50</a:t>
            </a:fld>
            <a:endParaRPr lang="en-AU"/>
          </a:p>
        </p:txBody>
      </p:sp>
    </p:spTree>
    <p:extLst>
      <p:ext uri="{BB962C8B-B14F-4D97-AF65-F5344CB8AC3E}">
        <p14:creationId xmlns:p14="http://schemas.microsoft.com/office/powerpoint/2010/main" val="2084787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A84C3F5-6147-43F8-A01D-07FDD9E9B2F8}" type="slidenum">
              <a:rPr lang="en-AU" smtClean="0"/>
              <a:t>51</a:t>
            </a:fld>
            <a:endParaRPr lang="en-AU"/>
          </a:p>
        </p:txBody>
      </p:sp>
    </p:spTree>
    <p:extLst>
      <p:ext uri="{BB962C8B-B14F-4D97-AF65-F5344CB8AC3E}">
        <p14:creationId xmlns:p14="http://schemas.microsoft.com/office/powerpoint/2010/main" val="20201308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A84C3F5-6147-43F8-A01D-07FDD9E9B2F8}" type="slidenum">
              <a:rPr lang="en-AU" smtClean="0"/>
              <a:t>52</a:t>
            </a:fld>
            <a:endParaRPr lang="en-AU"/>
          </a:p>
        </p:txBody>
      </p:sp>
    </p:spTree>
    <p:extLst>
      <p:ext uri="{BB962C8B-B14F-4D97-AF65-F5344CB8AC3E}">
        <p14:creationId xmlns:p14="http://schemas.microsoft.com/office/powerpoint/2010/main" val="42407182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pPr eaLnBrk="1" hangingPunct="1"/>
            <a:r>
              <a:rPr lang="zh-TW" altLang="en-US" dirty="0" smtClean="0">
                <a:latin typeface="Times New Roman" pitchFamily="18" charset="0"/>
                <a:ea typeface="SimSun" pitchFamily="2" charset="-122"/>
              </a:rPr>
              <a:t>讓我來介紹一下新平台的使用。這次讓我們拿起手中的手機，用一個全新的方式走進這個移動的圖書館。</a:t>
            </a:r>
            <a:endParaRPr lang="en-US" altLang="zh-CN" dirty="0" smtClean="0">
              <a:latin typeface="Times New Roman" pitchFamily="18" charset="0"/>
              <a:ea typeface="SimSun" pitchFamily="2" charset="-122"/>
            </a:endParaRPr>
          </a:p>
        </p:txBody>
      </p:sp>
      <p:sp>
        <p:nvSpPr>
          <p:cNvPr id="89092" name="Slide Number Placeholder 3"/>
          <p:cNvSpPr>
            <a:spLocks noGrp="1"/>
          </p:cNvSpPr>
          <p:nvPr>
            <p:ph type="sldNum" sz="quarter" idx="5"/>
          </p:nvPr>
        </p:nvSpPr>
        <p:spPr>
          <a:noFill/>
        </p:spPr>
        <p:txBody>
          <a:bodyPr/>
          <a:lstStyle/>
          <a:p>
            <a:fld id="{AEAB0518-B6FD-44AD-95CC-9976A396D747}" type="slidenum">
              <a:rPr lang="en-US" altLang="zh-CN"/>
              <a:pPr/>
              <a:t>53</a:t>
            </a:fld>
            <a:endParaRPr lang="en-US" altLang="zh-CN"/>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0ED7F4-A1EB-4158-817E-5AA4CCA184C5}"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r>
              <a:rPr lang="zh-TW" altLang="en-US" dirty="0" smtClean="0">
                <a:latin typeface="Times New Roman" pitchFamily="18" charset="0"/>
                <a:ea typeface="SimSun" pitchFamily="2" charset="-122"/>
              </a:rPr>
              <a:t>在研究所或圖書館內部，使用者可以通過無線網路直接連至行動版</a:t>
            </a:r>
            <a:r>
              <a:rPr lang="en-US" altLang="zh-CN" dirty="0" smtClean="0">
                <a:latin typeface="Times New Roman" pitchFamily="18" charset="0"/>
                <a:ea typeface="SimSun" pitchFamily="2" charset="-122"/>
              </a:rPr>
              <a:t>TFO</a:t>
            </a:r>
            <a:r>
              <a:rPr lang="zh-CN" altLang="en-US" dirty="0" smtClean="0">
                <a:latin typeface="Times New Roman" pitchFamily="18" charset="0"/>
                <a:ea typeface="SimSun" pitchFamily="2" charset="-122"/>
              </a:rPr>
              <a:t>，或完整版</a:t>
            </a:r>
            <a:r>
              <a:rPr lang="en-US" altLang="zh-CN" dirty="0" smtClean="0">
                <a:latin typeface="Times New Roman" pitchFamily="18" charset="0"/>
                <a:ea typeface="SimSun" pitchFamily="2" charset="-122"/>
              </a:rPr>
              <a:t>TFO</a:t>
            </a:r>
            <a:r>
              <a:rPr lang="zh-TW" altLang="en-US" dirty="0" smtClean="0">
                <a:latin typeface="Times New Roman" pitchFamily="18" charset="0"/>
                <a:ea typeface="SimSun" pitchFamily="2" charset="-122"/>
              </a:rPr>
              <a:t>，如果不想輸入網址，使用者還可以用行動裝置從研究所或圖書館電腦上拍下二維條碼連至</a:t>
            </a:r>
            <a:r>
              <a:rPr lang="en-US" altLang="zh-CN" dirty="0" smtClean="0">
                <a:latin typeface="Times New Roman" pitchFamily="18" charset="0"/>
                <a:ea typeface="SimSun" pitchFamily="2" charset="-122"/>
              </a:rPr>
              <a:t>TFO</a:t>
            </a:r>
            <a:r>
              <a:rPr lang="zh-CN" altLang="en-US" dirty="0" smtClean="0">
                <a:latin typeface="Times New Roman" pitchFamily="18" charset="0"/>
                <a:ea typeface="SimSun" pitchFamily="2" charset="-122"/>
              </a:rPr>
              <a:t>。</a:t>
            </a:r>
            <a:endParaRPr lang="en-US" altLang="zh-CN" dirty="0" smtClean="0">
              <a:latin typeface="Times New Roman" pitchFamily="18" charset="0"/>
              <a:ea typeface="SimSun" pitchFamily="2" charset="-122"/>
            </a:endParaRPr>
          </a:p>
        </p:txBody>
      </p:sp>
      <p:sp>
        <p:nvSpPr>
          <p:cNvPr id="90116" name="Slide Number Placeholder 3"/>
          <p:cNvSpPr>
            <a:spLocks noGrp="1"/>
          </p:cNvSpPr>
          <p:nvPr>
            <p:ph type="sldNum" sz="quarter" idx="5"/>
          </p:nvPr>
        </p:nvSpPr>
        <p:spPr>
          <a:noFill/>
        </p:spPr>
        <p:txBody>
          <a:bodyPr/>
          <a:lstStyle/>
          <a:p>
            <a:fld id="{69D1B531-D3DC-4FDE-8531-5E8EED3E8ECD}" type="slidenum">
              <a:rPr lang="en-US" altLang="zh-CN"/>
              <a:pPr/>
              <a:t>55</a:t>
            </a:fld>
            <a:endParaRPr lang="en-US" altLang="zh-CN"/>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r>
              <a:rPr lang="zh-CN" altLang="en-US" dirty="0" smtClean="0">
                <a:latin typeface="Times New Roman" pitchFamily="18" charset="0"/>
                <a:ea typeface="SimSun" pitchFamily="2" charset="-122"/>
              </a:rPr>
              <a:t>這個就是</a:t>
            </a:r>
            <a:r>
              <a:rPr lang="en-US" altLang="zh-CN" dirty="0" smtClean="0">
                <a:latin typeface="Times New Roman" pitchFamily="18" charset="0"/>
                <a:ea typeface="SimSun" pitchFamily="2" charset="-122"/>
              </a:rPr>
              <a:t>TFO</a:t>
            </a:r>
            <a:r>
              <a:rPr lang="zh-TW" altLang="en-US" dirty="0" smtClean="0">
                <a:latin typeface="Times New Roman" pitchFamily="18" charset="0"/>
                <a:ea typeface="SimSun" pitchFamily="2" charset="-122"/>
              </a:rPr>
              <a:t>的行動版主頁，在介面頂端是提供了有</a:t>
            </a:r>
            <a:r>
              <a:rPr lang="en-US" altLang="zh-CN" dirty="0" smtClean="0">
                <a:latin typeface="Times New Roman" pitchFamily="18" charset="0"/>
                <a:ea typeface="SimSun" pitchFamily="2" charset="-122"/>
              </a:rPr>
              <a:t>5</a:t>
            </a:r>
            <a:r>
              <a:rPr lang="zh-TW" altLang="en-US" dirty="0" smtClean="0">
                <a:latin typeface="Times New Roman" pitchFamily="18" charset="0"/>
                <a:ea typeface="SimSun" pitchFamily="2" charset="-122"/>
              </a:rPr>
              <a:t>個功能按鈕的工具條，</a:t>
            </a:r>
            <a:r>
              <a:rPr lang="en-US" altLang="zh-CN" dirty="0" smtClean="0">
                <a:latin typeface="Times New Roman" pitchFamily="18" charset="0"/>
                <a:ea typeface="SimSun" pitchFamily="2" charset="-122"/>
              </a:rPr>
              <a:t>V</a:t>
            </a:r>
          </a:p>
          <a:p>
            <a:r>
              <a:rPr lang="zh-TW" altLang="en-US" dirty="0" smtClean="0">
                <a:latin typeface="Times New Roman" pitchFamily="18" charset="0"/>
                <a:ea typeface="SimSun" pitchFamily="2" charset="-122"/>
              </a:rPr>
              <a:t>這個工具條會出現在所有的行動版頁面。除了幫助您快速捷導航之外</a:t>
            </a:r>
            <a:r>
              <a:rPr lang="en-US" altLang="zh-CN" dirty="0" smtClean="0">
                <a:latin typeface="Times New Roman" pitchFamily="18" charset="0"/>
                <a:ea typeface="SimSun" pitchFamily="2" charset="-122"/>
              </a:rPr>
              <a:t>,</a:t>
            </a:r>
            <a:r>
              <a:rPr lang="zh-TW" altLang="en-US" dirty="0" smtClean="0">
                <a:latin typeface="Times New Roman" pitchFamily="18" charset="0"/>
                <a:ea typeface="SimSun" pitchFamily="2" charset="-122"/>
              </a:rPr>
              <a:t>還能實現檢索和移動配對功能。</a:t>
            </a:r>
            <a:endParaRPr lang="en-US" altLang="zh-TW" dirty="0" smtClean="0">
              <a:latin typeface="Times New Roman" pitchFamily="18" charset="0"/>
              <a:ea typeface="SimSun" pitchFamily="2" charset="-122"/>
            </a:endParaRPr>
          </a:p>
          <a:p>
            <a:r>
              <a:rPr lang="zh-TW" altLang="en-US" dirty="0" smtClean="0">
                <a:latin typeface="Times New Roman" pitchFamily="18" charset="0"/>
                <a:ea typeface="SimSun" pitchFamily="2" charset="-122"/>
              </a:rPr>
              <a:t>在這裡就不介紹返回上頁和返回主頁</a:t>
            </a:r>
            <a:r>
              <a:rPr lang="en-US" altLang="zh-CN" dirty="0" smtClean="0">
                <a:latin typeface="Times New Roman" pitchFamily="18" charset="0"/>
                <a:ea typeface="SimSun" pitchFamily="2" charset="-122"/>
              </a:rPr>
              <a:t>2</a:t>
            </a:r>
            <a:r>
              <a:rPr lang="zh-CN" altLang="en-US" dirty="0" smtClean="0">
                <a:latin typeface="Times New Roman" pitchFamily="18" charset="0"/>
                <a:ea typeface="SimSun" pitchFamily="2" charset="-122"/>
              </a:rPr>
              <a:t>個</a:t>
            </a:r>
            <a:r>
              <a:rPr lang="zh-TW" altLang="en-US" dirty="0" smtClean="0">
                <a:latin typeface="Times New Roman" pitchFamily="18" charset="0"/>
                <a:ea typeface="SimSun" pitchFamily="2" charset="-122"/>
              </a:rPr>
              <a:t>按鈕</a:t>
            </a:r>
            <a:r>
              <a:rPr lang="zh-CN" altLang="en-US" dirty="0" smtClean="0">
                <a:latin typeface="Times New Roman" pitchFamily="18" charset="0"/>
                <a:ea typeface="SimSun" pitchFamily="2" charset="-122"/>
              </a:rPr>
              <a:t>了</a:t>
            </a:r>
            <a:r>
              <a:rPr lang="en-US" altLang="zh-CN" dirty="0" smtClean="0">
                <a:latin typeface="Times New Roman" pitchFamily="18" charset="0"/>
                <a:ea typeface="SimSun" pitchFamily="2" charset="-122"/>
              </a:rPr>
              <a:t>,</a:t>
            </a:r>
            <a:r>
              <a:rPr lang="zh-TW" altLang="en-US" dirty="0" smtClean="0">
                <a:latin typeface="Times New Roman" pitchFamily="18" charset="0"/>
                <a:ea typeface="SimSun" pitchFamily="2" charset="-122"/>
              </a:rPr>
              <a:t>最後一個按鈕將帶您回到您最後一次閱覽的文章介面。後面會詳細介紹檢索和設定。現在讓我們先來看下面</a:t>
            </a:r>
            <a:endParaRPr lang="en-US" altLang="zh-CN" dirty="0" smtClean="0">
              <a:latin typeface="Times New Roman" pitchFamily="18" charset="0"/>
              <a:ea typeface="SimSun" pitchFamily="2" charset="-122"/>
            </a:endParaRPr>
          </a:p>
          <a:p>
            <a:r>
              <a:rPr lang="zh-TW" altLang="en-US" dirty="0" smtClean="0">
                <a:latin typeface="Times New Roman" pitchFamily="18" charset="0"/>
                <a:ea typeface="SimSun" pitchFamily="2" charset="-122"/>
              </a:rPr>
              <a:t>在這裡可以挑選限定您感興趣的學科領域和出版品類型</a:t>
            </a:r>
            <a:r>
              <a:rPr lang="en-US" altLang="zh-CN" dirty="0" smtClean="0">
                <a:latin typeface="Times New Roman" pitchFamily="18" charset="0"/>
                <a:ea typeface="SimSun" pitchFamily="2" charset="-122"/>
              </a:rPr>
              <a:t>,V</a:t>
            </a:r>
          </a:p>
          <a:p>
            <a:r>
              <a:rPr lang="zh-CN" altLang="en-US" dirty="0" smtClean="0">
                <a:latin typeface="Times New Roman" pitchFamily="18" charset="0"/>
                <a:ea typeface="SimSun" pitchFamily="2" charset="-122"/>
              </a:rPr>
              <a:t>點擊</a:t>
            </a:r>
            <a:r>
              <a:rPr lang="en-US" altLang="zh-CN" dirty="0" smtClean="0">
                <a:latin typeface="Times New Roman" pitchFamily="18" charset="0"/>
                <a:ea typeface="SimSun" pitchFamily="2" charset="-122"/>
              </a:rPr>
              <a:t>Subjects</a:t>
            </a:r>
            <a:r>
              <a:rPr lang="zh-TW" altLang="en-US" dirty="0" smtClean="0">
                <a:latin typeface="Times New Roman" pitchFamily="18" charset="0"/>
                <a:ea typeface="SimSun" pitchFamily="2" charset="-122"/>
              </a:rPr>
              <a:t>挑選相關學科領域查看您所感興趣的期刊，或者限定您要查看的出版品類型，比如期刊還是參考書，然後再挑選相關學科瀏覽。</a:t>
            </a:r>
            <a:endParaRPr lang="en-US" altLang="zh-TW" dirty="0" smtClean="0">
              <a:latin typeface="Times New Roman" pitchFamily="18" charset="0"/>
              <a:ea typeface="SimSun" pitchFamily="2" charset="-122"/>
            </a:endParaRPr>
          </a:p>
          <a:p>
            <a:r>
              <a:rPr lang="en-US" altLang="zh-CN" dirty="0" smtClean="0">
                <a:latin typeface="Times New Roman" pitchFamily="18" charset="0"/>
                <a:ea typeface="SimSun" pitchFamily="2" charset="-122"/>
              </a:rPr>
              <a:t>Latest</a:t>
            </a:r>
            <a:r>
              <a:rPr lang="en-US" altLang="zh-CN" baseline="0" dirty="0" smtClean="0">
                <a:latin typeface="Times New Roman" pitchFamily="18" charset="0"/>
                <a:ea typeface="SimSun" pitchFamily="2" charset="-122"/>
              </a:rPr>
              <a:t> </a:t>
            </a:r>
            <a:r>
              <a:rPr lang="zh-TW" altLang="en-US" baseline="0" dirty="0" smtClean="0">
                <a:latin typeface="Times New Roman" pitchFamily="18" charset="0"/>
                <a:ea typeface="SimSun" pitchFamily="2" charset="-122"/>
              </a:rPr>
              <a:t>則是在您設定了喜愛的學科領域或期刊之後，下次你登入之後，這裡就可以看到您設定的部分，有哪些有新資料。</a:t>
            </a:r>
            <a:endParaRPr lang="en-US" altLang="zh-CN" dirty="0" smtClean="0">
              <a:latin typeface="Times New Roman" pitchFamily="18" charset="0"/>
              <a:ea typeface="SimSun" pitchFamily="2" charset="-122"/>
            </a:endParaRPr>
          </a:p>
          <a:p>
            <a:r>
              <a:rPr lang="zh-TW" altLang="en-US" dirty="0" smtClean="0">
                <a:latin typeface="Times New Roman" pitchFamily="18" charset="0"/>
                <a:ea typeface="SimSun" pitchFamily="2" charset="-122"/>
              </a:rPr>
              <a:t>在這裡還可以找到您的我的最愛並調閱已經保存的文獻。</a:t>
            </a:r>
            <a:r>
              <a:rPr lang="en-US" altLang="zh-CN" dirty="0" smtClean="0">
                <a:latin typeface="Times New Roman" pitchFamily="18" charset="0"/>
                <a:ea typeface="SimSun" pitchFamily="2" charset="-122"/>
              </a:rPr>
              <a:t>V</a:t>
            </a:r>
          </a:p>
          <a:p>
            <a:r>
              <a:rPr lang="zh-TW" altLang="en-US" dirty="0" smtClean="0">
                <a:latin typeface="Times New Roman" pitchFamily="18" charset="0"/>
                <a:ea typeface="SimSun" pitchFamily="2" charset="-122"/>
              </a:rPr>
              <a:t>最下面的“查看完整版”按鈕可以切換到平台的完整版。</a:t>
            </a:r>
            <a:r>
              <a:rPr lang="en-US" altLang="zh-CN" dirty="0" smtClean="0">
                <a:latin typeface="Times New Roman" pitchFamily="18" charset="0"/>
                <a:ea typeface="SimSun" pitchFamily="2" charset="-122"/>
              </a:rPr>
              <a:t>V</a:t>
            </a:r>
            <a:r>
              <a:rPr lang="zh-TW" altLang="en-US" dirty="0" smtClean="0">
                <a:latin typeface="Times New Roman" pitchFamily="18" charset="0"/>
                <a:ea typeface="SimSun" pitchFamily="2" charset="-122"/>
              </a:rPr>
              <a:t>讓我們先進入主題瀏覽</a:t>
            </a:r>
            <a:endParaRPr lang="en-US" altLang="zh-CN" dirty="0" smtClean="0">
              <a:latin typeface="Times New Roman" pitchFamily="18" charset="0"/>
              <a:ea typeface="SimSun" pitchFamily="2" charset="-122"/>
            </a:endParaRPr>
          </a:p>
        </p:txBody>
      </p:sp>
      <p:sp>
        <p:nvSpPr>
          <p:cNvPr id="91140" name="Slide Number Placeholder 3"/>
          <p:cNvSpPr>
            <a:spLocks noGrp="1"/>
          </p:cNvSpPr>
          <p:nvPr>
            <p:ph type="sldNum" sz="quarter" idx="5"/>
          </p:nvPr>
        </p:nvSpPr>
        <p:spPr>
          <a:noFill/>
        </p:spPr>
        <p:txBody>
          <a:bodyPr/>
          <a:lstStyle/>
          <a:p>
            <a:fld id="{343B419D-4331-4FE7-9D26-132A93F49A9C}" type="slidenum">
              <a:rPr lang="en-US" altLang="zh-CN"/>
              <a:pPr/>
              <a:t>56</a:t>
            </a:fld>
            <a:endParaRPr lang="en-US" altLang="zh-CN"/>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r>
              <a:rPr lang="zh-TW" altLang="en-US" dirty="0" smtClean="0">
                <a:latin typeface="Times New Roman" pitchFamily="18" charset="0"/>
                <a:ea typeface="SimSun" pitchFamily="2" charset="-122"/>
              </a:rPr>
              <a:t>您可以直接點擊</a:t>
            </a:r>
            <a:r>
              <a:rPr lang="en-US" altLang="zh-CN" dirty="0" smtClean="0">
                <a:latin typeface="Times New Roman" pitchFamily="18" charset="0"/>
                <a:ea typeface="SimSun" pitchFamily="2" charset="-122"/>
              </a:rPr>
              <a:t>Subject</a:t>
            </a:r>
            <a:r>
              <a:rPr lang="zh-TW" altLang="en-US" dirty="0" smtClean="0">
                <a:latin typeface="Times New Roman" pitchFamily="18" charset="0"/>
                <a:ea typeface="SimSun" pitchFamily="2" charset="-122"/>
              </a:rPr>
              <a:t>在主題瀏覽介面選擇您感興趣的研究領域</a:t>
            </a:r>
            <a:r>
              <a:rPr lang="en-US" altLang="zh-CN" dirty="0" smtClean="0">
                <a:latin typeface="Times New Roman" pitchFamily="18" charset="0"/>
                <a:ea typeface="SimSun" pitchFamily="2" charset="-122"/>
              </a:rPr>
              <a:t>,</a:t>
            </a:r>
          </a:p>
          <a:p>
            <a:r>
              <a:rPr lang="zh-TW" altLang="en-US" dirty="0" smtClean="0">
                <a:latin typeface="Times New Roman" pitchFamily="18" charset="0"/>
                <a:ea typeface="SimSun" pitchFamily="2" charset="-122"/>
              </a:rPr>
              <a:t>然後再選擇學科領域，比如生命科學，選好之後如果直接按下</a:t>
            </a:r>
            <a:r>
              <a:rPr lang="en-US" altLang="zh-TW" dirty="0" smtClean="0">
                <a:latin typeface="Times New Roman" pitchFamily="18" charset="0"/>
                <a:ea typeface="SimSun" pitchFamily="2" charset="-122"/>
              </a:rPr>
              <a:t>”done”</a:t>
            </a:r>
            <a:r>
              <a:rPr lang="zh-TW" altLang="en-US" dirty="0" smtClean="0">
                <a:latin typeface="Times New Roman" pitchFamily="18" charset="0"/>
                <a:ea typeface="SimSun" pitchFamily="2" charset="-122"/>
              </a:rPr>
              <a:t>，則這個就會設定為你喜愛的學科範圍。</a:t>
            </a:r>
            <a:endParaRPr lang="en-US" altLang="zh-CN" dirty="0" smtClean="0">
              <a:latin typeface="Times New Roman" pitchFamily="18" charset="0"/>
              <a:ea typeface="SimSun" pitchFamily="2" charset="-122"/>
            </a:endParaRPr>
          </a:p>
        </p:txBody>
      </p:sp>
      <p:sp>
        <p:nvSpPr>
          <p:cNvPr id="92164" name="Slide Number Placeholder 3"/>
          <p:cNvSpPr>
            <a:spLocks noGrp="1"/>
          </p:cNvSpPr>
          <p:nvPr>
            <p:ph type="sldNum" sz="quarter" idx="5"/>
          </p:nvPr>
        </p:nvSpPr>
        <p:spPr>
          <a:noFill/>
        </p:spPr>
        <p:txBody>
          <a:bodyPr/>
          <a:lstStyle/>
          <a:p>
            <a:fld id="{D17FE263-59C5-450F-A222-AA7353F7D0E2}" type="slidenum">
              <a:rPr lang="en-US" altLang="zh-CN"/>
              <a:pPr/>
              <a:t>57</a:t>
            </a:fld>
            <a:endParaRPr lang="en-US" altLang="zh-CN"/>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r>
              <a:rPr lang="zh-TW" altLang="en-US" dirty="0" smtClean="0">
                <a:latin typeface="Times New Roman" pitchFamily="18" charset="0"/>
                <a:ea typeface="SimSun" pitchFamily="2" charset="-122"/>
              </a:rPr>
              <a:t>如果您點選</a:t>
            </a:r>
            <a:r>
              <a:rPr lang="en-US" altLang="zh-TW" dirty="0" smtClean="0">
                <a:latin typeface="Times New Roman" pitchFamily="18" charset="0"/>
                <a:ea typeface="SimSun" pitchFamily="2" charset="-122"/>
              </a:rPr>
              <a:t>Journals</a:t>
            </a:r>
            <a:r>
              <a:rPr lang="zh-TW" altLang="en-US" dirty="0" smtClean="0">
                <a:latin typeface="Times New Roman" pitchFamily="18" charset="0"/>
                <a:ea typeface="SimSun" pitchFamily="2" charset="-122"/>
              </a:rPr>
              <a:t>，也會看到同樣的學科列表，</a:t>
            </a:r>
            <a:endParaRPr lang="en-US" altLang="zh-TW" dirty="0" smtClean="0">
              <a:latin typeface="Times New Roman" pitchFamily="18" charset="0"/>
              <a:ea typeface="SimSun" pitchFamily="2" charset="-122"/>
            </a:endParaRPr>
          </a:p>
          <a:p>
            <a:r>
              <a:rPr lang="zh-TW" altLang="en-US" dirty="0" smtClean="0">
                <a:latin typeface="Times New Roman" pitchFamily="18" charset="0"/>
                <a:ea typeface="SimSun" pitchFamily="2" charset="-122"/>
              </a:rPr>
              <a:t>不過比較不一樣的是，這個部分會有複分，</a:t>
            </a:r>
            <a:endParaRPr lang="en-US" altLang="zh-TW" dirty="0" smtClean="0">
              <a:latin typeface="Times New Roman" pitchFamily="18" charset="0"/>
              <a:ea typeface="SimSun" pitchFamily="2" charset="-122"/>
            </a:endParaRPr>
          </a:p>
          <a:p>
            <a:r>
              <a:rPr lang="zh-TW" altLang="en-US" dirty="0" smtClean="0">
                <a:latin typeface="Times New Roman" pitchFamily="18" charset="0"/>
                <a:ea typeface="SimSun" pitchFamily="2" charset="-122"/>
              </a:rPr>
              <a:t>所以點選剛剛那個 </a:t>
            </a:r>
            <a:r>
              <a:rPr lang="en-US" altLang="zh-TW" dirty="0" smtClean="0">
                <a:latin typeface="Times New Roman" pitchFamily="18" charset="0"/>
                <a:ea typeface="SimSun" pitchFamily="2" charset="-122"/>
              </a:rPr>
              <a:t>bioscience</a:t>
            </a:r>
            <a:r>
              <a:rPr lang="en-US" altLang="zh-TW" baseline="0" dirty="0" smtClean="0">
                <a:latin typeface="Times New Roman" pitchFamily="18" charset="0"/>
                <a:ea typeface="SimSun" pitchFamily="2" charset="-122"/>
              </a:rPr>
              <a:t> </a:t>
            </a:r>
            <a:r>
              <a:rPr lang="zh-TW" altLang="en-US" baseline="0" dirty="0" smtClean="0">
                <a:latin typeface="Times New Roman" pitchFamily="18" charset="0"/>
                <a:ea typeface="SimSun" pitchFamily="2" charset="-122"/>
              </a:rPr>
              <a:t>之後，您最後可以點到這個生物化學的期刊清單，勾選之後就可以將期刊設為我的最愛之一，以後進來就可以直接閱讀</a:t>
            </a:r>
            <a:r>
              <a:rPr lang="zh-TW" altLang="en-US" dirty="0" smtClean="0">
                <a:latin typeface="Times New Roman" pitchFamily="18" charset="0"/>
                <a:ea typeface="SimSun" pitchFamily="2" charset="-122"/>
              </a:rPr>
              <a:t>。</a:t>
            </a:r>
            <a:r>
              <a:rPr lang="en-US" altLang="zh-CN" dirty="0" smtClean="0">
                <a:latin typeface="Times New Roman" pitchFamily="18" charset="0"/>
                <a:ea typeface="SimSun" pitchFamily="2" charset="-122"/>
              </a:rPr>
              <a:t>V</a:t>
            </a:r>
          </a:p>
        </p:txBody>
      </p:sp>
      <p:sp>
        <p:nvSpPr>
          <p:cNvPr id="93188" name="Slide Number Placeholder 3"/>
          <p:cNvSpPr>
            <a:spLocks noGrp="1"/>
          </p:cNvSpPr>
          <p:nvPr>
            <p:ph type="sldNum" sz="quarter" idx="5"/>
          </p:nvPr>
        </p:nvSpPr>
        <p:spPr>
          <a:noFill/>
        </p:spPr>
        <p:txBody>
          <a:bodyPr/>
          <a:lstStyle/>
          <a:p>
            <a:fld id="{FD57D09A-B889-404C-8A8F-332AE3A7507E}" type="slidenum">
              <a:rPr lang="en-US" altLang="zh-CN"/>
              <a:pPr/>
              <a:t>58</a:t>
            </a:fld>
            <a:endParaRPr lang="en-US" altLang="zh-CN"/>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r>
              <a:rPr lang="zh-TW" altLang="en-US" dirty="0" smtClean="0">
                <a:latin typeface="Times New Roman" pitchFamily="18" charset="0"/>
                <a:ea typeface="SimSun" pitchFamily="2" charset="-122"/>
              </a:rPr>
              <a:t>在期刊列表中點選您想瀏覽的期刊，就可以進入這樣一個期刊介面。在這個介面可以查看最新期次、</a:t>
            </a:r>
            <a:r>
              <a:rPr lang="en-US" altLang="zh-CN" dirty="0" smtClean="0">
                <a:latin typeface="Times New Roman" pitchFamily="18" charset="0"/>
                <a:ea typeface="SimSun" pitchFamily="2" charset="-122"/>
              </a:rPr>
              <a:t>V</a:t>
            </a:r>
            <a:r>
              <a:rPr lang="zh-CN" altLang="en-US" dirty="0" smtClean="0">
                <a:latin typeface="Times New Roman" pitchFamily="18" charset="0"/>
                <a:ea typeface="SimSun" pitchFamily="2" charset="-122"/>
              </a:rPr>
              <a:t>以往期次、</a:t>
            </a:r>
            <a:r>
              <a:rPr lang="en-US" altLang="zh-CN" dirty="0" smtClean="0">
                <a:latin typeface="Times New Roman" pitchFamily="18" charset="0"/>
                <a:ea typeface="SimSun" pitchFamily="2" charset="-122"/>
              </a:rPr>
              <a:t>V </a:t>
            </a:r>
            <a:r>
              <a:rPr lang="en-US" altLang="zh-CN" dirty="0" err="1" smtClean="0">
                <a:latin typeface="Times New Roman" pitchFamily="18" charset="0"/>
                <a:ea typeface="SimSun" pitchFamily="2" charset="-122"/>
              </a:rPr>
              <a:t>iFirst</a:t>
            </a:r>
            <a:r>
              <a:rPr lang="en-US" altLang="zh-CN" dirty="0" smtClean="0">
                <a:latin typeface="Times New Roman" pitchFamily="18" charset="0"/>
                <a:ea typeface="SimSun" pitchFamily="2" charset="-122"/>
              </a:rPr>
              <a:t> V</a:t>
            </a:r>
            <a:r>
              <a:rPr lang="zh-TW" altLang="en-US" dirty="0" smtClean="0">
                <a:latin typeface="Times New Roman" pitchFamily="18" charset="0"/>
                <a:ea typeface="SimSun" pitchFamily="2" charset="-122"/>
              </a:rPr>
              <a:t>或者 以往卷期內容</a:t>
            </a:r>
            <a:r>
              <a:rPr lang="en-US" altLang="zh-CN" dirty="0" smtClean="0">
                <a:latin typeface="Times New Roman" pitchFamily="18" charset="0"/>
                <a:ea typeface="SimSun" pitchFamily="2" charset="-122"/>
              </a:rPr>
              <a:t>V</a:t>
            </a:r>
            <a:r>
              <a:rPr lang="zh-CN" altLang="en-US" dirty="0" smtClean="0">
                <a:latin typeface="Times New Roman" pitchFamily="18" charset="0"/>
                <a:ea typeface="SimSun" pitchFamily="2" charset="-122"/>
              </a:rPr>
              <a:t>。</a:t>
            </a:r>
            <a:endParaRPr lang="en-US" altLang="zh-CN" dirty="0" smtClean="0">
              <a:latin typeface="Times New Roman" pitchFamily="18" charset="0"/>
              <a:ea typeface="SimSun" pitchFamily="2" charset="-122"/>
            </a:endParaRPr>
          </a:p>
        </p:txBody>
      </p:sp>
      <p:sp>
        <p:nvSpPr>
          <p:cNvPr id="94212" name="Slide Number Placeholder 3"/>
          <p:cNvSpPr>
            <a:spLocks noGrp="1"/>
          </p:cNvSpPr>
          <p:nvPr>
            <p:ph type="sldNum" sz="quarter" idx="5"/>
          </p:nvPr>
        </p:nvSpPr>
        <p:spPr>
          <a:noFill/>
        </p:spPr>
        <p:txBody>
          <a:bodyPr/>
          <a:lstStyle/>
          <a:p>
            <a:fld id="{998EAE41-0EAB-4C9E-AB86-288B3EFDB8A6}" type="slidenum">
              <a:rPr lang="en-US" altLang="zh-CN"/>
              <a:pPr/>
              <a:t>59</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Times New Roman" pitchFamily="18" charset="0"/>
              </a:rPr>
              <a:t>科技類含物理學，統計學，化學，工程計算技術還有環境和農業科學，其中有九成以上都被</a:t>
            </a:r>
            <a:r>
              <a:rPr lang="en-US" altLang="zh-TW" dirty="0" err="1" smtClean="0">
                <a:latin typeface="Times New Roman" pitchFamily="18" charset="0"/>
              </a:rPr>
              <a:t>WoS</a:t>
            </a:r>
            <a:r>
              <a:rPr lang="zh-TW" altLang="en-US" dirty="0" smtClean="0">
                <a:latin typeface="Times New Roman" pitchFamily="18" charset="0"/>
              </a:rPr>
              <a:t>收錄。這個資料庫在數量上應該說是增長的很快的，而且大家可以看到工程、計算技術，還有環境農業科學是不斷的增長，現在也還在增長著。像環境和農業科學，我們在收購了</a:t>
            </a:r>
            <a:r>
              <a:rPr lang="en-US" altLang="zh-CN" dirty="0" err="1" smtClean="0">
                <a:latin typeface="Times New Roman" pitchFamily="18" charset="0"/>
              </a:rPr>
              <a:t>haworth</a:t>
            </a:r>
            <a:r>
              <a:rPr lang="zh-TW" altLang="en-US" dirty="0" smtClean="0">
                <a:latin typeface="Times New Roman" pitchFamily="18" charset="0"/>
              </a:rPr>
              <a:t>之後數量就在增長，比方說有林業可持續性發展和農業可持續性發展等各類期刊。並且在環境農業裡頭，我們還有各類的海洋類的期刊。而且其實我們最近其實也是收購了美國漁業協會的幾種期刊都放在了這個環境與農業科技裡面。</a:t>
            </a:r>
            <a:endParaRPr lang="en-US" dirty="0" smtClean="0">
              <a:latin typeface="Times New Roman" pitchFamily="18" charset="0"/>
            </a:endParaRPr>
          </a:p>
          <a:p>
            <a:pPr eaLnBrk="1" hangingPunct="1"/>
            <a:endParaRPr lang="en-US" dirty="0" smtClean="0">
              <a:latin typeface="Times New Roman" pitchFamily="18" charset="0"/>
            </a:endParaRPr>
          </a:p>
        </p:txBody>
      </p:sp>
      <p:sp>
        <p:nvSpPr>
          <p:cNvPr id="103428" name="Slide Number Placeholder 3"/>
          <p:cNvSpPr>
            <a:spLocks noGrp="1"/>
          </p:cNvSpPr>
          <p:nvPr>
            <p:ph type="sldNum" sz="quarter" idx="5"/>
          </p:nvPr>
        </p:nvSpPr>
        <p:spPr>
          <a:noFill/>
        </p:spPr>
        <p:txBody>
          <a:bodyPr/>
          <a:lstStyle/>
          <a:p>
            <a:fld id="{45FCBB6E-D759-451C-828F-C81303401DAF}" type="slidenum">
              <a:rPr lang="en-US" altLang="zh-CN"/>
              <a:pPr/>
              <a:t>6</a:t>
            </a:fld>
            <a:endParaRPr lang="en-US" altLang="zh-CN"/>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r>
              <a:rPr lang="zh-TW" altLang="en-US" dirty="0" smtClean="0">
                <a:latin typeface="Arial" pitchFamily="34" charset="0"/>
                <a:ea typeface="SimSun" pitchFamily="2" charset="-122"/>
              </a:rPr>
              <a:t>下面讓我們看一下行動版的檢索功能</a:t>
            </a:r>
            <a:r>
              <a:rPr lang="zh-CN" altLang="en-US" dirty="0" smtClean="0">
                <a:latin typeface="Arial" pitchFamily="34" charset="0"/>
                <a:ea typeface="SimSun" pitchFamily="2" charset="-122"/>
                <a:cs typeface="Arial" pitchFamily="34" charset="0"/>
              </a:rPr>
              <a:t>，</a:t>
            </a:r>
            <a:r>
              <a:rPr lang="zh-TW" altLang="en-US" dirty="0" smtClean="0">
                <a:latin typeface="Arial" pitchFamily="34" charset="0"/>
                <a:ea typeface="SimSun" pitchFamily="2" charset="-122"/>
              </a:rPr>
              <a:t>首先點選工具條中間的放大鏡進入檢索介面。為了節省讀者的時間，行動版盡可能的簡化輸入帶來的煩惱，這裡只需要輸入檢索關鍵字，其他限定條件都可以通過列表選定。現在讓我們在在檢索條中輸入 酶學</a:t>
            </a:r>
            <a:r>
              <a:rPr lang="en-US" altLang="zh-CN" dirty="0" smtClean="0">
                <a:latin typeface="Arial" pitchFamily="34" charset="0"/>
                <a:ea typeface="SimSun" pitchFamily="2" charset="-122"/>
              </a:rPr>
              <a:t> </a:t>
            </a:r>
            <a:r>
              <a:rPr lang="en-US" altLang="zh-CN" dirty="0" err="1" smtClean="0">
                <a:latin typeface="Arial" pitchFamily="34" charset="0"/>
                <a:ea typeface="SimSun" pitchFamily="2" charset="-122"/>
              </a:rPr>
              <a:t>enzymology</a:t>
            </a:r>
            <a:r>
              <a:rPr lang="zh-CN" altLang="en-US" dirty="0" smtClean="0">
                <a:latin typeface="Arial" pitchFamily="34" charset="0"/>
                <a:ea typeface="SimSun" pitchFamily="2" charset="-122"/>
              </a:rPr>
              <a:t>；</a:t>
            </a:r>
            <a:r>
              <a:rPr lang="en-US" altLang="zh-CN" dirty="0" smtClean="0">
                <a:latin typeface="Arial" pitchFamily="34" charset="0"/>
                <a:ea typeface="SimSun" pitchFamily="2" charset="-122"/>
              </a:rPr>
              <a:t>  V</a:t>
            </a:r>
          </a:p>
          <a:p>
            <a:r>
              <a:rPr lang="zh-TW" altLang="en-US" dirty="0" smtClean="0">
                <a:latin typeface="Arial" pitchFamily="34" charset="0"/>
                <a:ea typeface="SimSun" pitchFamily="2" charset="-122"/>
              </a:rPr>
              <a:t>並限定檢索條件</a:t>
            </a:r>
            <a:r>
              <a:rPr lang="en-US" altLang="zh-CN" dirty="0" smtClean="0">
                <a:latin typeface="Arial" pitchFamily="34" charset="0"/>
                <a:ea typeface="SimSun" pitchFamily="2" charset="-122"/>
              </a:rPr>
              <a:t>,</a:t>
            </a:r>
            <a:r>
              <a:rPr lang="zh-TW" altLang="en-US" dirty="0" smtClean="0">
                <a:latin typeface="Arial" pitchFamily="34" charset="0"/>
                <a:ea typeface="SimSun" pitchFamily="2" charset="-122"/>
              </a:rPr>
              <a:t>檢索範圍是所有出版品或僅在期刊中檢索，</a:t>
            </a:r>
            <a:r>
              <a:rPr lang="en-US" altLang="zh-CN" dirty="0" smtClean="0">
                <a:latin typeface="Arial" pitchFamily="34" charset="0"/>
                <a:ea typeface="SimSun" pitchFamily="2" charset="-122"/>
              </a:rPr>
              <a:t>V </a:t>
            </a:r>
            <a:r>
              <a:rPr lang="en-US" altLang="zh-CN" dirty="0" err="1" smtClean="0">
                <a:latin typeface="Arial" pitchFamily="34" charset="0"/>
                <a:ea typeface="SimSun" pitchFamily="2" charset="-122"/>
              </a:rPr>
              <a:t>V</a:t>
            </a:r>
            <a:endParaRPr lang="en-US" altLang="zh-CN" dirty="0" smtClean="0">
              <a:latin typeface="Arial" pitchFamily="34" charset="0"/>
              <a:ea typeface="SimSun" pitchFamily="2" charset="-122"/>
            </a:endParaRPr>
          </a:p>
          <a:p>
            <a:r>
              <a:rPr lang="zh-TW" altLang="en-US" dirty="0" smtClean="0">
                <a:latin typeface="Arial" pitchFamily="34" charset="0"/>
                <a:ea typeface="SimSun" pitchFamily="2" charset="-122"/>
              </a:rPr>
              <a:t>檢索詞出現的地方是作者</a:t>
            </a:r>
            <a:r>
              <a:rPr lang="en-US" altLang="zh-CN" dirty="0" smtClean="0">
                <a:latin typeface="Arial" pitchFamily="34" charset="0"/>
                <a:ea typeface="SimSun" pitchFamily="2" charset="-122"/>
              </a:rPr>
              <a:t>?</a:t>
            </a:r>
            <a:r>
              <a:rPr lang="zh-CN" altLang="en-US" dirty="0" smtClean="0">
                <a:latin typeface="Arial" pitchFamily="34" charset="0"/>
                <a:ea typeface="SimSun" pitchFamily="2" charset="-122"/>
              </a:rPr>
              <a:t>標題</a:t>
            </a:r>
            <a:r>
              <a:rPr lang="en-US" altLang="zh-CN" dirty="0" smtClean="0">
                <a:latin typeface="Arial" pitchFamily="34" charset="0"/>
                <a:ea typeface="SimSun" pitchFamily="2" charset="-122"/>
              </a:rPr>
              <a:t>?</a:t>
            </a:r>
            <a:r>
              <a:rPr lang="zh-CN" altLang="en-US" dirty="0" smtClean="0">
                <a:latin typeface="Arial" pitchFamily="34" charset="0"/>
                <a:ea typeface="SimSun" pitchFamily="2" charset="-122"/>
              </a:rPr>
              <a:t>還是摘要</a:t>
            </a:r>
            <a:r>
              <a:rPr lang="en-US" altLang="zh-CN" dirty="0" smtClean="0">
                <a:latin typeface="Arial" pitchFamily="34" charset="0"/>
                <a:ea typeface="SimSun" pitchFamily="2" charset="-122"/>
              </a:rPr>
              <a:t> </a:t>
            </a:r>
            <a:r>
              <a:rPr lang="zh-TW" altLang="en-US" dirty="0" smtClean="0">
                <a:latin typeface="Arial" pitchFamily="34" charset="0"/>
                <a:ea typeface="SimSun" pitchFamily="2" charset="-122"/>
              </a:rPr>
              <a:t>抑或</a:t>
            </a:r>
            <a:r>
              <a:rPr lang="zh-CN" altLang="en-US" dirty="0" smtClean="0">
                <a:latin typeface="Arial" pitchFamily="34" charset="0"/>
                <a:ea typeface="SimSun" pitchFamily="2" charset="-122"/>
              </a:rPr>
              <a:t>所有的地方，</a:t>
            </a:r>
            <a:r>
              <a:rPr lang="en-US" altLang="zh-CN" dirty="0" smtClean="0">
                <a:latin typeface="Arial" pitchFamily="34" charset="0"/>
                <a:ea typeface="SimSun" pitchFamily="2" charset="-122"/>
              </a:rPr>
              <a:t>V </a:t>
            </a:r>
            <a:r>
              <a:rPr lang="en-US" altLang="zh-CN" dirty="0" err="1" smtClean="0">
                <a:latin typeface="Arial" pitchFamily="34" charset="0"/>
                <a:ea typeface="SimSun" pitchFamily="2" charset="-122"/>
              </a:rPr>
              <a:t>V</a:t>
            </a:r>
            <a:endParaRPr lang="en-US" altLang="zh-CN" dirty="0" smtClean="0">
              <a:latin typeface="Arial" pitchFamily="34" charset="0"/>
              <a:ea typeface="SimSun" pitchFamily="2" charset="-122"/>
            </a:endParaRPr>
          </a:p>
          <a:p>
            <a:r>
              <a:rPr lang="zh-CN" altLang="en-US" dirty="0" smtClean="0">
                <a:latin typeface="Arial" pitchFamily="34" charset="0"/>
                <a:ea typeface="SimSun" pitchFamily="2" charset="-122"/>
              </a:rPr>
              <a:t>然後點</a:t>
            </a:r>
            <a:r>
              <a:rPr lang="en-US" altLang="zh-CN" dirty="0" smtClean="0">
                <a:latin typeface="Arial" pitchFamily="34" charset="0"/>
                <a:ea typeface="SimSun" pitchFamily="2" charset="-122"/>
              </a:rPr>
              <a:t> search</a:t>
            </a:r>
            <a:r>
              <a:rPr lang="zh-TW" altLang="en-US" dirty="0" smtClean="0">
                <a:latin typeface="Arial" pitchFamily="34" charset="0"/>
                <a:ea typeface="SimSun" pitchFamily="2" charset="-122"/>
              </a:rPr>
              <a:t>開始檢索。也可以點</a:t>
            </a:r>
            <a:r>
              <a:rPr lang="en-US" altLang="zh-CN" dirty="0" smtClean="0">
                <a:latin typeface="Arial" pitchFamily="34" charset="0"/>
                <a:ea typeface="SimSun" pitchFamily="2" charset="-122"/>
              </a:rPr>
              <a:t>Cancel</a:t>
            </a:r>
            <a:r>
              <a:rPr lang="zh-TW" altLang="en-US" dirty="0" smtClean="0">
                <a:latin typeface="Arial" pitchFamily="34" charset="0"/>
                <a:ea typeface="SimSun" pitchFamily="2" charset="-122"/>
              </a:rPr>
              <a:t>重新設定檢索條件。</a:t>
            </a:r>
            <a:endParaRPr lang="en-US" altLang="zh-CN" dirty="0" smtClean="0">
              <a:latin typeface="Arial" pitchFamily="34" charset="0"/>
              <a:ea typeface="SimSun" pitchFamily="2" charset="-122"/>
            </a:endParaRPr>
          </a:p>
        </p:txBody>
      </p:sp>
      <p:sp>
        <p:nvSpPr>
          <p:cNvPr id="95236" name="Slide Number Placeholder 3"/>
          <p:cNvSpPr>
            <a:spLocks noGrp="1"/>
          </p:cNvSpPr>
          <p:nvPr>
            <p:ph type="sldNum" sz="quarter" idx="5"/>
          </p:nvPr>
        </p:nvSpPr>
        <p:spPr>
          <a:noFill/>
        </p:spPr>
        <p:txBody>
          <a:bodyPr/>
          <a:lstStyle/>
          <a:p>
            <a:fld id="{476B9752-21B3-4128-A9DA-812AF21C8E8A}" type="slidenum">
              <a:rPr lang="en-US" altLang="zh-CN"/>
              <a:pPr/>
              <a:t>60</a:t>
            </a:fld>
            <a:endParaRPr lang="en-US" altLang="zh-CN"/>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r>
              <a:rPr lang="zh-TW" altLang="en-US" dirty="0" smtClean="0">
                <a:latin typeface="Times New Roman" pitchFamily="18" charset="0"/>
                <a:ea typeface="SimSun" pitchFamily="2" charset="-122"/>
              </a:rPr>
              <a:t>這裡就是檢索結果頁面，上面顯示的是搜尋結果，以及出版品有出現檢索字串的結果。</a:t>
            </a:r>
            <a:endParaRPr lang="en-US" altLang="zh-TW" dirty="0" smtClean="0">
              <a:latin typeface="Times New Roman" pitchFamily="18" charset="0"/>
              <a:ea typeface="SimSun" pitchFamily="2" charset="-122"/>
            </a:endParaRPr>
          </a:p>
          <a:p>
            <a:r>
              <a:rPr lang="zh-TW" altLang="en-US" dirty="0" smtClean="0">
                <a:latin typeface="Times New Roman" pitchFamily="18" charset="0"/>
                <a:ea typeface="SimSun" pitchFamily="2" charset="-122"/>
              </a:rPr>
              <a:t>檢索結果頁面底端也會出現一個有</a:t>
            </a:r>
            <a:r>
              <a:rPr lang="en-US" altLang="zh-CN" dirty="0" smtClean="0">
                <a:latin typeface="Times New Roman" pitchFamily="18" charset="0"/>
                <a:ea typeface="SimSun" pitchFamily="2" charset="-122"/>
              </a:rPr>
              <a:t>5</a:t>
            </a:r>
            <a:r>
              <a:rPr lang="zh-TW" altLang="en-US" dirty="0" smtClean="0">
                <a:latin typeface="Times New Roman" pitchFamily="18" charset="0"/>
                <a:ea typeface="SimSun" pitchFamily="2" charset="-122"/>
              </a:rPr>
              <a:t>個按鈕的工具條，中間的三個按鈕顯示檢索出結果的數量及上下翻頁。最左邊的按鈕是給檢索結果排序的，</a:t>
            </a:r>
            <a:r>
              <a:rPr lang="en-US" altLang="zh-CN" dirty="0" smtClean="0">
                <a:latin typeface="Times New Roman" pitchFamily="18" charset="0"/>
                <a:ea typeface="SimSun" pitchFamily="2" charset="-122"/>
              </a:rPr>
              <a:t>V</a:t>
            </a:r>
          </a:p>
          <a:p>
            <a:r>
              <a:rPr lang="zh-TW" altLang="en-US" dirty="0" smtClean="0">
                <a:latin typeface="Times New Roman" pitchFamily="18" charset="0"/>
                <a:ea typeface="SimSun" pitchFamily="2" charset="-122"/>
              </a:rPr>
              <a:t>這裡可以根據文章發表時間、引用量和下載量進行排序。</a:t>
            </a:r>
            <a:r>
              <a:rPr lang="en-US" altLang="zh-CN" dirty="0" smtClean="0">
                <a:latin typeface="Times New Roman" pitchFamily="18" charset="0"/>
                <a:ea typeface="SimSun" pitchFamily="2" charset="-122"/>
              </a:rPr>
              <a:t>V</a:t>
            </a:r>
          </a:p>
          <a:p>
            <a:r>
              <a:rPr lang="zh-TW" altLang="en-US" dirty="0" smtClean="0">
                <a:latin typeface="Times New Roman" pitchFamily="18" charset="0"/>
                <a:ea typeface="SimSun" pitchFamily="2" charset="-122"/>
              </a:rPr>
              <a:t>最右邊的按鈕是用來進一步篩選文章的</a:t>
            </a:r>
            <a:r>
              <a:rPr lang="en-US" altLang="zh-CN" dirty="0" smtClean="0">
                <a:latin typeface="Times New Roman" pitchFamily="18" charset="0"/>
                <a:ea typeface="SimSun" pitchFamily="2" charset="-122"/>
              </a:rPr>
              <a:t>, V</a:t>
            </a:r>
          </a:p>
          <a:p>
            <a:r>
              <a:rPr lang="zh-TW" altLang="en-US" dirty="0" smtClean="0">
                <a:latin typeface="Times New Roman" pitchFamily="18" charset="0"/>
                <a:ea typeface="SimSun" pitchFamily="2" charset="-122"/>
              </a:rPr>
              <a:t>在這裡可以限定文章的作者</a:t>
            </a:r>
            <a:r>
              <a:rPr lang="en-US" altLang="zh-CN" dirty="0" smtClean="0">
                <a:latin typeface="Times New Roman" pitchFamily="18" charset="0"/>
                <a:ea typeface="SimSun" pitchFamily="2" charset="-122"/>
              </a:rPr>
              <a:t>,</a:t>
            </a:r>
            <a:r>
              <a:rPr lang="zh-CN" altLang="en-US" dirty="0" smtClean="0">
                <a:latin typeface="Times New Roman" pitchFamily="18" charset="0"/>
                <a:ea typeface="SimSun" pitchFamily="2" charset="-122"/>
              </a:rPr>
              <a:t>標題</a:t>
            </a:r>
            <a:r>
              <a:rPr lang="en-US" altLang="zh-CN" dirty="0" smtClean="0">
                <a:latin typeface="Times New Roman" pitchFamily="18" charset="0"/>
                <a:ea typeface="SimSun" pitchFamily="2" charset="-122"/>
              </a:rPr>
              <a:t>,</a:t>
            </a:r>
            <a:r>
              <a:rPr lang="zh-CN" altLang="en-US" dirty="0" smtClean="0">
                <a:latin typeface="Times New Roman" pitchFamily="18" charset="0"/>
                <a:ea typeface="SimSun" pitchFamily="2" charset="-122"/>
              </a:rPr>
              <a:t>文章類型</a:t>
            </a:r>
            <a:r>
              <a:rPr lang="en-US" altLang="zh-CN" dirty="0" smtClean="0">
                <a:latin typeface="Times New Roman" pitchFamily="18" charset="0"/>
                <a:ea typeface="SimSun" pitchFamily="2" charset="-122"/>
              </a:rPr>
              <a:t>,</a:t>
            </a:r>
            <a:r>
              <a:rPr lang="zh-TW" altLang="en-US" dirty="0" smtClean="0">
                <a:latin typeface="Times New Roman" pitchFamily="18" charset="0"/>
                <a:ea typeface="SimSun" pitchFamily="2" charset="-122"/>
              </a:rPr>
              <a:t>內容類別型及文章發表時間。</a:t>
            </a:r>
            <a:r>
              <a:rPr lang="en-US" altLang="zh-CN" dirty="0" smtClean="0">
                <a:latin typeface="Times New Roman" pitchFamily="18" charset="0"/>
                <a:ea typeface="SimSun" pitchFamily="2" charset="-122"/>
              </a:rPr>
              <a:t>V</a:t>
            </a:r>
          </a:p>
        </p:txBody>
      </p:sp>
      <p:sp>
        <p:nvSpPr>
          <p:cNvPr id="96260" name="Slide Number Placeholder 3"/>
          <p:cNvSpPr>
            <a:spLocks noGrp="1"/>
          </p:cNvSpPr>
          <p:nvPr>
            <p:ph type="sldNum" sz="quarter" idx="5"/>
          </p:nvPr>
        </p:nvSpPr>
        <p:spPr>
          <a:noFill/>
        </p:spPr>
        <p:txBody>
          <a:bodyPr/>
          <a:lstStyle/>
          <a:p>
            <a:fld id="{EECEF18A-1397-4FFD-A55D-6E7B02C6272F}" type="slidenum">
              <a:rPr lang="en-US" altLang="zh-CN"/>
              <a:pPr/>
              <a:t>61</a:t>
            </a:fld>
            <a:endParaRPr lang="en-US" altLang="zh-CN"/>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r>
              <a:rPr lang="zh-TW" altLang="en-US" dirty="0" smtClean="0">
                <a:latin typeface="Times New Roman" pitchFamily="18" charset="0"/>
                <a:ea typeface="SimSun" pitchFamily="2" charset="-122"/>
              </a:rPr>
              <a:t>現在選中一篇文章，進入文章介面，此時底端出現含有</a:t>
            </a:r>
            <a:r>
              <a:rPr lang="en-US" altLang="zh-CN" dirty="0" smtClean="0">
                <a:latin typeface="Times New Roman" pitchFamily="18" charset="0"/>
                <a:ea typeface="SimSun" pitchFamily="2" charset="-122"/>
              </a:rPr>
              <a:t>3</a:t>
            </a:r>
            <a:r>
              <a:rPr lang="zh-TW" altLang="en-US" dirty="0" smtClean="0">
                <a:latin typeface="Times New Roman" pitchFamily="18" charset="0"/>
                <a:ea typeface="SimSun" pitchFamily="2" charset="-122"/>
              </a:rPr>
              <a:t>個按鈕的工具條，</a:t>
            </a:r>
            <a:r>
              <a:rPr lang="en-US" altLang="zh-CN" dirty="0" smtClean="0">
                <a:latin typeface="Times New Roman" pitchFamily="18" charset="0"/>
                <a:ea typeface="SimSun" pitchFamily="2" charset="-122"/>
              </a:rPr>
              <a:t>3</a:t>
            </a:r>
            <a:r>
              <a:rPr lang="zh-TW" altLang="en-US" dirty="0" smtClean="0">
                <a:latin typeface="Times New Roman" pitchFamily="18" charset="0"/>
                <a:ea typeface="SimSun" pitchFamily="2" charset="-122"/>
              </a:rPr>
              <a:t>個按鈕依次是收藏文章、選取文章段落和分享文章。點擊收藏</a:t>
            </a:r>
            <a:r>
              <a:rPr lang="en-US" altLang="zh-CN" dirty="0" smtClean="0">
                <a:latin typeface="Times New Roman" pitchFamily="18" charset="0"/>
                <a:ea typeface="SimSun" pitchFamily="2" charset="-122"/>
              </a:rPr>
              <a:t>V</a:t>
            </a:r>
          </a:p>
          <a:p>
            <a:r>
              <a:rPr lang="zh-TW" altLang="en-US" dirty="0" smtClean="0">
                <a:latin typeface="Times New Roman" pitchFamily="18" charset="0"/>
                <a:ea typeface="SimSun" pitchFamily="2" charset="-122"/>
              </a:rPr>
              <a:t>可以把文章新增到個人我的最愛、</a:t>
            </a:r>
            <a:r>
              <a:rPr lang="en-US" altLang="zh-CN" dirty="0" smtClean="0">
                <a:latin typeface="Times New Roman" pitchFamily="18" charset="0"/>
                <a:ea typeface="SimSun" pitchFamily="2" charset="-122"/>
              </a:rPr>
              <a:t>V</a:t>
            </a:r>
          </a:p>
          <a:p>
            <a:r>
              <a:rPr lang="zh-TW" altLang="en-US" dirty="0" smtClean="0">
                <a:latin typeface="Times New Roman" pitchFamily="18" charset="0"/>
                <a:ea typeface="SimSun" pitchFamily="2" charset="-122"/>
              </a:rPr>
              <a:t>或者直接下載到行動裝置，這個功能是讓使用者在沒有網路的情況下仍然可以閱讀文章，是很多廠商都還沒有做到的功能。</a:t>
            </a:r>
            <a:r>
              <a:rPr lang="en-US" altLang="zh-CN" dirty="0" smtClean="0">
                <a:latin typeface="Times New Roman" pitchFamily="18" charset="0"/>
                <a:ea typeface="SimSun" pitchFamily="2" charset="-122"/>
              </a:rPr>
              <a:t>V</a:t>
            </a:r>
          </a:p>
          <a:p>
            <a:r>
              <a:rPr lang="zh-CN" altLang="en-US" dirty="0" smtClean="0">
                <a:latin typeface="Times New Roman" pitchFamily="18" charset="0"/>
                <a:ea typeface="SimSun" pitchFamily="2" charset="-122"/>
              </a:rPr>
              <a:t>點擊分享</a:t>
            </a:r>
            <a:r>
              <a:rPr lang="en-US" altLang="zh-CN" dirty="0" smtClean="0">
                <a:latin typeface="Times New Roman" pitchFamily="18" charset="0"/>
                <a:ea typeface="SimSun" pitchFamily="2" charset="-122"/>
              </a:rPr>
              <a:t>V</a:t>
            </a:r>
          </a:p>
          <a:p>
            <a:r>
              <a:rPr lang="zh-TW" altLang="en-US" dirty="0" smtClean="0">
                <a:latin typeface="Times New Roman" pitchFamily="18" charset="0"/>
                <a:ea typeface="SimSun" pitchFamily="2" charset="-122"/>
              </a:rPr>
              <a:t>則可以通過電子郵件將文章發送給研究人員的同事朋友，</a:t>
            </a:r>
            <a:r>
              <a:rPr lang="en-US" altLang="zh-CN" dirty="0" smtClean="0">
                <a:latin typeface="Times New Roman" pitchFamily="18" charset="0"/>
                <a:ea typeface="SimSun" pitchFamily="2" charset="-122"/>
              </a:rPr>
              <a:t>V</a:t>
            </a:r>
          </a:p>
          <a:p>
            <a:r>
              <a:rPr lang="zh-TW" altLang="en-US" dirty="0" smtClean="0">
                <a:latin typeface="Times New Roman" pitchFamily="18" charset="0"/>
                <a:ea typeface="SimSun" pitchFamily="2" charset="-122"/>
              </a:rPr>
              <a:t>或者直接分享到社交網路。</a:t>
            </a:r>
            <a:r>
              <a:rPr lang="en-US" altLang="zh-CN" dirty="0" smtClean="0">
                <a:latin typeface="Times New Roman" pitchFamily="18" charset="0"/>
                <a:ea typeface="SimSun" pitchFamily="2" charset="-122"/>
              </a:rPr>
              <a:t>V</a:t>
            </a:r>
          </a:p>
          <a:p>
            <a:r>
              <a:rPr lang="en-US" altLang="zh-CN" dirty="0" smtClean="0">
                <a:latin typeface="Times New Roman" pitchFamily="18" charset="0"/>
                <a:ea typeface="SimSun" pitchFamily="2" charset="-122"/>
              </a:rPr>
              <a:t>PS. </a:t>
            </a:r>
            <a:r>
              <a:rPr lang="zh-TW" altLang="en-US" dirty="0" smtClean="0">
                <a:latin typeface="Times New Roman" pitchFamily="18" charset="0"/>
                <a:ea typeface="SimSun" pitchFamily="2" charset="-122"/>
              </a:rPr>
              <a:t>事前需要至</a:t>
            </a:r>
            <a:r>
              <a:rPr lang="en-US" altLang="zh-TW" dirty="0" smtClean="0">
                <a:latin typeface="Times New Roman" pitchFamily="18" charset="0"/>
                <a:ea typeface="SimSun" pitchFamily="2" charset="-122"/>
              </a:rPr>
              <a:t>”</a:t>
            </a:r>
            <a:r>
              <a:rPr lang="zh-TW" altLang="en-US" dirty="0" smtClean="0">
                <a:latin typeface="Times New Roman" pitchFamily="18" charset="0"/>
                <a:ea typeface="SimSun" pitchFamily="2" charset="-122"/>
              </a:rPr>
              <a:t>設定</a:t>
            </a:r>
            <a:r>
              <a:rPr lang="en-US" altLang="zh-TW" dirty="0" smtClean="0">
                <a:latin typeface="Times New Roman" pitchFamily="18" charset="0"/>
                <a:ea typeface="SimSun" pitchFamily="2" charset="-122"/>
              </a:rPr>
              <a:t>”</a:t>
            </a:r>
            <a:r>
              <a:rPr lang="zh-TW" altLang="en-US" dirty="0" smtClean="0">
                <a:latin typeface="Times New Roman" pitchFamily="18" charset="0"/>
                <a:ea typeface="SimSun" pitchFamily="2" charset="-122"/>
              </a:rPr>
              <a:t>以連結自己的社交網路的帳號</a:t>
            </a:r>
            <a:endParaRPr lang="en-US" altLang="zh-CN" dirty="0" smtClean="0">
              <a:latin typeface="Times New Roman" pitchFamily="18" charset="0"/>
              <a:ea typeface="SimSun" pitchFamily="2" charset="-122"/>
            </a:endParaRPr>
          </a:p>
        </p:txBody>
      </p:sp>
      <p:sp>
        <p:nvSpPr>
          <p:cNvPr id="97284" name="Slide Number Placeholder 3"/>
          <p:cNvSpPr>
            <a:spLocks noGrp="1"/>
          </p:cNvSpPr>
          <p:nvPr>
            <p:ph type="sldNum" sz="quarter" idx="5"/>
          </p:nvPr>
        </p:nvSpPr>
        <p:spPr>
          <a:noFill/>
        </p:spPr>
        <p:txBody>
          <a:bodyPr/>
          <a:lstStyle/>
          <a:p>
            <a:fld id="{F155E809-871D-43A5-AB38-10034C2D295F}" type="slidenum">
              <a:rPr lang="en-US" altLang="zh-CN"/>
              <a:pPr/>
              <a:t>62</a:t>
            </a:fld>
            <a:endParaRPr lang="en-US" altLang="zh-CN"/>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r>
              <a:rPr lang="zh-TW" altLang="en-US" dirty="0" smtClean="0">
                <a:latin typeface="Times New Roman" pitchFamily="18" charset="0"/>
                <a:ea typeface="SimSun" pitchFamily="2" charset="-122"/>
              </a:rPr>
              <a:t>現在讓我們點擊頂端的小房子回到行動版主頁，查看我們收藏</a:t>
            </a:r>
            <a:r>
              <a:rPr lang="en-US" altLang="zh-CN" dirty="0" smtClean="0">
                <a:latin typeface="Times New Roman" pitchFamily="18" charset="0"/>
                <a:ea typeface="SimSun" pitchFamily="2" charset="-122"/>
              </a:rPr>
              <a:t>V</a:t>
            </a:r>
            <a:r>
              <a:rPr lang="zh-TW" altLang="en-US" dirty="0" smtClean="0">
                <a:latin typeface="Times New Roman" pitchFamily="18" charset="0"/>
                <a:ea typeface="SimSun" pitchFamily="2" charset="-122"/>
              </a:rPr>
              <a:t>和下載的文章列表。</a:t>
            </a:r>
            <a:r>
              <a:rPr lang="en-US" altLang="zh-CN" dirty="0" smtClean="0">
                <a:latin typeface="Times New Roman" pitchFamily="18" charset="0"/>
                <a:ea typeface="SimSun" pitchFamily="2" charset="-122"/>
              </a:rPr>
              <a:t>V</a:t>
            </a:r>
          </a:p>
          <a:p>
            <a:r>
              <a:rPr lang="zh-TW" altLang="en-US" dirty="0" smtClean="0">
                <a:latin typeface="Times New Roman" pitchFamily="18" charset="0"/>
                <a:ea typeface="SimSun" pitchFamily="2" charset="-122"/>
              </a:rPr>
              <a:t>點擊某一文章列表後面的小叉叉，就可以移除該篇文章了。</a:t>
            </a:r>
            <a:r>
              <a:rPr lang="en-US" altLang="zh-CN" dirty="0" smtClean="0">
                <a:latin typeface="Times New Roman" pitchFamily="18" charset="0"/>
                <a:ea typeface="SimSun" pitchFamily="2" charset="-122"/>
              </a:rPr>
              <a:t>V</a:t>
            </a:r>
          </a:p>
          <a:p>
            <a:endParaRPr lang="en-US" altLang="zh-TW" dirty="0" smtClean="0">
              <a:latin typeface="Times New Roman" pitchFamily="18" charset="0"/>
              <a:ea typeface="SimSun" pitchFamily="2" charset="-122"/>
            </a:endParaRPr>
          </a:p>
          <a:p>
            <a:r>
              <a:rPr lang="zh-TW" altLang="en-US" dirty="0" smtClean="0">
                <a:latin typeface="Times New Roman" pitchFamily="18" charset="0"/>
                <a:ea typeface="SimSun" pitchFamily="2" charset="-122"/>
              </a:rPr>
              <a:t>點擊主頁下方的</a:t>
            </a:r>
            <a:r>
              <a:rPr lang="en-US" altLang="zh-CN" dirty="0" smtClean="0">
                <a:latin typeface="Times New Roman" pitchFamily="18" charset="0"/>
                <a:ea typeface="SimSun" pitchFamily="2" charset="-122"/>
              </a:rPr>
              <a:t>”</a:t>
            </a:r>
            <a:r>
              <a:rPr lang="zh-CN" altLang="en-US" dirty="0" smtClean="0">
                <a:latin typeface="Times New Roman" pitchFamily="18" charset="0"/>
                <a:ea typeface="SimSun" pitchFamily="2" charset="-122"/>
              </a:rPr>
              <a:t>查看完整版</a:t>
            </a:r>
            <a:r>
              <a:rPr lang="en-US" altLang="zh-CN" dirty="0" smtClean="0">
                <a:latin typeface="Times New Roman" pitchFamily="18" charset="0"/>
                <a:ea typeface="SimSun" pitchFamily="2" charset="-122"/>
              </a:rPr>
              <a:t>”</a:t>
            </a:r>
            <a:r>
              <a:rPr lang="zh-CN" altLang="en-US" dirty="0" smtClean="0">
                <a:latin typeface="Times New Roman" pitchFamily="18" charset="0"/>
                <a:ea typeface="SimSun" pitchFamily="2" charset="-122"/>
              </a:rPr>
              <a:t>按鈕</a:t>
            </a:r>
            <a:r>
              <a:rPr lang="en-US" altLang="zh-CN" dirty="0" smtClean="0">
                <a:latin typeface="Times New Roman" pitchFamily="18" charset="0"/>
                <a:ea typeface="SimSun" pitchFamily="2" charset="-122"/>
              </a:rPr>
              <a:t>, V </a:t>
            </a:r>
            <a:r>
              <a:rPr lang="en-US" altLang="zh-CN" dirty="0" err="1" smtClean="0">
                <a:latin typeface="Times New Roman" pitchFamily="18" charset="0"/>
                <a:ea typeface="SimSun" pitchFamily="2" charset="-122"/>
              </a:rPr>
              <a:t>V</a:t>
            </a:r>
            <a:endParaRPr lang="en-US" altLang="zh-CN" dirty="0" smtClean="0">
              <a:latin typeface="Times New Roman" pitchFamily="18" charset="0"/>
              <a:ea typeface="SimSun" pitchFamily="2" charset="-122"/>
            </a:endParaRPr>
          </a:p>
          <a:p>
            <a:r>
              <a:rPr lang="zh-CN" altLang="en-US" dirty="0" smtClean="0">
                <a:latin typeface="Times New Roman" pitchFamily="18" charset="0"/>
                <a:ea typeface="SimSun" pitchFamily="2" charset="-122"/>
              </a:rPr>
              <a:t>快速的熟悉一下</a:t>
            </a:r>
            <a:r>
              <a:rPr lang="en-US" altLang="zh-CN" dirty="0" smtClean="0">
                <a:latin typeface="Times New Roman" pitchFamily="18" charset="0"/>
                <a:ea typeface="SimSun" pitchFamily="2" charset="-122"/>
              </a:rPr>
              <a:t>TFO</a:t>
            </a:r>
            <a:r>
              <a:rPr lang="zh-TW" altLang="en-US" dirty="0" smtClean="0">
                <a:latin typeface="Times New Roman" pitchFamily="18" charset="0"/>
                <a:ea typeface="SimSun" pitchFamily="2" charset="-122"/>
              </a:rPr>
              <a:t>的完整版介面，接下來看到的畫面就是會跟一般在</a:t>
            </a:r>
            <a:r>
              <a:rPr lang="en-US" altLang="zh-TW" dirty="0" smtClean="0">
                <a:latin typeface="Times New Roman" pitchFamily="18" charset="0"/>
                <a:ea typeface="SimSun" pitchFamily="2" charset="-122"/>
              </a:rPr>
              <a:t>PC</a:t>
            </a:r>
            <a:r>
              <a:rPr lang="zh-TW" altLang="en-US" dirty="0" smtClean="0">
                <a:latin typeface="Times New Roman" pitchFamily="18" charset="0"/>
                <a:ea typeface="SimSun" pitchFamily="2" charset="-122"/>
              </a:rPr>
              <a:t>看到的畫面一樣。</a:t>
            </a:r>
            <a:endParaRPr lang="en-US" altLang="zh-CN" dirty="0" smtClean="0">
              <a:latin typeface="Times New Roman" pitchFamily="18" charset="0"/>
              <a:ea typeface="SimSun" pitchFamily="2" charset="-122"/>
            </a:endParaRPr>
          </a:p>
        </p:txBody>
      </p:sp>
      <p:sp>
        <p:nvSpPr>
          <p:cNvPr id="98308" name="Slide Number Placeholder 3"/>
          <p:cNvSpPr>
            <a:spLocks noGrp="1"/>
          </p:cNvSpPr>
          <p:nvPr>
            <p:ph type="sldNum" sz="quarter" idx="5"/>
          </p:nvPr>
        </p:nvSpPr>
        <p:spPr>
          <a:noFill/>
        </p:spPr>
        <p:txBody>
          <a:bodyPr/>
          <a:lstStyle/>
          <a:p>
            <a:fld id="{B196663D-134F-415B-BFA5-9F1BBF6A778B}" type="slidenum">
              <a:rPr lang="en-US" altLang="zh-CN"/>
              <a:pPr/>
              <a:t>63</a:t>
            </a:fld>
            <a:endParaRPr lang="en-US" altLang="zh-CN"/>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pPr eaLnBrk="1" hangingPunct="1"/>
            <a:endParaRPr lang="en-US" altLang="zh-CN" dirty="0" smtClean="0">
              <a:latin typeface="Times New Roman" pitchFamily="18" charset="0"/>
              <a:ea typeface="SimSun" pitchFamily="2" charset="-122"/>
            </a:endParaRPr>
          </a:p>
        </p:txBody>
      </p:sp>
      <p:sp>
        <p:nvSpPr>
          <p:cNvPr id="89092" name="Slide Number Placeholder 3"/>
          <p:cNvSpPr>
            <a:spLocks noGrp="1"/>
          </p:cNvSpPr>
          <p:nvPr>
            <p:ph type="sldNum" sz="quarter" idx="5"/>
          </p:nvPr>
        </p:nvSpPr>
        <p:spPr>
          <a:noFill/>
        </p:spPr>
        <p:txBody>
          <a:bodyPr/>
          <a:lstStyle/>
          <a:p>
            <a:fld id="{AEAB0518-B6FD-44AD-95CC-9976A396D747}" type="slidenum">
              <a:rPr lang="en-US" altLang="zh-CN"/>
              <a:pPr/>
              <a:t>64</a:t>
            </a:fld>
            <a:endParaRPr lang="en-US" altLang="zh-CN"/>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p:spPr>
        <p:txBody>
          <a:bodyPr/>
          <a:lstStyle/>
          <a:p>
            <a:r>
              <a:rPr lang="zh-TW" altLang="en-US" dirty="0" smtClean="0">
                <a:latin typeface="Times New Roman" pitchFamily="18" charset="0"/>
                <a:ea typeface="SimSun" pitchFamily="2" charset="-122"/>
              </a:rPr>
              <a:t>最後讓我來介紹一下如何把行動裝置與</a:t>
            </a:r>
            <a:r>
              <a:rPr lang="en-US" altLang="zh-CN" dirty="0" smtClean="0">
                <a:latin typeface="Times New Roman" pitchFamily="18" charset="0"/>
                <a:ea typeface="SimSun" pitchFamily="2" charset="-122"/>
              </a:rPr>
              <a:t>TFO</a:t>
            </a:r>
            <a:r>
              <a:rPr lang="zh-TW" altLang="en-US" dirty="0" smtClean="0">
                <a:latin typeface="Times New Roman" pitchFamily="18" charset="0"/>
                <a:ea typeface="SimSun" pitchFamily="2" charset="-122"/>
              </a:rPr>
              <a:t>配對起來，讓讀者不需要</a:t>
            </a:r>
            <a:r>
              <a:rPr lang="en-US" altLang="zh-CN" dirty="0" smtClean="0">
                <a:latin typeface="Times New Roman" pitchFamily="18" charset="0"/>
                <a:ea typeface="SimSun" pitchFamily="2" charset="-122"/>
              </a:rPr>
              <a:t>VPN</a:t>
            </a:r>
            <a:r>
              <a:rPr lang="zh-TW" altLang="en-US" dirty="0" smtClean="0">
                <a:latin typeface="Times New Roman" pitchFamily="18" charset="0"/>
                <a:ea typeface="SimSun" pitchFamily="2" charset="-122"/>
              </a:rPr>
              <a:t>，也不用記住用戶名密碼就能實現隨時隨地的查詢</a:t>
            </a:r>
            <a:r>
              <a:rPr lang="en-US" altLang="zh-CN" dirty="0" smtClean="0">
                <a:latin typeface="Times New Roman" pitchFamily="18" charset="0"/>
                <a:ea typeface="SimSun" pitchFamily="2" charset="-122"/>
              </a:rPr>
              <a:t>T&amp;F</a:t>
            </a:r>
            <a:r>
              <a:rPr lang="zh-TW" altLang="en-US" dirty="0" smtClean="0">
                <a:latin typeface="Times New Roman" pitchFamily="18" charset="0"/>
                <a:ea typeface="SimSun" pitchFamily="2" charset="-122"/>
              </a:rPr>
              <a:t>的信息。正如之前講過的為了滿足讀者的需要，我們的新平台設計了行動裝置配對功能。這個配對功能可以支援多種設備的多種作業系統。這裡需要注意一下</a:t>
            </a:r>
            <a:r>
              <a:rPr lang="en-US" altLang="zh-CN" dirty="0" smtClean="0">
                <a:latin typeface="Times New Roman" pitchFamily="18" charset="0"/>
                <a:ea typeface="SimSun" pitchFamily="2" charset="-122"/>
              </a:rPr>
              <a:t>,</a:t>
            </a:r>
          </a:p>
          <a:p>
            <a:r>
              <a:rPr lang="zh-CN" altLang="en-US" dirty="0" smtClean="0">
                <a:latin typeface="Times New Roman" pitchFamily="18" charset="0"/>
                <a:ea typeface="SimSun" pitchFamily="2" charset="-122"/>
              </a:rPr>
              <a:t>第一</a:t>
            </a:r>
            <a:r>
              <a:rPr lang="en-US" altLang="zh-CN" dirty="0" smtClean="0">
                <a:latin typeface="Times New Roman" pitchFamily="18" charset="0"/>
                <a:ea typeface="SimSun" pitchFamily="2" charset="-122"/>
              </a:rPr>
              <a:t> </a:t>
            </a:r>
            <a:r>
              <a:rPr lang="zh-TW" altLang="en-US" dirty="0" smtClean="0">
                <a:latin typeface="Times New Roman" pitchFamily="18" charset="0"/>
                <a:ea typeface="SimSun" pitchFamily="2" charset="-122"/>
              </a:rPr>
              <a:t>設定需要在機構範圍內完成，</a:t>
            </a:r>
            <a:endParaRPr lang="en-US" altLang="zh-TW" dirty="0" smtClean="0">
              <a:latin typeface="Times New Roman" pitchFamily="18" charset="0"/>
              <a:ea typeface="SimSun" pitchFamily="2" charset="-122"/>
            </a:endParaRPr>
          </a:p>
          <a:p>
            <a:r>
              <a:rPr lang="zh-TW" altLang="en-US" dirty="0" smtClean="0">
                <a:latin typeface="Times New Roman" pitchFamily="18" charset="0"/>
                <a:ea typeface="SimSun" pitchFamily="2" charset="-122"/>
              </a:rPr>
              <a:t>第二</a:t>
            </a:r>
            <a:r>
              <a:rPr lang="en-US" altLang="zh-CN" dirty="0" smtClean="0">
                <a:latin typeface="Times New Roman" pitchFamily="18" charset="0"/>
                <a:ea typeface="SimSun" pitchFamily="2" charset="-122"/>
              </a:rPr>
              <a:t> </a:t>
            </a:r>
            <a:r>
              <a:rPr lang="zh-CN" altLang="en-US" dirty="0" smtClean="0">
                <a:latin typeface="Times New Roman" pitchFamily="18" charset="0"/>
                <a:ea typeface="SimSun" pitchFamily="2" charset="-122"/>
              </a:rPr>
              <a:t>配對是有有效期的。</a:t>
            </a:r>
          </a:p>
        </p:txBody>
      </p:sp>
      <p:sp>
        <p:nvSpPr>
          <p:cNvPr id="129028" name="Slide Number Placeholder 3"/>
          <p:cNvSpPr>
            <a:spLocks noGrp="1"/>
          </p:cNvSpPr>
          <p:nvPr>
            <p:ph type="sldNum" sz="quarter" idx="5"/>
          </p:nvPr>
        </p:nvSpPr>
        <p:spPr>
          <a:noFill/>
        </p:spPr>
        <p:txBody>
          <a:bodyPr/>
          <a:lstStyle/>
          <a:p>
            <a:fld id="{031CA8DB-F380-48BF-A95F-4128A88FD4DD}" type="slidenum">
              <a:rPr lang="en-US" altLang="zh-CN"/>
              <a:pPr/>
              <a:t>65</a:t>
            </a:fld>
            <a:endParaRPr lang="en-US" altLang="zh-CN"/>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幻灯片图像占位符 1"/>
          <p:cNvSpPr>
            <a:spLocks noGrp="1" noRot="1" noChangeAspect="1" noTextEdit="1"/>
          </p:cNvSpPr>
          <p:nvPr>
            <p:ph type="sldImg"/>
          </p:nvPr>
        </p:nvSpPr>
        <p:spPr>
          <a:ln/>
        </p:spPr>
      </p:sp>
      <p:sp>
        <p:nvSpPr>
          <p:cNvPr id="130051" name="备注占位符 2"/>
          <p:cNvSpPr>
            <a:spLocks noGrp="1"/>
          </p:cNvSpPr>
          <p:nvPr>
            <p:ph type="body" idx="1"/>
          </p:nvPr>
        </p:nvSpPr>
        <p:spPr>
          <a:noFill/>
          <a:ln/>
        </p:spPr>
        <p:txBody>
          <a:bodyPr/>
          <a:lstStyle/>
          <a:p>
            <a:r>
              <a:rPr lang="zh-CN" altLang="en-US" dirty="0" smtClean="0">
                <a:latin typeface="Times New Roman" pitchFamily="18" charset="0"/>
                <a:ea typeface="SimSun" pitchFamily="2" charset="-122"/>
              </a:rPr>
              <a:t>配對分為</a:t>
            </a:r>
            <a:r>
              <a:rPr lang="en-US" altLang="zh-CN" dirty="0" smtClean="0">
                <a:latin typeface="Times New Roman" pitchFamily="18" charset="0"/>
                <a:ea typeface="SimSun" pitchFamily="2" charset="-122"/>
              </a:rPr>
              <a:t>2</a:t>
            </a:r>
            <a:r>
              <a:rPr lang="zh-TW" altLang="en-US" dirty="0" smtClean="0">
                <a:latin typeface="Times New Roman" pitchFamily="18" charset="0"/>
                <a:ea typeface="SimSun" pitchFamily="2" charset="-122"/>
              </a:rPr>
              <a:t>種情況：先介紹一下研究所不提供無線網路的情況。這種情況下，我們需要先在機構內連至</a:t>
            </a:r>
            <a:r>
              <a:rPr lang="en-US" altLang="zh-CN" dirty="0" smtClean="0">
                <a:latin typeface="Times New Roman" pitchFamily="18" charset="0"/>
                <a:ea typeface="SimSun" pitchFamily="2" charset="-122"/>
              </a:rPr>
              <a:t>TFO</a:t>
            </a:r>
            <a:r>
              <a:rPr lang="zh-TW" altLang="en-US" dirty="0" smtClean="0">
                <a:latin typeface="Times New Roman" pitchFamily="18" charset="0"/>
                <a:ea typeface="SimSun" pitchFamily="2" charset="-122"/>
              </a:rPr>
              <a:t>主頁，點擊頂端登錄按鈕右邊的</a:t>
            </a:r>
            <a:r>
              <a:rPr lang="en-US" altLang="zh-CN" dirty="0" smtClean="0">
                <a:latin typeface="Times New Roman" pitchFamily="18" charset="0"/>
                <a:ea typeface="SimSun" pitchFamily="2" charset="-122"/>
              </a:rPr>
              <a:t>“Mobile”</a:t>
            </a:r>
            <a:endParaRPr lang="zh-CN" altLang="en-US" dirty="0" smtClean="0">
              <a:latin typeface="Times New Roman" pitchFamily="18" charset="0"/>
              <a:ea typeface="SimSun" pitchFamily="2" charset="-122"/>
            </a:endParaRPr>
          </a:p>
        </p:txBody>
      </p:sp>
      <p:sp>
        <p:nvSpPr>
          <p:cNvPr id="130052" name="灯片编号占位符 3"/>
          <p:cNvSpPr>
            <a:spLocks noGrp="1"/>
          </p:cNvSpPr>
          <p:nvPr>
            <p:ph type="sldNum" sz="quarter" idx="5"/>
          </p:nvPr>
        </p:nvSpPr>
        <p:spPr>
          <a:noFill/>
        </p:spPr>
        <p:txBody>
          <a:bodyPr/>
          <a:lstStyle/>
          <a:p>
            <a:fld id="{704C0D5D-063F-4BE3-BDF2-1CC7DF6CB3F5}" type="slidenum">
              <a:rPr lang="en-US" altLang="zh-CN"/>
              <a:pPr/>
              <a:t>66</a:t>
            </a:fld>
            <a:endParaRPr lang="en-US" altLang="zh-CN"/>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幻灯片图像占位符 1"/>
          <p:cNvSpPr>
            <a:spLocks noGrp="1" noRot="1" noChangeAspect="1" noTextEdit="1"/>
          </p:cNvSpPr>
          <p:nvPr>
            <p:ph type="sldImg"/>
          </p:nvPr>
        </p:nvSpPr>
        <p:spPr>
          <a:ln/>
        </p:spPr>
      </p:sp>
      <p:sp>
        <p:nvSpPr>
          <p:cNvPr id="131075" name="备注占位符 2"/>
          <p:cNvSpPr>
            <a:spLocks noGrp="1"/>
          </p:cNvSpPr>
          <p:nvPr>
            <p:ph type="body" idx="1"/>
          </p:nvPr>
        </p:nvSpPr>
        <p:spPr>
          <a:noFill/>
          <a:ln/>
        </p:spPr>
        <p:txBody>
          <a:bodyPr/>
          <a:lstStyle/>
          <a:p>
            <a:r>
              <a:rPr lang="zh-TW" altLang="en-US" dirty="0" smtClean="0">
                <a:latin typeface="Times New Roman" pitchFamily="18" charset="0"/>
                <a:ea typeface="SimSun" pitchFamily="2" charset="-122"/>
              </a:rPr>
              <a:t>然後根據您的註冊情況直接登錄或者先註冊再登錄。。。</a:t>
            </a:r>
            <a:endParaRPr lang="zh-CN" altLang="en-US" dirty="0" smtClean="0">
              <a:latin typeface="Times New Roman" pitchFamily="18" charset="0"/>
              <a:ea typeface="SimSun" pitchFamily="2" charset="-122"/>
            </a:endParaRPr>
          </a:p>
        </p:txBody>
      </p:sp>
      <p:sp>
        <p:nvSpPr>
          <p:cNvPr id="131076" name="灯片编号占位符 3"/>
          <p:cNvSpPr>
            <a:spLocks noGrp="1"/>
          </p:cNvSpPr>
          <p:nvPr>
            <p:ph type="sldNum" sz="quarter" idx="5"/>
          </p:nvPr>
        </p:nvSpPr>
        <p:spPr>
          <a:noFill/>
        </p:spPr>
        <p:txBody>
          <a:bodyPr/>
          <a:lstStyle/>
          <a:p>
            <a:fld id="{9E9D212D-2997-414F-BA37-DAF2C0DCE1E4}" type="slidenum">
              <a:rPr lang="en-US" altLang="zh-CN"/>
              <a:pPr/>
              <a:t>67</a:t>
            </a:fld>
            <a:endParaRPr lang="en-US" altLang="zh-CN"/>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幻灯片图像占位符 1"/>
          <p:cNvSpPr>
            <a:spLocks noGrp="1" noRot="1" noChangeAspect="1" noTextEdit="1"/>
          </p:cNvSpPr>
          <p:nvPr>
            <p:ph type="sldImg"/>
          </p:nvPr>
        </p:nvSpPr>
        <p:spPr>
          <a:ln/>
        </p:spPr>
      </p:sp>
      <p:sp>
        <p:nvSpPr>
          <p:cNvPr id="132099" name="备注占位符 2"/>
          <p:cNvSpPr>
            <a:spLocks noGrp="1"/>
          </p:cNvSpPr>
          <p:nvPr>
            <p:ph type="body" idx="1"/>
          </p:nvPr>
        </p:nvSpPr>
        <p:spPr>
          <a:noFill/>
          <a:ln/>
        </p:spPr>
        <p:txBody>
          <a:bodyPr/>
          <a:lstStyle/>
          <a:p>
            <a:r>
              <a:rPr lang="zh-TW" altLang="en-US" dirty="0" smtClean="0">
                <a:latin typeface="Times New Roman" pitchFamily="18" charset="0"/>
              </a:rPr>
              <a:t>登錄後，系統會提供一個隨機的配對碼，</a:t>
            </a:r>
            <a:r>
              <a:rPr lang="en-US" altLang="zh-CN" b="1" dirty="0" smtClean="0">
                <a:latin typeface="Times New Roman" pitchFamily="18" charset="0"/>
              </a:rPr>
              <a:t>v</a:t>
            </a:r>
            <a:r>
              <a:rPr lang="zh-CN" altLang="en-US" dirty="0" smtClean="0">
                <a:latin typeface="Times New Roman" pitchFamily="18" charset="0"/>
              </a:rPr>
              <a:t>；記住這個</a:t>
            </a:r>
            <a:r>
              <a:rPr lang="en-US" altLang="zh-CN" dirty="0" smtClean="0">
                <a:latin typeface="Times New Roman" pitchFamily="18" charset="0"/>
              </a:rPr>
              <a:t>6</a:t>
            </a:r>
            <a:r>
              <a:rPr lang="zh-CN" altLang="en-US" dirty="0" smtClean="0">
                <a:latin typeface="Times New Roman" pitchFamily="18" charset="0"/>
              </a:rPr>
              <a:t>個字母</a:t>
            </a:r>
            <a:r>
              <a:rPr lang="en-US" altLang="zh-CN" dirty="0" smtClean="0">
                <a:latin typeface="Times New Roman" pitchFamily="18" charset="0"/>
              </a:rPr>
              <a:t>,</a:t>
            </a:r>
          </a:p>
          <a:p>
            <a:r>
              <a:rPr lang="zh-TW" altLang="en-US" dirty="0" smtClean="0">
                <a:latin typeface="Times New Roman" pitchFamily="18" charset="0"/>
              </a:rPr>
              <a:t>然後用您的行動裝置連至</a:t>
            </a:r>
            <a:r>
              <a:rPr lang="en-US" altLang="zh-CN" dirty="0" smtClean="0">
                <a:latin typeface="Times New Roman" pitchFamily="18" charset="0"/>
              </a:rPr>
              <a:t>TFO,</a:t>
            </a:r>
            <a:r>
              <a:rPr lang="zh-TW" altLang="en-US" dirty="0" smtClean="0">
                <a:latin typeface="Times New Roman" pitchFamily="18" charset="0"/>
              </a:rPr>
              <a:t>此時會進入行動版的</a:t>
            </a:r>
            <a:r>
              <a:rPr lang="en-US" altLang="zh-CN" dirty="0" smtClean="0">
                <a:latin typeface="Times New Roman" pitchFamily="18" charset="0"/>
              </a:rPr>
              <a:t>TFO</a:t>
            </a:r>
            <a:r>
              <a:rPr lang="zh-TW" altLang="en-US" dirty="0" smtClean="0">
                <a:latin typeface="Times New Roman" pitchFamily="18" charset="0"/>
              </a:rPr>
              <a:t>。點擊螢幕頂端工具條上的小齒輪進</a:t>
            </a:r>
            <a:r>
              <a:rPr lang="zh-CN" altLang="en-US" dirty="0" smtClean="0">
                <a:latin typeface="Times New Roman" pitchFamily="18" charset="0"/>
              </a:rPr>
              <a:t>入設定頁面</a:t>
            </a:r>
            <a:r>
              <a:rPr lang="en-US" altLang="zh-CN" dirty="0" smtClean="0">
                <a:latin typeface="Times New Roman" pitchFamily="18" charset="0"/>
              </a:rPr>
              <a:t> </a:t>
            </a:r>
            <a:r>
              <a:rPr lang="en-US" altLang="zh-CN" b="1" dirty="0" smtClean="0">
                <a:solidFill>
                  <a:srgbClr val="FF3399"/>
                </a:solidFill>
                <a:latin typeface="Times New Roman" pitchFamily="18" charset="0"/>
              </a:rPr>
              <a:t>v</a:t>
            </a:r>
            <a:r>
              <a:rPr lang="en-US" altLang="zh-CN" dirty="0" smtClean="0">
                <a:latin typeface="Times New Roman" pitchFamily="18" charset="0"/>
              </a:rPr>
              <a:t>,</a:t>
            </a:r>
            <a:r>
              <a:rPr lang="zh-TW" altLang="en-US" dirty="0" smtClean="0">
                <a:latin typeface="Times New Roman" pitchFamily="18" charset="0"/>
              </a:rPr>
              <a:t>在這個頁面上點選</a:t>
            </a:r>
            <a:r>
              <a:rPr lang="en-US" altLang="zh-CN" dirty="0" smtClean="0">
                <a:latin typeface="Times New Roman" pitchFamily="18" charset="0"/>
              </a:rPr>
              <a:t>”</a:t>
            </a:r>
            <a:r>
              <a:rPr lang="zh-CN" altLang="en-US" dirty="0" smtClean="0">
                <a:latin typeface="Times New Roman" pitchFamily="18" charset="0"/>
              </a:rPr>
              <a:t>設備配對</a:t>
            </a:r>
            <a:r>
              <a:rPr lang="en-US" altLang="zh-CN" dirty="0" smtClean="0">
                <a:latin typeface="Times New Roman" pitchFamily="18" charset="0"/>
              </a:rPr>
              <a:t>”</a:t>
            </a:r>
            <a:r>
              <a:rPr lang="zh-CN" altLang="en-US" dirty="0" smtClean="0">
                <a:latin typeface="Times New Roman" pitchFamily="18" charset="0"/>
              </a:rPr>
              <a:t>按鈕</a:t>
            </a:r>
            <a:r>
              <a:rPr lang="en-US" altLang="zh-CN" dirty="0" smtClean="0">
                <a:latin typeface="Times New Roman" pitchFamily="18" charset="0"/>
              </a:rPr>
              <a:t> </a:t>
            </a:r>
            <a:r>
              <a:rPr lang="en-US" altLang="zh-CN" b="1" dirty="0" smtClean="0">
                <a:latin typeface="Times New Roman" pitchFamily="18" charset="0"/>
              </a:rPr>
              <a:t>v</a:t>
            </a:r>
            <a:endParaRPr lang="zh-CN" altLang="zh-CN" b="1" dirty="0" smtClean="0">
              <a:latin typeface="Times New Roman" pitchFamily="18" charset="0"/>
            </a:endParaRPr>
          </a:p>
        </p:txBody>
      </p:sp>
      <p:sp>
        <p:nvSpPr>
          <p:cNvPr id="132100" name="灯片编号占位符 3"/>
          <p:cNvSpPr>
            <a:spLocks noGrp="1"/>
          </p:cNvSpPr>
          <p:nvPr>
            <p:ph type="sldNum" sz="quarter" idx="5"/>
          </p:nvPr>
        </p:nvSpPr>
        <p:spPr>
          <a:noFill/>
        </p:spPr>
        <p:txBody>
          <a:bodyPr/>
          <a:lstStyle/>
          <a:p>
            <a:fld id="{B3D1F22F-E4B8-4558-8925-F379408EBB1C}" type="slidenum">
              <a:rPr lang="en-US" altLang="zh-CN"/>
              <a:pPr/>
              <a:t>68</a:t>
            </a:fld>
            <a:endParaRPr lang="en-US" altLang="zh-CN"/>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幻灯片图像占位符 1"/>
          <p:cNvSpPr>
            <a:spLocks noGrp="1" noRot="1" noChangeAspect="1" noTextEdit="1"/>
          </p:cNvSpPr>
          <p:nvPr>
            <p:ph type="sldImg"/>
          </p:nvPr>
        </p:nvSpPr>
        <p:spPr>
          <a:ln/>
        </p:spPr>
      </p:sp>
      <p:sp>
        <p:nvSpPr>
          <p:cNvPr id="133123" name="备注占位符 2"/>
          <p:cNvSpPr>
            <a:spLocks noGrp="1"/>
          </p:cNvSpPr>
          <p:nvPr>
            <p:ph type="body" idx="1"/>
          </p:nvPr>
        </p:nvSpPr>
        <p:spPr>
          <a:noFill/>
          <a:ln/>
        </p:spPr>
        <p:txBody>
          <a:bodyPr/>
          <a:lstStyle/>
          <a:p>
            <a:r>
              <a:rPr lang="zh-TW" altLang="en-US" dirty="0" smtClean="0">
                <a:latin typeface="Times New Roman" pitchFamily="18" charset="0"/>
                <a:ea typeface="SimSun" pitchFamily="2" charset="-122"/>
              </a:rPr>
              <a:t>輸入剛剛記下來的配對碼</a:t>
            </a:r>
            <a:r>
              <a:rPr lang="en-US" altLang="zh-CN" dirty="0" smtClean="0">
                <a:latin typeface="Times New Roman" pitchFamily="18" charset="0"/>
                <a:ea typeface="SimSun" pitchFamily="2" charset="-122"/>
              </a:rPr>
              <a:t>,</a:t>
            </a:r>
            <a:r>
              <a:rPr lang="zh-TW" altLang="en-US" dirty="0" smtClean="0">
                <a:latin typeface="Times New Roman" pitchFamily="18" charset="0"/>
                <a:ea typeface="SimSun" pitchFamily="2" charset="-122"/>
              </a:rPr>
              <a:t>注意配對碼需要在</a:t>
            </a:r>
            <a:r>
              <a:rPr lang="en-US" altLang="zh-CN" dirty="0" smtClean="0">
                <a:latin typeface="Times New Roman" pitchFamily="18" charset="0"/>
                <a:ea typeface="SimSun" pitchFamily="2" charset="-122"/>
              </a:rPr>
              <a:t>5</a:t>
            </a:r>
            <a:r>
              <a:rPr lang="zh-TW" altLang="en-US" dirty="0" smtClean="0">
                <a:latin typeface="Times New Roman" pitchFamily="18" charset="0"/>
                <a:ea typeface="SimSun" pitchFamily="2" charset="-122"/>
              </a:rPr>
              <a:t>分鐘內輸入到行動裝置的相關頁面中。。。</a:t>
            </a:r>
            <a:endParaRPr lang="zh-CN" altLang="en-US" dirty="0" smtClean="0">
              <a:latin typeface="Times New Roman" pitchFamily="18" charset="0"/>
              <a:ea typeface="SimSun" pitchFamily="2" charset="-122"/>
            </a:endParaRPr>
          </a:p>
        </p:txBody>
      </p:sp>
      <p:sp>
        <p:nvSpPr>
          <p:cNvPr id="133124" name="灯片编号占位符 3"/>
          <p:cNvSpPr>
            <a:spLocks noGrp="1"/>
          </p:cNvSpPr>
          <p:nvPr>
            <p:ph type="sldNum" sz="quarter" idx="5"/>
          </p:nvPr>
        </p:nvSpPr>
        <p:spPr>
          <a:noFill/>
        </p:spPr>
        <p:txBody>
          <a:bodyPr/>
          <a:lstStyle/>
          <a:p>
            <a:fld id="{4E69947B-F7EA-41EA-86B4-10C6E35C17B0}" type="slidenum">
              <a:rPr lang="en-US" altLang="zh-CN"/>
              <a:pPr/>
              <a:t>69</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r>
              <a:rPr lang="zh-TW" altLang="en-US" dirty="0" smtClean="0">
                <a:latin typeface="Times New Roman" pitchFamily="18" charset="0"/>
              </a:rPr>
              <a:t>每一個學科裡面我們都有相當重要的期刊來提供給研究人員，例如：</a:t>
            </a:r>
            <a:endParaRPr lang="en-US" altLang="zh-TW" dirty="0" smtClean="0">
              <a:latin typeface="Times New Roman" pitchFamily="18" charset="0"/>
            </a:endParaRPr>
          </a:p>
          <a:p>
            <a:r>
              <a:rPr lang="en-US" altLang="zh-CN" dirty="0" smtClean="0">
                <a:latin typeface="Times New Roman" pitchFamily="18" charset="0"/>
              </a:rPr>
              <a:t>advances in physics</a:t>
            </a:r>
            <a:r>
              <a:rPr lang="zh-TW" altLang="en-US" dirty="0" smtClean="0">
                <a:latin typeface="Times New Roman" pitchFamily="18" charset="0"/>
              </a:rPr>
              <a:t>，它在凝態物理裡是排名第二的影響因數是</a:t>
            </a:r>
            <a:r>
              <a:rPr lang="en-US" altLang="zh-CN" dirty="0" smtClean="0">
                <a:latin typeface="Times New Roman" pitchFamily="18" charset="0"/>
              </a:rPr>
              <a:t>19</a:t>
            </a:r>
            <a:r>
              <a:rPr lang="zh-TW" altLang="en-US" dirty="0" smtClean="0">
                <a:latin typeface="Times New Roman" pitchFamily="18" charset="0"/>
              </a:rPr>
              <a:t>的，是一份相當重要的期刊。</a:t>
            </a:r>
            <a:endParaRPr lang="en-US" altLang="zh-TW" dirty="0" smtClean="0">
              <a:latin typeface="Times New Roman" pitchFamily="18" charset="0"/>
            </a:endParaRPr>
          </a:p>
          <a:p>
            <a:r>
              <a:rPr lang="en-US" altLang="zh-CN" dirty="0" smtClean="0">
                <a:latin typeface="Times New Roman" pitchFamily="18" charset="0"/>
              </a:rPr>
              <a:t>philosophical magazine</a:t>
            </a:r>
            <a:r>
              <a:rPr lang="zh-TW" altLang="en-US" dirty="0" smtClean="0">
                <a:latin typeface="Times New Roman" pitchFamily="18" charset="0"/>
              </a:rPr>
              <a:t>是我們出版社成立的時候就在出版的一份期刊，是最早的商業性學術性期刊。</a:t>
            </a:r>
            <a:endParaRPr lang="en-US" altLang="zh-TW" dirty="0" smtClean="0">
              <a:latin typeface="Times New Roman" pitchFamily="18" charset="0"/>
            </a:endParaRPr>
          </a:p>
          <a:p>
            <a:r>
              <a:rPr lang="en-US" altLang="zh-CN" dirty="0" smtClean="0">
                <a:latin typeface="Times New Roman" pitchFamily="18" charset="0"/>
              </a:rPr>
              <a:t>vehicle system dynamics</a:t>
            </a:r>
            <a:r>
              <a:rPr lang="zh-TW" altLang="en-US" dirty="0" smtClean="0">
                <a:latin typeface="Times New Roman" pitchFamily="18" charset="0"/>
              </a:rPr>
              <a:t> 的影響因數不高，因為適用量窄，但是它在車輛系統動力裡是非常重要的一份期刊。相關的學校有系統動力的學科的都有這份期刊。</a:t>
            </a:r>
            <a:endParaRPr lang="en-US" altLang="zh-TW" dirty="0" smtClean="0">
              <a:latin typeface="Times New Roman" pitchFamily="18" charset="0"/>
            </a:endParaRPr>
          </a:p>
          <a:p>
            <a:r>
              <a:rPr lang="en-US" altLang="zh-CN" dirty="0" smtClean="0">
                <a:latin typeface="Times New Roman" pitchFamily="18" charset="0"/>
              </a:rPr>
              <a:t>The Journal of Asian Natural Products Research</a:t>
            </a:r>
            <a:r>
              <a:rPr lang="zh-TW" altLang="en-US" dirty="0" smtClean="0">
                <a:latin typeface="Times New Roman" pitchFamily="18" charset="0"/>
              </a:rPr>
              <a:t>這是我們和中國醫學科學院藥物研究所合作了有十幾年的一份期刊了。</a:t>
            </a:r>
            <a:endParaRPr lang="en-US" altLang="zh-TW" dirty="0" smtClean="0">
              <a:latin typeface="Times New Roman" pitchFamily="18" charset="0"/>
            </a:endParaRPr>
          </a:p>
          <a:p>
            <a:r>
              <a:rPr lang="en-US" altLang="zh-CN" dirty="0" smtClean="0">
                <a:latin typeface="Times New Roman" pitchFamily="18" charset="0"/>
              </a:rPr>
              <a:t>Journal of the Chinese institute of engineers</a:t>
            </a:r>
            <a:r>
              <a:rPr lang="zh-TW" altLang="en-US" dirty="0" smtClean="0">
                <a:latin typeface="Times New Roman" pitchFamily="18" charset="0"/>
              </a:rPr>
              <a:t>則是與台科大合作的學會刊物。</a:t>
            </a:r>
            <a:endParaRPr lang="en-US" altLang="zh-CN" dirty="0" smtClean="0">
              <a:latin typeface="Times New Roman" pitchFamily="18" charset="0"/>
            </a:endParaRPr>
          </a:p>
          <a:p>
            <a:r>
              <a:rPr lang="zh-CN" altLang="en-US" dirty="0" smtClean="0">
                <a:latin typeface="Times New Roman" pitchFamily="18" charset="0"/>
              </a:rPr>
              <a:t>農業與</a:t>
            </a:r>
            <a:r>
              <a:rPr lang="zh-TW" altLang="en-US" dirty="0" smtClean="0">
                <a:latin typeface="Times New Roman" pitchFamily="18" charset="0"/>
              </a:rPr>
              <a:t>環境資料庫中包含超過</a:t>
            </a:r>
            <a:r>
              <a:rPr lang="en-GB" dirty="0" smtClean="0">
                <a:latin typeface="Times New Roman" pitchFamily="18" charset="0"/>
              </a:rPr>
              <a:t>151</a:t>
            </a:r>
            <a:r>
              <a:rPr lang="zh-TW" altLang="en-US" dirty="0" smtClean="0">
                <a:latin typeface="Times New Roman" pitchFamily="18" charset="0"/>
              </a:rPr>
              <a:t>種高品質的經</a:t>
            </a:r>
            <a:r>
              <a:rPr lang="zh-CN" altLang="en-US" dirty="0" smtClean="0">
                <a:latin typeface="Times New Roman" pitchFamily="18" charset="0"/>
              </a:rPr>
              <a:t>專家</a:t>
            </a:r>
            <a:r>
              <a:rPr lang="zh-TW" altLang="en-US" dirty="0" smtClean="0">
                <a:latin typeface="Times New Roman" pitchFamily="18" charset="0"/>
              </a:rPr>
              <a:t>評議的期刊，</a:t>
            </a:r>
            <a:r>
              <a:rPr lang="en-GB" dirty="0" smtClean="0">
                <a:latin typeface="Times New Roman" pitchFamily="18" charset="0"/>
              </a:rPr>
              <a:t>75%</a:t>
            </a:r>
            <a:r>
              <a:rPr lang="zh-CN" altLang="en-US" dirty="0" smtClean="0">
                <a:latin typeface="Times New Roman" pitchFamily="18" charset="0"/>
              </a:rPr>
              <a:t>的期刊被</a:t>
            </a:r>
            <a:r>
              <a:rPr lang="en-GB" dirty="0" smtClean="0">
                <a:latin typeface="Times New Roman" pitchFamily="18" charset="0"/>
              </a:rPr>
              <a:t>ISI</a:t>
            </a:r>
            <a:r>
              <a:rPr lang="zh-CN" altLang="en-US" dirty="0" smtClean="0">
                <a:latin typeface="Times New Roman" pitchFamily="18" charset="0"/>
              </a:rPr>
              <a:t>收錄；</a:t>
            </a:r>
            <a:r>
              <a:rPr lang="zh-TW" altLang="en-US" dirty="0" smtClean="0">
                <a:latin typeface="Times New Roman" pitchFamily="18" charset="0"/>
              </a:rPr>
              <a:t>涵蓋</a:t>
            </a:r>
            <a:r>
              <a:rPr lang="zh-CN" altLang="en-US" dirty="0" smtClean="0">
                <a:latin typeface="Times New Roman" pitchFamily="18" charset="0"/>
              </a:rPr>
              <a:t>以下</a:t>
            </a:r>
            <a:r>
              <a:rPr lang="zh-TW" altLang="en-US" dirty="0" smtClean="0">
                <a:latin typeface="Times New Roman" pitchFamily="18" charset="0"/>
              </a:rPr>
              <a:t>領域：</a:t>
            </a:r>
            <a:endParaRPr lang="en-US" dirty="0" smtClean="0">
              <a:latin typeface="Times New Roman" pitchFamily="18" charset="0"/>
            </a:endParaRPr>
          </a:p>
          <a:p>
            <a:r>
              <a:rPr lang="en-GB" dirty="0" smtClean="0">
                <a:latin typeface="Times New Roman" pitchFamily="18" charset="0"/>
                <a:sym typeface="Symbol" pitchFamily="18" charset="2"/>
              </a:rPr>
              <a:t></a:t>
            </a:r>
            <a:r>
              <a:rPr lang="en-GB" dirty="0" smtClean="0">
                <a:latin typeface="Times New Roman" pitchFamily="18" charset="0"/>
              </a:rPr>
              <a:t> </a:t>
            </a:r>
            <a:r>
              <a:rPr lang="zh-TW" altLang="en-US" dirty="0" smtClean="0">
                <a:latin typeface="Times New Roman" pitchFamily="18" charset="0"/>
              </a:rPr>
              <a:t>農業與動物科學</a:t>
            </a:r>
            <a:endParaRPr lang="en-US" dirty="0" smtClean="0">
              <a:latin typeface="Times New Roman" pitchFamily="18" charset="0"/>
            </a:endParaRPr>
          </a:p>
          <a:p>
            <a:r>
              <a:rPr lang="en-GB" dirty="0" smtClean="0">
                <a:latin typeface="Times New Roman" pitchFamily="18" charset="0"/>
                <a:sym typeface="Symbol" pitchFamily="18" charset="2"/>
              </a:rPr>
              <a:t></a:t>
            </a:r>
            <a:r>
              <a:rPr lang="en-GB" dirty="0" smtClean="0">
                <a:latin typeface="Times New Roman" pitchFamily="18" charset="0"/>
              </a:rPr>
              <a:t> </a:t>
            </a:r>
            <a:r>
              <a:rPr lang="zh-TW" altLang="en-US" dirty="0" smtClean="0">
                <a:latin typeface="Times New Roman" pitchFamily="18" charset="0"/>
              </a:rPr>
              <a:t>植物學</a:t>
            </a:r>
            <a:endParaRPr lang="en-US" dirty="0" smtClean="0">
              <a:latin typeface="Times New Roman" pitchFamily="18" charset="0"/>
            </a:endParaRPr>
          </a:p>
          <a:p>
            <a:r>
              <a:rPr lang="en-GB" dirty="0" smtClean="0">
                <a:latin typeface="Times New Roman" pitchFamily="18" charset="0"/>
                <a:sym typeface="Symbol" pitchFamily="18" charset="2"/>
              </a:rPr>
              <a:t></a:t>
            </a:r>
            <a:r>
              <a:rPr lang="en-GB" dirty="0" smtClean="0">
                <a:latin typeface="Times New Roman" pitchFamily="18" charset="0"/>
              </a:rPr>
              <a:t> </a:t>
            </a:r>
            <a:r>
              <a:rPr lang="zh-TW" altLang="en-US" dirty="0" smtClean="0">
                <a:latin typeface="Times New Roman" pitchFamily="18" charset="0"/>
              </a:rPr>
              <a:t>地球科學</a:t>
            </a:r>
            <a:r>
              <a:rPr lang="en-GB" dirty="0" smtClean="0">
                <a:latin typeface="Times New Roman" pitchFamily="18" charset="0"/>
              </a:rPr>
              <a:t> </a:t>
            </a:r>
            <a:endParaRPr lang="en-US" dirty="0" smtClean="0">
              <a:latin typeface="Times New Roman" pitchFamily="18" charset="0"/>
            </a:endParaRPr>
          </a:p>
          <a:p>
            <a:r>
              <a:rPr lang="en-GB" dirty="0" smtClean="0">
                <a:latin typeface="Times New Roman" pitchFamily="18" charset="0"/>
                <a:sym typeface="Symbol" pitchFamily="18" charset="2"/>
              </a:rPr>
              <a:t></a:t>
            </a:r>
            <a:r>
              <a:rPr lang="en-GB" dirty="0" smtClean="0">
                <a:latin typeface="Times New Roman" pitchFamily="18" charset="0"/>
              </a:rPr>
              <a:t> </a:t>
            </a:r>
            <a:r>
              <a:rPr lang="zh-TW" altLang="en-US" dirty="0" smtClean="0">
                <a:latin typeface="Times New Roman" pitchFamily="18" charset="0"/>
              </a:rPr>
              <a:t>環境科學</a:t>
            </a:r>
            <a:endParaRPr lang="en-US" dirty="0" smtClean="0">
              <a:latin typeface="Times New Roman" pitchFamily="18" charset="0"/>
            </a:endParaRPr>
          </a:p>
          <a:p>
            <a:r>
              <a:rPr lang="en-GB" dirty="0" smtClean="0">
                <a:latin typeface="Times New Roman" pitchFamily="18" charset="0"/>
                <a:sym typeface="Symbol" pitchFamily="18" charset="2"/>
              </a:rPr>
              <a:t></a:t>
            </a:r>
            <a:r>
              <a:rPr lang="en-GB" dirty="0" smtClean="0">
                <a:latin typeface="Times New Roman" pitchFamily="18" charset="0"/>
              </a:rPr>
              <a:t> </a:t>
            </a:r>
            <a:r>
              <a:rPr lang="zh-TW" altLang="en-US" dirty="0" smtClean="0">
                <a:latin typeface="Times New Roman" pitchFamily="18" charset="0"/>
              </a:rPr>
              <a:t>食品科學與技術</a:t>
            </a:r>
            <a:endParaRPr lang="en-US" dirty="0" smtClean="0">
              <a:latin typeface="Times New Roman" pitchFamily="18" charset="0"/>
            </a:endParaRPr>
          </a:p>
          <a:p>
            <a:r>
              <a:rPr lang="en-GB" dirty="0" smtClean="0">
                <a:latin typeface="Times New Roman" pitchFamily="18" charset="0"/>
                <a:sym typeface="Symbol" pitchFamily="18" charset="2"/>
              </a:rPr>
              <a:t></a:t>
            </a:r>
            <a:r>
              <a:rPr lang="en-GB" dirty="0" smtClean="0">
                <a:latin typeface="Times New Roman" pitchFamily="18" charset="0"/>
              </a:rPr>
              <a:t> </a:t>
            </a:r>
            <a:r>
              <a:rPr lang="zh-TW" altLang="en-US" dirty="0" smtClean="0">
                <a:latin typeface="Times New Roman" pitchFamily="18" charset="0"/>
              </a:rPr>
              <a:t>水產與海洋研究</a:t>
            </a:r>
            <a:endParaRPr lang="en-US" dirty="0" smtClean="0">
              <a:latin typeface="Times New Roman" pitchFamily="18" charset="0"/>
            </a:endParaRPr>
          </a:p>
          <a:p>
            <a:r>
              <a:rPr lang="en-GB" dirty="0" smtClean="0">
                <a:latin typeface="Times New Roman" pitchFamily="18" charset="0"/>
                <a:sym typeface="Symbol" pitchFamily="18" charset="2"/>
              </a:rPr>
              <a:t></a:t>
            </a:r>
            <a:r>
              <a:rPr lang="en-GB" dirty="0" smtClean="0">
                <a:latin typeface="Times New Roman" pitchFamily="18" charset="0"/>
              </a:rPr>
              <a:t> </a:t>
            </a:r>
            <a:r>
              <a:rPr lang="zh-CN" altLang="en-US" dirty="0" smtClean="0">
                <a:latin typeface="Times New Roman" pitchFamily="18" charset="0"/>
              </a:rPr>
              <a:t>獸醫學</a:t>
            </a:r>
            <a:r>
              <a:rPr lang="en-GB" dirty="0" smtClean="0">
                <a:latin typeface="Times New Roman" pitchFamily="18" charset="0"/>
              </a:rPr>
              <a:t>                        </a:t>
            </a:r>
            <a:r>
              <a:rPr lang="en-GB" dirty="0" smtClean="0">
                <a:latin typeface="Times New Roman" pitchFamily="18" charset="0"/>
                <a:sym typeface="Times New Roman" pitchFamily="18" charset="0"/>
              </a:rPr>
              <a:t></a:t>
            </a:r>
            <a:r>
              <a:rPr lang="en-GB" dirty="0" smtClean="0">
                <a:latin typeface="Times New Roman" pitchFamily="18" charset="0"/>
              </a:rPr>
              <a:t> </a:t>
            </a:r>
            <a:endParaRPr lang="en-US" dirty="0" smtClean="0">
              <a:latin typeface="Times New Roman" pitchFamily="18" charset="0"/>
            </a:endParaRPr>
          </a:p>
          <a:p>
            <a:pPr>
              <a:buFont typeface="Symbol" pitchFamily="18" charset="2"/>
              <a:buChar char="·"/>
            </a:pPr>
            <a:r>
              <a:rPr lang="zh-TW" altLang="en-US" dirty="0" smtClean="0">
                <a:latin typeface="Times New Roman" pitchFamily="18" charset="0"/>
              </a:rPr>
              <a:t>野生動物管理</a:t>
            </a:r>
            <a:endParaRPr lang="en-US" altLang="zh-CN" dirty="0" smtClean="0">
              <a:latin typeface="Times New Roman" pitchFamily="18" charset="0"/>
            </a:endParaRPr>
          </a:p>
          <a:p>
            <a:pPr>
              <a:buFont typeface="Symbol" pitchFamily="18" charset="2"/>
              <a:buChar char="·"/>
            </a:pPr>
            <a:endParaRPr lang="en-US" dirty="0" smtClean="0">
              <a:latin typeface="Times New Roman" pitchFamily="18" charset="0"/>
            </a:endParaRPr>
          </a:p>
          <a:p>
            <a:r>
              <a:rPr lang="en-GB" b="1" i="1" dirty="0" smtClean="0">
                <a:latin typeface="Times New Roman" pitchFamily="18" charset="0"/>
              </a:rPr>
              <a:t>Avian Pathology</a:t>
            </a:r>
            <a:r>
              <a:rPr lang="en-US" altLang="zh-CN" b="1" i="1" dirty="0" smtClean="0">
                <a:latin typeface="Times New Roman" pitchFamily="18" charset="0"/>
              </a:rPr>
              <a:t>《</a:t>
            </a:r>
            <a:r>
              <a:rPr lang="zh-CN" altLang="en-US" b="1" i="1" dirty="0" smtClean="0">
                <a:latin typeface="Times New Roman" pitchFamily="18" charset="0"/>
              </a:rPr>
              <a:t>禽類病理學</a:t>
            </a:r>
            <a:r>
              <a:rPr lang="en-US" altLang="zh-CN" b="1" i="1" dirty="0" smtClean="0">
                <a:latin typeface="Times New Roman" pitchFamily="18" charset="0"/>
              </a:rPr>
              <a:t>》</a:t>
            </a:r>
            <a:endParaRPr lang="en-US" dirty="0" smtClean="0">
              <a:latin typeface="Times New Roman" pitchFamily="18" charset="0"/>
            </a:endParaRPr>
          </a:p>
          <a:p>
            <a:r>
              <a:rPr lang="en-GB" dirty="0" smtClean="0">
                <a:latin typeface="Times New Roman" pitchFamily="18" charset="0"/>
              </a:rPr>
              <a:t>2010</a:t>
            </a:r>
            <a:r>
              <a:rPr lang="zh-CN" altLang="en-US" dirty="0" smtClean="0">
                <a:latin typeface="Times New Roman" pitchFamily="18" charset="0"/>
              </a:rPr>
              <a:t>影響因數：</a:t>
            </a:r>
            <a:r>
              <a:rPr lang="en-GB" dirty="0" smtClean="0">
                <a:latin typeface="Times New Roman" pitchFamily="18" charset="0"/>
              </a:rPr>
              <a:t>1.967</a:t>
            </a:r>
            <a:r>
              <a:rPr lang="zh-CN" altLang="en-US" dirty="0" smtClean="0">
                <a:latin typeface="Times New Roman" pitchFamily="18" charset="0"/>
              </a:rPr>
              <a:t>；</a:t>
            </a:r>
            <a:r>
              <a:rPr lang="en-GB" dirty="0" smtClean="0">
                <a:latin typeface="Times New Roman" pitchFamily="18" charset="0"/>
              </a:rPr>
              <a:t>JCR</a:t>
            </a:r>
            <a:r>
              <a:rPr lang="zh-CN" altLang="en-US" dirty="0" smtClean="0">
                <a:latin typeface="Times New Roman" pitchFamily="18" charset="0"/>
              </a:rPr>
              <a:t>排名：</a:t>
            </a:r>
            <a:r>
              <a:rPr lang="en-GB" dirty="0" smtClean="0">
                <a:latin typeface="Times New Roman" pitchFamily="18" charset="0"/>
              </a:rPr>
              <a:t>16/145</a:t>
            </a:r>
            <a:r>
              <a:rPr lang="en-US" altLang="zh-CN" dirty="0" smtClean="0">
                <a:latin typeface="Times New Roman" pitchFamily="18" charset="0"/>
              </a:rPr>
              <a:t>《</a:t>
            </a:r>
            <a:r>
              <a:rPr lang="zh-CN" altLang="en-US" dirty="0" smtClean="0">
                <a:latin typeface="Times New Roman" pitchFamily="18" charset="0"/>
              </a:rPr>
              <a:t>獸醫學</a:t>
            </a:r>
            <a:r>
              <a:rPr lang="en-US" altLang="zh-CN" dirty="0" smtClean="0">
                <a:latin typeface="Times New Roman" pitchFamily="18" charset="0"/>
              </a:rPr>
              <a:t>》</a:t>
            </a:r>
            <a:endParaRPr lang="en-US" dirty="0" smtClean="0">
              <a:latin typeface="Times New Roman" pitchFamily="18" charset="0"/>
            </a:endParaRPr>
          </a:p>
          <a:p>
            <a:r>
              <a:rPr lang="en-GB" dirty="0" smtClean="0">
                <a:latin typeface="Times New Roman" pitchFamily="18" charset="0"/>
              </a:rPr>
              <a:t> </a:t>
            </a:r>
            <a:endParaRPr lang="en-US" dirty="0" smtClean="0">
              <a:latin typeface="Times New Roman" pitchFamily="18" charset="0"/>
            </a:endParaRPr>
          </a:p>
          <a:p>
            <a:r>
              <a:rPr lang="en-GB" b="1" i="1" dirty="0" err="1" smtClean="0">
                <a:latin typeface="Times New Roman" pitchFamily="18" charset="0"/>
              </a:rPr>
              <a:t>Biofouling</a:t>
            </a:r>
            <a:r>
              <a:rPr lang="en-US" altLang="zh-TW" b="1" i="1" dirty="0" smtClean="0">
                <a:latin typeface="Times New Roman" pitchFamily="18" charset="0"/>
              </a:rPr>
              <a:t>《</a:t>
            </a:r>
            <a:r>
              <a:rPr lang="zh-TW" altLang="en-US" b="1" i="1" dirty="0" smtClean="0">
                <a:latin typeface="Times New Roman" pitchFamily="18" charset="0"/>
              </a:rPr>
              <a:t>生物汙損</a:t>
            </a:r>
            <a:r>
              <a:rPr lang="en-US" altLang="zh-TW" b="1" i="1" dirty="0" smtClean="0">
                <a:latin typeface="Times New Roman" pitchFamily="18" charset="0"/>
              </a:rPr>
              <a:t>》</a:t>
            </a:r>
            <a:endParaRPr lang="en-US" dirty="0" smtClean="0">
              <a:latin typeface="Times New Roman" pitchFamily="18" charset="0"/>
            </a:endParaRPr>
          </a:p>
          <a:p>
            <a:r>
              <a:rPr lang="en-GB" dirty="0" smtClean="0">
                <a:latin typeface="Times New Roman" pitchFamily="18" charset="0"/>
              </a:rPr>
              <a:t>2010</a:t>
            </a:r>
            <a:r>
              <a:rPr lang="zh-CN" altLang="en-US" dirty="0" smtClean="0">
                <a:latin typeface="Times New Roman" pitchFamily="18" charset="0"/>
              </a:rPr>
              <a:t>影響因數：</a:t>
            </a:r>
            <a:r>
              <a:rPr lang="en-GB" dirty="0" smtClean="0">
                <a:latin typeface="Times New Roman" pitchFamily="18" charset="0"/>
              </a:rPr>
              <a:t>3.333</a:t>
            </a:r>
            <a:r>
              <a:rPr lang="zh-CN" altLang="en-US" dirty="0" smtClean="0">
                <a:latin typeface="Times New Roman" pitchFamily="18" charset="0"/>
              </a:rPr>
              <a:t>；</a:t>
            </a:r>
            <a:r>
              <a:rPr lang="en-GB" dirty="0" smtClean="0">
                <a:latin typeface="Times New Roman" pitchFamily="18" charset="0"/>
              </a:rPr>
              <a:t>JCR</a:t>
            </a:r>
            <a:r>
              <a:rPr lang="zh-CN" altLang="en-US" dirty="0" smtClean="0">
                <a:latin typeface="Times New Roman" pitchFamily="18" charset="0"/>
              </a:rPr>
              <a:t>排名：</a:t>
            </a:r>
            <a:r>
              <a:rPr lang="en-GB" dirty="0" smtClean="0">
                <a:latin typeface="Times New Roman" pitchFamily="18" charset="0"/>
              </a:rPr>
              <a:t>7/93</a:t>
            </a:r>
            <a:r>
              <a:rPr lang="zh-TW" altLang="en-US" dirty="0" smtClean="0">
                <a:latin typeface="Times New Roman" pitchFamily="18" charset="0"/>
              </a:rPr>
              <a:t>（海洋與淡水生物）</a:t>
            </a:r>
            <a:endParaRPr lang="en-US" dirty="0" smtClean="0">
              <a:latin typeface="Times New Roman" pitchFamily="18" charset="0"/>
            </a:endParaRPr>
          </a:p>
          <a:p>
            <a:r>
              <a:rPr lang="en-GB" b="1" i="1" dirty="0" smtClean="0">
                <a:latin typeface="Times New Roman" pitchFamily="18" charset="0"/>
              </a:rPr>
              <a:t> </a:t>
            </a:r>
            <a:endParaRPr lang="en-US" dirty="0" smtClean="0">
              <a:latin typeface="Times New Roman" pitchFamily="18" charset="0"/>
            </a:endParaRPr>
          </a:p>
          <a:p>
            <a:r>
              <a:rPr lang="en-GB" b="1" i="1" dirty="0" smtClean="0">
                <a:latin typeface="Times New Roman" pitchFamily="18" charset="0"/>
              </a:rPr>
              <a:t>British Poultry Science</a:t>
            </a:r>
            <a:r>
              <a:rPr lang="en-US" altLang="zh-TW" b="1" i="1" dirty="0" smtClean="0">
                <a:latin typeface="Times New Roman" pitchFamily="18" charset="0"/>
              </a:rPr>
              <a:t>《</a:t>
            </a:r>
            <a:r>
              <a:rPr lang="zh-TW" altLang="en-US" b="1" i="1" dirty="0" smtClean="0">
                <a:latin typeface="Times New Roman" pitchFamily="18" charset="0"/>
              </a:rPr>
              <a:t>英國家禽科學</a:t>
            </a:r>
            <a:r>
              <a:rPr lang="en-US" altLang="zh-TW" b="1" i="1" dirty="0" smtClean="0">
                <a:latin typeface="Times New Roman" pitchFamily="18" charset="0"/>
              </a:rPr>
              <a:t>》</a:t>
            </a:r>
            <a:endParaRPr lang="en-US" dirty="0" smtClean="0">
              <a:latin typeface="Times New Roman" pitchFamily="18" charset="0"/>
            </a:endParaRPr>
          </a:p>
          <a:p>
            <a:r>
              <a:rPr lang="en-GB" dirty="0" smtClean="0">
                <a:latin typeface="Times New Roman" pitchFamily="18" charset="0"/>
              </a:rPr>
              <a:t>2010</a:t>
            </a:r>
            <a:r>
              <a:rPr lang="zh-CN" altLang="en-US" dirty="0" smtClean="0">
                <a:latin typeface="Times New Roman" pitchFamily="18" charset="0"/>
              </a:rPr>
              <a:t>影響因數：</a:t>
            </a:r>
            <a:r>
              <a:rPr lang="en-GB" dirty="0" smtClean="0">
                <a:latin typeface="Times New Roman" pitchFamily="18" charset="0"/>
              </a:rPr>
              <a:t>1.033</a:t>
            </a:r>
            <a:r>
              <a:rPr lang="zh-CN" altLang="en-US" dirty="0" smtClean="0">
                <a:latin typeface="Times New Roman" pitchFamily="18" charset="0"/>
              </a:rPr>
              <a:t>；</a:t>
            </a:r>
            <a:r>
              <a:rPr lang="en-GB" dirty="0" smtClean="0">
                <a:latin typeface="Times New Roman" pitchFamily="18" charset="0"/>
              </a:rPr>
              <a:t>JCR</a:t>
            </a:r>
            <a:r>
              <a:rPr lang="zh-CN" altLang="en-US" dirty="0" smtClean="0">
                <a:latin typeface="Times New Roman" pitchFamily="18" charset="0"/>
              </a:rPr>
              <a:t>排名：</a:t>
            </a:r>
            <a:r>
              <a:rPr lang="en-GB" dirty="0" smtClean="0">
                <a:latin typeface="Times New Roman" pitchFamily="18" charset="0"/>
              </a:rPr>
              <a:t>22/56</a:t>
            </a:r>
            <a:r>
              <a:rPr lang="zh-TW" altLang="en-US" dirty="0" smtClean="0">
                <a:latin typeface="Times New Roman" pitchFamily="18" charset="0"/>
              </a:rPr>
              <a:t>（農業與動物科學）</a:t>
            </a:r>
            <a:endParaRPr lang="en-US" dirty="0" smtClean="0">
              <a:latin typeface="Times New Roman" pitchFamily="18" charset="0"/>
            </a:endParaRPr>
          </a:p>
          <a:p>
            <a:r>
              <a:rPr lang="en-GB" b="1" i="1" dirty="0" smtClean="0">
                <a:latin typeface="Times New Roman" pitchFamily="18" charset="0"/>
              </a:rPr>
              <a:t> </a:t>
            </a:r>
            <a:endParaRPr lang="en-US" dirty="0" smtClean="0">
              <a:latin typeface="Times New Roman" pitchFamily="18" charset="0"/>
            </a:endParaRPr>
          </a:p>
          <a:p>
            <a:r>
              <a:rPr lang="en-GB" b="1" i="1" dirty="0" smtClean="0">
                <a:latin typeface="Times New Roman" pitchFamily="18" charset="0"/>
              </a:rPr>
              <a:t> Critical Reviews in Environmental Science and Technology</a:t>
            </a:r>
            <a:r>
              <a:rPr lang="en-US" altLang="zh-TW" b="1" i="1" dirty="0" smtClean="0">
                <a:latin typeface="Times New Roman" pitchFamily="18" charset="0"/>
              </a:rPr>
              <a:t>《</a:t>
            </a:r>
            <a:r>
              <a:rPr lang="zh-TW" altLang="en-US" b="1" i="1" dirty="0" smtClean="0">
                <a:latin typeface="Times New Roman" pitchFamily="18" charset="0"/>
              </a:rPr>
              <a:t>環境科學與技術評論</a:t>
            </a:r>
            <a:r>
              <a:rPr lang="en-US" altLang="zh-TW" b="1" i="1" dirty="0" smtClean="0">
                <a:latin typeface="Times New Roman" pitchFamily="18" charset="0"/>
              </a:rPr>
              <a:t>》</a:t>
            </a:r>
            <a:endParaRPr lang="en-US" dirty="0" smtClean="0">
              <a:latin typeface="Times New Roman" pitchFamily="18" charset="0"/>
            </a:endParaRPr>
          </a:p>
          <a:p>
            <a:r>
              <a:rPr lang="en-GB" dirty="0" smtClean="0">
                <a:latin typeface="Times New Roman" pitchFamily="18" charset="0"/>
              </a:rPr>
              <a:t>2010</a:t>
            </a:r>
            <a:r>
              <a:rPr lang="zh-CN" altLang="en-US" dirty="0" smtClean="0">
                <a:latin typeface="Times New Roman" pitchFamily="18" charset="0"/>
              </a:rPr>
              <a:t>影響因數：</a:t>
            </a:r>
            <a:r>
              <a:rPr lang="en-GB" dirty="0" smtClean="0">
                <a:latin typeface="Times New Roman" pitchFamily="18" charset="0"/>
              </a:rPr>
              <a:t>4</a:t>
            </a:r>
            <a:r>
              <a:rPr lang="zh-CN" altLang="en-US" dirty="0" smtClean="0">
                <a:latin typeface="Times New Roman" pitchFamily="18" charset="0"/>
              </a:rPr>
              <a:t>；</a:t>
            </a:r>
            <a:r>
              <a:rPr lang="en-GB" dirty="0" smtClean="0">
                <a:latin typeface="Times New Roman" pitchFamily="18" charset="0"/>
              </a:rPr>
              <a:t>JCR</a:t>
            </a:r>
            <a:r>
              <a:rPr lang="zh-CN" altLang="en-US" dirty="0" smtClean="0">
                <a:latin typeface="Times New Roman" pitchFamily="18" charset="0"/>
              </a:rPr>
              <a:t>排名：</a:t>
            </a:r>
            <a:r>
              <a:rPr lang="en-GB" dirty="0" smtClean="0">
                <a:latin typeface="Times New Roman" pitchFamily="18" charset="0"/>
              </a:rPr>
              <a:t>15/193</a:t>
            </a:r>
            <a:r>
              <a:rPr lang="zh-TW" altLang="en-US" dirty="0" smtClean="0">
                <a:latin typeface="Times New Roman" pitchFamily="18" charset="0"/>
              </a:rPr>
              <a:t>（環境科學）</a:t>
            </a:r>
            <a:endParaRPr lang="en-US" dirty="0" smtClean="0">
              <a:latin typeface="Times New Roman" pitchFamily="18" charset="0"/>
            </a:endParaRPr>
          </a:p>
          <a:p>
            <a:r>
              <a:rPr lang="en-GB" b="1" i="1" dirty="0" smtClean="0">
                <a:latin typeface="Times New Roman" pitchFamily="18" charset="0"/>
              </a:rPr>
              <a:t> </a:t>
            </a:r>
            <a:endParaRPr lang="en-US" dirty="0" smtClean="0">
              <a:latin typeface="Times New Roman" pitchFamily="18" charset="0"/>
            </a:endParaRPr>
          </a:p>
          <a:p>
            <a:r>
              <a:rPr lang="en-GB" b="1" i="1" dirty="0" smtClean="0">
                <a:latin typeface="Times New Roman" pitchFamily="18" charset="0"/>
              </a:rPr>
              <a:t>Critical Reviews in Food Science and Nutrition</a:t>
            </a:r>
            <a:r>
              <a:rPr lang="en-US" altLang="zh-CN" b="1" i="1" dirty="0" smtClean="0">
                <a:latin typeface="Times New Roman" pitchFamily="18" charset="0"/>
              </a:rPr>
              <a:t>《</a:t>
            </a:r>
            <a:r>
              <a:rPr lang="zh-TW" altLang="en-US" b="1" i="1" dirty="0" smtClean="0">
                <a:latin typeface="Times New Roman" pitchFamily="18" charset="0"/>
              </a:rPr>
              <a:t>食品科學與營養評論</a:t>
            </a:r>
            <a:r>
              <a:rPr lang="en-US" altLang="zh-CN" b="1" i="1" dirty="0" smtClean="0">
                <a:latin typeface="Times New Roman" pitchFamily="18" charset="0"/>
              </a:rPr>
              <a:t>》</a:t>
            </a:r>
            <a:endParaRPr lang="en-US" dirty="0" smtClean="0">
              <a:latin typeface="Times New Roman" pitchFamily="18" charset="0"/>
            </a:endParaRPr>
          </a:p>
          <a:p>
            <a:r>
              <a:rPr lang="en-GB" dirty="0" smtClean="0">
                <a:latin typeface="Times New Roman" pitchFamily="18" charset="0"/>
              </a:rPr>
              <a:t>2010</a:t>
            </a:r>
            <a:r>
              <a:rPr lang="zh-CN" altLang="en-US" dirty="0" smtClean="0">
                <a:latin typeface="Times New Roman" pitchFamily="18" charset="0"/>
              </a:rPr>
              <a:t>影響因數：</a:t>
            </a:r>
            <a:r>
              <a:rPr lang="en-GB" dirty="0" smtClean="0">
                <a:latin typeface="Times New Roman" pitchFamily="18" charset="0"/>
              </a:rPr>
              <a:t>4.51</a:t>
            </a:r>
            <a:r>
              <a:rPr lang="zh-CN" altLang="en-US" dirty="0" smtClean="0">
                <a:latin typeface="Times New Roman" pitchFamily="18" charset="0"/>
              </a:rPr>
              <a:t>；</a:t>
            </a:r>
            <a:r>
              <a:rPr lang="en-GB" dirty="0" smtClean="0">
                <a:latin typeface="Times New Roman" pitchFamily="18" charset="0"/>
              </a:rPr>
              <a:t>JCR</a:t>
            </a:r>
            <a:r>
              <a:rPr lang="zh-CN" altLang="en-US" dirty="0" smtClean="0">
                <a:latin typeface="Times New Roman" pitchFamily="18" charset="0"/>
              </a:rPr>
              <a:t>排名：</a:t>
            </a:r>
            <a:r>
              <a:rPr lang="en-GB" dirty="0" smtClean="0">
                <a:latin typeface="Times New Roman" pitchFamily="18" charset="0"/>
              </a:rPr>
              <a:t>2/128</a:t>
            </a:r>
            <a:r>
              <a:rPr lang="zh-TW" altLang="en-US" dirty="0" smtClean="0">
                <a:latin typeface="Times New Roman" pitchFamily="18" charset="0"/>
              </a:rPr>
              <a:t>（食品科學與技術）</a:t>
            </a:r>
            <a:endParaRPr lang="en-US" dirty="0" smtClean="0">
              <a:latin typeface="Times New Roman" pitchFamily="18" charset="0"/>
            </a:endParaRPr>
          </a:p>
          <a:p>
            <a:r>
              <a:rPr lang="en-GB" b="1" i="1" dirty="0" smtClean="0">
                <a:latin typeface="Times New Roman" pitchFamily="18" charset="0"/>
              </a:rPr>
              <a:t> </a:t>
            </a:r>
            <a:endParaRPr lang="en-US" dirty="0" smtClean="0">
              <a:latin typeface="Times New Roman" pitchFamily="18" charset="0"/>
            </a:endParaRPr>
          </a:p>
          <a:p>
            <a:r>
              <a:rPr lang="en-GB" b="1" i="1" dirty="0" smtClean="0">
                <a:latin typeface="Times New Roman" pitchFamily="18" charset="0"/>
              </a:rPr>
              <a:t>Critical Reviews in Plant Sciences</a:t>
            </a:r>
            <a:r>
              <a:rPr lang="en-US" altLang="zh-TW" b="1" i="1" dirty="0" smtClean="0">
                <a:latin typeface="Times New Roman" pitchFamily="18" charset="0"/>
              </a:rPr>
              <a:t>《</a:t>
            </a:r>
            <a:r>
              <a:rPr lang="zh-TW" altLang="en-US" b="1" i="1" dirty="0" smtClean="0">
                <a:latin typeface="Times New Roman" pitchFamily="18" charset="0"/>
              </a:rPr>
              <a:t>植物科學評論</a:t>
            </a:r>
            <a:r>
              <a:rPr lang="en-US" altLang="zh-TW" b="1" i="1" dirty="0" smtClean="0">
                <a:latin typeface="Times New Roman" pitchFamily="18" charset="0"/>
              </a:rPr>
              <a:t>》</a:t>
            </a:r>
            <a:endParaRPr lang="en-US" dirty="0" smtClean="0">
              <a:latin typeface="Times New Roman" pitchFamily="18" charset="0"/>
            </a:endParaRPr>
          </a:p>
          <a:p>
            <a:r>
              <a:rPr lang="en-GB" dirty="0" smtClean="0">
                <a:latin typeface="Times New Roman" pitchFamily="18" charset="0"/>
              </a:rPr>
              <a:t>2010</a:t>
            </a:r>
            <a:r>
              <a:rPr lang="zh-CN" altLang="en-US" dirty="0" smtClean="0">
                <a:latin typeface="Times New Roman" pitchFamily="18" charset="0"/>
              </a:rPr>
              <a:t>影響因數：</a:t>
            </a:r>
            <a:r>
              <a:rPr lang="en-GB" dirty="0" smtClean="0">
                <a:latin typeface="Times New Roman" pitchFamily="18" charset="0"/>
              </a:rPr>
              <a:t>3.821</a:t>
            </a:r>
            <a:r>
              <a:rPr lang="zh-CN" altLang="en-US" dirty="0" smtClean="0">
                <a:latin typeface="Times New Roman" pitchFamily="18" charset="0"/>
              </a:rPr>
              <a:t>；</a:t>
            </a:r>
            <a:r>
              <a:rPr lang="en-GB" dirty="0" smtClean="0">
                <a:latin typeface="Times New Roman" pitchFamily="18" charset="0"/>
              </a:rPr>
              <a:t>JCR</a:t>
            </a:r>
            <a:r>
              <a:rPr lang="zh-CN" altLang="en-US" dirty="0" smtClean="0">
                <a:latin typeface="Times New Roman" pitchFamily="18" charset="0"/>
              </a:rPr>
              <a:t>排名：</a:t>
            </a:r>
            <a:r>
              <a:rPr lang="en-GB" dirty="0" smtClean="0">
                <a:latin typeface="Times New Roman" pitchFamily="18" charset="0"/>
              </a:rPr>
              <a:t>19/188</a:t>
            </a:r>
            <a:r>
              <a:rPr lang="zh-TW" altLang="en-US" dirty="0" smtClean="0">
                <a:latin typeface="Times New Roman" pitchFamily="18" charset="0"/>
              </a:rPr>
              <a:t>（植物科學）</a:t>
            </a:r>
            <a:endParaRPr lang="en-US" dirty="0" smtClean="0">
              <a:latin typeface="Times New Roman" pitchFamily="18" charset="0"/>
            </a:endParaRPr>
          </a:p>
          <a:p>
            <a:r>
              <a:rPr lang="en-GB" b="1" i="1" dirty="0" smtClean="0">
                <a:latin typeface="Times New Roman" pitchFamily="18" charset="0"/>
              </a:rPr>
              <a:t> </a:t>
            </a:r>
            <a:endParaRPr lang="en-US" dirty="0" smtClean="0">
              <a:latin typeface="Times New Roman" pitchFamily="18" charset="0"/>
            </a:endParaRPr>
          </a:p>
          <a:p>
            <a:r>
              <a:rPr lang="en-US" b="1" i="1" dirty="0" smtClean="0">
                <a:latin typeface="Times New Roman" pitchFamily="18" charset="0"/>
              </a:rPr>
              <a:t>Journal of Environmental Science &amp; Health Part C</a:t>
            </a:r>
            <a:r>
              <a:rPr lang="en-US" altLang="zh-CN" b="1" i="1" dirty="0" smtClean="0">
                <a:latin typeface="Times New Roman" pitchFamily="18" charset="0"/>
              </a:rPr>
              <a:t>《</a:t>
            </a:r>
            <a:r>
              <a:rPr lang="zh-TW" altLang="en-US" b="1" i="1" dirty="0" smtClean="0">
                <a:latin typeface="Times New Roman" pitchFamily="18" charset="0"/>
              </a:rPr>
              <a:t>環境科學與衛生</a:t>
            </a:r>
            <a:r>
              <a:rPr lang="en-US" b="1" i="1" dirty="0" smtClean="0">
                <a:latin typeface="Times New Roman" pitchFamily="18" charset="0"/>
              </a:rPr>
              <a:t> C</a:t>
            </a:r>
            <a:r>
              <a:rPr lang="zh-CN" altLang="en-US" b="1" i="1" dirty="0" smtClean="0">
                <a:latin typeface="Times New Roman" pitchFamily="18" charset="0"/>
              </a:rPr>
              <a:t>輯</a:t>
            </a:r>
            <a:r>
              <a:rPr lang="en-US" altLang="zh-CN" b="1" i="1" dirty="0" smtClean="0">
                <a:latin typeface="Times New Roman" pitchFamily="18" charset="0"/>
              </a:rPr>
              <a:t>》</a:t>
            </a:r>
            <a:endParaRPr lang="en-US" dirty="0" smtClean="0">
              <a:latin typeface="Times New Roman" pitchFamily="18" charset="0"/>
            </a:endParaRPr>
          </a:p>
          <a:p>
            <a:r>
              <a:rPr lang="en-GB" dirty="0" smtClean="0">
                <a:latin typeface="Times New Roman" pitchFamily="18" charset="0"/>
              </a:rPr>
              <a:t>2010</a:t>
            </a:r>
            <a:r>
              <a:rPr lang="zh-CN" altLang="en-US" dirty="0" smtClean="0">
                <a:latin typeface="Times New Roman" pitchFamily="18" charset="0"/>
              </a:rPr>
              <a:t>影響因數：</a:t>
            </a:r>
            <a:r>
              <a:rPr lang="en-GB" dirty="0" smtClean="0">
                <a:latin typeface="Times New Roman" pitchFamily="18" charset="0"/>
              </a:rPr>
              <a:t>4.84</a:t>
            </a:r>
            <a:r>
              <a:rPr lang="zh-CN" altLang="en-US" dirty="0" smtClean="0">
                <a:latin typeface="Times New Roman" pitchFamily="18" charset="0"/>
              </a:rPr>
              <a:t>；</a:t>
            </a:r>
            <a:r>
              <a:rPr lang="en-GB" dirty="0" smtClean="0">
                <a:latin typeface="Times New Roman" pitchFamily="18" charset="0"/>
              </a:rPr>
              <a:t>JCR</a:t>
            </a:r>
            <a:r>
              <a:rPr lang="zh-CN" altLang="en-US" dirty="0" smtClean="0">
                <a:latin typeface="Times New Roman" pitchFamily="18" charset="0"/>
              </a:rPr>
              <a:t>排名：</a:t>
            </a:r>
            <a:r>
              <a:rPr lang="en-GB" dirty="0" smtClean="0">
                <a:latin typeface="Times New Roman" pitchFamily="18" charset="0"/>
              </a:rPr>
              <a:t>5/83 (</a:t>
            </a:r>
            <a:r>
              <a:rPr lang="zh-CN" altLang="en-US" dirty="0" smtClean="0">
                <a:latin typeface="Times New Roman" pitchFamily="18" charset="0"/>
              </a:rPr>
              <a:t>毒物學</a:t>
            </a:r>
            <a:r>
              <a:rPr lang="en-GB" dirty="0" smtClean="0">
                <a:latin typeface="Times New Roman" pitchFamily="18" charset="0"/>
              </a:rPr>
              <a:t>)</a:t>
            </a:r>
            <a:endParaRPr lang="en-US" dirty="0" smtClean="0">
              <a:latin typeface="Times New Roman" pitchFamily="18" charset="0"/>
            </a:endParaRPr>
          </a:p>
          <a:p>
            <a:pPr>
              <a:buFont typeface="Symbol" pitchFamily="18" charset="2"/>
              <a:buChar char="·"/>
            </a:pPr>
            <a:endParaRPr lang="en-US" dirty="0" smtClean="0">
              <a:latin typeface="Times New Roman" pitchFamily="18" charset="0"/>
            </a:endParaRPr>
          </a:p>
          <a:p>
            <a:endParaRPr lang="en-US" dirty="0" smtClean="0">
              <a:latin typeface="Times New Roman" pitchFamily="18" charset="0"/>
            </a:endParaRPr>
          </a:p>
        </p:txBody>
      </p:sp>
      <p:sp>
        <p:nvSpPr>
          <p:cNvPr id="104452" name="Slide Number Placeholder 3"/>
          <p:cNvSpPr>
            <a:spLocks noGrp="1"/>
          </p:cNvSpPr>
          <p:nvPr>
            <p:ph type="sldNum" sz="quarter" idx="5"/>
          </p:nvPr>
        </p:nvSpPr>
        <p:spPr>
          <a:noFill/>
        </p:spPr>
        <p:txBody>
          <a:bodyPr/>
          <a:lstStyle/>
          <a:p>
            <a:fld id="{9A8AB56E-DE72-4493-850F-D7056AA856FA}" type="slidenum">
              <a:rPr lang="en-US" altLang="zh-CN"/>
              <a:pPr/>
              <a:t>7</a:t>
            </a:fld>
            <a:endParaRPr lang="en-US" altLang="zh-CN"/>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幻灯片图像占位符 1"/>
          <p:cNvSpPr>
            <a:spLocks noGrp="1" noRot="1" noChangeAspect="1" noTextEdit="1"/>
          </p:cNvSpPr>
          <p:nvPr>
            <p:ph type="sldImg"/>
          </p:nvPr>
        </p:nvSpPr>
        <p:spPr>
          <a:ln/>
        </p:spPr>
      </p:sp>
      <p:sp>
        <p:nvSpPr>
          <p:cNvPr id="134147" name="备注占位符 2"/>
          <p:cNvSpPr>
            <a:spLocks noGrp="1"/>
          </p:cNvSpPr>
          <p:nvPr>
            <p:ph type="body" idx="1"/>
          </p:nvPr>
        </p:nvSpPr>
        <p:spPr>
          <a:noFill/>
          <a:ln/>
        </p:spPr>
        <p:txBody>
          <a:bodyPr/>
          <a:lstStyle/>
          <a:p>
            <a:r>
              <a:rPr lang="zh-TW" altLang="en-US" dirty="0" smtClean="0">
                <a:latin typeface="Times New Roman" pitchFamily="18" charset="0"/>
                <a:ea typeface="SimSun" pitchFamily="2" charset="-122"/>
              </a:rPr>
              <a:t>填寫完成後配對就完成了，有效期為</a:t>
            </a:r>
            <a:r>
              <a:rPr lang="en-US" altLang="zh-TW" dirty="0" smtClean="0">
                <a:latin typeface="Times New Roman" pitchFamily="18" charset="0"/>
                <a:ea typeface="SimSun" pitchFamily="2" charset="-122"/>
              </a:rPr>
              <a:t>180</a:t>
            </a:r>
            <a:r>
              <a:rPr lang="zh-CN" altLang="en-US" dirty="0" smtClean="0">
                <a:latin typeface="Times New Roman" pitchFamily="18" charset="0"/>
                <a:ea typeface="SimSun" pitchFamily="2" charset="-122"/>
              </a:rPr>
              <a:t>天</a:t>
            </a:r>
          </a:p>
        </p:txBody>
      </p:sp>
      <p:sp>
        <p:nvSpPr>
          <p:cNvPr id="134148" name="灯片编号占位符 3"/>
          <p:cNvSpPr>
            <a:spLocks noGrp="1"/>
          </p:cNvSpPr>
          <p:nvPr>
            <p:ph type="sldNum" sz="quarter" idx="5"/>
          </p:nvPr>
        </p:nvSpPr>
        <p:spPr>
          <a:noFill/>
        </p:spPr>
        <p:txBody>
          <a:bodyPr/>
          <a:lstStyle/>
          <a:p>
            <a:fld id="{41506B27-5397-463B-A6EF-4058BAD0F698}" type="slidenum">
              <a:rPr lang="en-US" altLang="zh-CN"/>
              <a:pPr/>
              <a:t>70</a:t>
            </a:fld>
            <a:endParaRPr lang="en-US" altLang="zh-CN"/>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p:spPr>
        <p:txBody>
          <a:bodyPr/>
          <a:lstStyle/>
          <a:p>
            <a:pPr eaLnBrk="1" hangingPunct="1"/>
            <a:r>
              <a:rPr lang="zh-TW" altLang="en-US" dirty="0" smtClean="0">
                <a:latin typeface="Times New Roman" pitchFamily="18" charset="0"/>
                <a:ea typeface="SimSun" pitchFamily="2" charset="-122"/>
              </a:rPr>
              <a:t>配對成功後可以在行動版我的帳戶中查看到您的個人帳戶資訊</a:t>
            </a:r>
            <a:endParaRPr lang="zh-CN" altLang="en-GB" dirty="0" smtClean="0">
              <a:latin typeface="Calibri" pitchFamily="34" charset="0"/>
              <a:ea typeface="SimSun" pitchFamily="2" charset="-122"/>
            </a:endParaRPr>
          </a:p>
          <a:p>
            <a:pPr eaLnBrk="1" hangingPunct="1"/>
            <a:endParaRPr lang="en-GB" altLang="zh-CN" dirty="0" smtClean="0">
              <a:latin typeface="Times New Roman" pitchFamily="18" charset="0"/>
              <a:ea typeface="SimSun" pitchFamily="2" charset="-122"/>
            </a:endParaRPr>
          </a:p>
        </p:txBody>
      </p:sp>
      <p:sp>
        <p:nvSpPr>
          <p:cNvPr id="135172" name="Slide Number Placeholder 3"/>
          <p:cNvSpPr>
            <a:spLocks noGrp="1"/>
          </p:cNvSpPr>
          <p:nvPr>
            <p:ph type="sldNum" sz="quarter" idx="5"/>
          </p:nvPr>
        </p:nvSpPr>
        <p:spPr>
          <a:noFill/>
        </p:spPr>
        <p:txBody>
          <a:bodyPr/>
          <a:lstStyle/>
          <a:p>
            <a:fld id="{C2BBCD34-46B0-4F2B-A04E-74F5D7DEC9FF}" type="slidenum">
              <a:rPr lang="en-GB" altLang="zh-TW">
                <a:ea typeface="新細明體" pitchFamily="18" charset="-120"/>
              </a:rPr>
              <a:pPr/>
              <a:t>71</a:t>
            </a:fld>
            <a:endParaRPr lang="en-GB" altLang="zh-TW">
              <a:ea typeface="新細明體" pitchFamily="18" charset="-12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pPr eaLnBrk="1" hangingPunct="1"/>
            <a:endParaRPr lang="en-GB" altLang="zh-CN" dirty="0" smtClean="0">
              <a:latin typeface="Times New Roman" pitchFamily="18" charset="0"/>
              <a:ea typeface="SimSun" pitchFamily="2" charset="-122"/>
            </a:endParaRPr>
          </a:p>
        </p:txBody>
      </p:sp>
      <p:sp>
        <p:nvSpPr>
          <p:cNvPr id="136196" name="Slide Number Placeholder 3"/>
          <p:cNvSpPr>
            <a:spLocks noGrp="1"/>
          </p:cNvSpPr>
          <p:nvPr>
            <p:ph type="sldNum" sz="quarter" idx="5"/>
          </p:nvPr>
        </p:nvSpPr>
        <p:spPr>
          <a:noFill/>
        </p:spPr>
        <p:txBody>
          <a:bodyPr/>
          <a:lstStyle/>
          <a:p>
            <a:fld id="{52BDB0CE-FD66-469C-B1CD-8F5D2E4E7854}" type="slidenum">
              <a:rPr lang="en-GB" altLang="zh-TW">
                <a:ea typeface="新細明體" pitchFamily="18" charset="-120"/>
              </a:rPr>
              <a:pPr/>
              <a:t>72</a:t>
            </a:fld>
            <a:endParaRPr lang="en-GB" altLang="zh-TW">
              <a:ea typeface="新細明體" pitchFamily="18" charset="-12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r>
              <a:rPr lang="zh-TW" altLang="en-US" dirty="0" smtClean="0">
                <a:latin typeface="Times New Roman" pitchFamily="18" charset="0"/>
              </a:rPr>
              <a:t>下面說一下研究所提供</a:t>
            </a:r>
            <a:r>
              <a:rPr lang="en-US" altLang="zh-CN" dirty="0" smtClean="0">
                <a:latin typeface="Times New Roman" pitchFamily="18" charset="0"/>
              </a:rPr>
              <a:t>WIFI</a:t>
            </a:r>
            <a:r>
              <a:rPr lang="zh-TW" altLang="en-US" dirty="0" smtClean="0">
                <a:latin typeface="Times New Roman" pitchFamily="18" charset="0"/>
              </a:rPr>
              <a:t>的情況，這個時候，您的行動裝置可以自動配對到</a:t>
            </a:r>
            <a:r>
              <a:rPr lang="en-US" altLang="zh-CN" dirty="0" smtClean="0">
                <a:latin typeface="Times New Roman" pitchFamily="18" charset="0"/>
              </a:rPr>
              <a:t>TFO</a:t>
            </a:r>
            <a:r>
              <a:rPr lang="zh-TW" altLang="en-US" dirty="0" smtClean="0">
                <a:latin typeface="Times New Roman" pitchFamily="18" charset="0"/>
              </a:rPr>
              <a:t>平台。同樣點擊頂端小齒輪並點選</a:t>
            </a:r>
            <a:r>
              <a:rPr lang="en-US" altLang="zh-CN" dirty="0" smtClean="0">
                <a:latin typeface="Times New Roman" pitchFamily="18" charset="0"/>
              </a:rPr>
              <a:t> </a:t>
            </a:r>
            <a:r>
              <a:rPr lang="zh-TW" altLang="en-US" dirty="0" smtClean="0">
                <a:latin typeface="Times New Roman" pitchFamily="18" charset="0"/>
              </a:rPr>
              <a:t>設備配對按鈕</a:t>
            </a:r>
            <a:r>
              <a:rPr lang="en-US" altLang="zh-CN" dirty="0" smtClean="0">
                <a:latin typeface="Times New Roman" pitchFamily="18" charset="0"/>
              </a:rPr>
              <a:t>,</a:t>
            </a:r>
            <a:r>
              <a:rPr lang="zh-CN" altLang="en-US" dirty="0" smtClean="0">
                <a:latin typeface="Times New Roman" pitchFamily="18" charset="0"/>
              </a:rPr>
              <a:t>登錄您的</a:t>
            </a:r>
            <a:r>
              <a:rPr lang="en-US" altLang="zh-CN" dirty="0" smtClean="0">
                <a:latin typeface="Times New Roman" pitchFamily="18" charset="0"/>
              </a:rPr>
              <a:t>TFO</a:t>
            </a:r>
            <a:r>
              <a:rPr lang="zh-CN" altLang="en-US" dirty="0" smtClean="0">
                <a:latin typeface="Times New Roman" pitchFamily="18" charset="0"/>
              </a:rPr>
              <a:t>帳號</a:t>
            </a:r>
            <a:endParaRPr lang="en-US" dirty="0" smtClean="0">
              <a:latin typeface="Times New Roman" pitchFamily="18" charset="0"/>
            </a:endParaRPr>
          </a:p>
        </p:txBody>
      </p:sp>
      <p:sp>
        <p:nvSpPr>
          <p:cNvPr id="137220" name="Slide Number Placeholder 3"/>
          <p:cNvSpPr>
            <a:spLocks noGrp="1"/>
          </p:cNvSpPr>
          <p:nvPr>
            <p:ph type="sldNum" sz="quarter" idx="5"/>
          </p:nvPr>
        </p:nvSpPr>
        <p:spPr>
          <a:noFill/>
        </p:spPr>
        <p:txBody>
          <a:bodyPr/>
          <a:lstStyle/>
          <a:p>
            <a:fld id="{39525876-6716-4FC1-ADD4-612DD477A0F0}" type="slidenum">
              <a:rPr lang="en-US" altLang="zh-CN"/>
              <a:pPr/>
              <a:t>73</a:t>
            </a:fld>
            <a:endParaRPr lang="en-US" altLang="zh-CN"/>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p:spPr>
        <p:txBody>
          <a:bodyPr/>
          <a:lstStyle/>
          <a:p>
            <a:r>
              <a:rPr lang="zh-CN" altLang="en-US" smtClean="0">
                <a:latin typeface="Times New Roman" pitchFamily="18" charset="0"/>
              </a:rPr>
              <a:t>幻燈</a:t>
            </a:r>
            <a:r>
              <a:rPr lang="en-US" altLang="zh-CN" smtClean="0">
                <a:latin typeface="Times New Roman" pitchFamily="18" charset="0"/>
              </a:rPr>
              <a:t>62</a:t>
            </a:r>
            <a:r>
              <a:rPr lang="zh-CN" altLang="en-US" smtClean="0">
                <a:latin typeface="Times New Roman" pitchFamily="18" charset="0"/>
              </a:rPr>
              <a:t>輸入用戶名</a:t>
            </a:r>
            <a:r>
              <a:rPr lang="en-US" altLang="zh-CN" smtClean="0">
                <a:latin typeface="Times New Roman" pitchFamily="18" charset="0"/>
              </a:rPr>
              <a:t> /</a:t>
            </a:r>
            <a:r>
              <a:rPr lang="zh-CN" altLang="en-US" smtClean="0">
                <a:latin typeface="Times New Roman" pitchFamily="18" charset="0"/>
              </a:rPr>
              <a:t>密碼</a:t>
            </a:r>
            <a:r>
              <a:rPr lang="en-US" altLang="zh-CN" smtClean="0">
                <a:latin typeface="Times New Roman" pitchFamily="18" charset="0"/>
              </a:rPr>
              <a:t>,</a:t>
            </a:r>
            <a:r>
              <a:rPr lang="zh-CN" altLang="en-US" smtClean="0">
                <a:latin typeface="Times New Roman" pitchFamily="18" charset="0"/>
              </a:rPr>
              <a:t>登錄您的</a:t>
            </a:r>
            <a:r>
              <a:rPr lang="en-US" altLang="zh-CN" smtClean="0">
                <a:latin typeface="Times New Roman" pitchFamily="18" charset="0"/>
              </a:rPr>
              <a:t>TFO</a:t>
            </a:r>
            <a:r>
              <a:rPr lang="zh-CN" altLang="en-US" smtClean="0">
                <a:latin typeface="Times New Roman" pitchFamily="18" charset="0"/>
              </a:rPr>
              <a:t>帳號</a:t>
            </a:r>
            <a:endParaRPr lang="en-US" altLang="ja-JP" smtClean="0">
              <a:latin typeface="Times New Roman" pitchFamily="18" charset="0"/>
            </a:endParaRPr>
          </a:p>
          <a:p>
            <a:endParaRPr lang="en-US" smtClean="0">
              <a:latin typeface="Times New Roman" pitchFamily="18" charset="0"/>
            </a:endParaRPr>
          </a:p>
        </p:txBody>
      </p:sp>
      <p:sp>
        <p:nvSpPr>
          <p:cNvPr id="138244" name="Slide Number Placeholder 3"/>
          <p:cNvSpPr>
            <a:spLocks noGrp="1"/>
          </p:cNvSpPr>
          <p:nvPr>
            <p:ph type="sldNum" sz="quarter" idx="5"/>
          </p:nvPr>
        </p:nvSpPr>
        <p:spPr>
          <a:noFill/>
        </p:spPr>
        <p:txBody>
          <a:bodyPr/>
          <a:lstStyle/>
          <a:p>
            <a:fld id="{70BD56B8-D1B4-4930-BE4C-696E5FE31C76}" type="slidenum">
              <a:rPr lang="en-US" altLang="zh-CN"/>
              <a:pPr/>
              <a:t>74</a:t>
            </a:fld>
            <a:endParaRPr lang="en-US" altLang="zh-CN"/>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p:spPr>
        <p:txBody>
          <a:bodyPr/>
          <a:lstStyle/>
          <a:p>
            <a:r>
              <a:rPr lang="zh-TW" altLang="en-US" dirty="0" smtClean="0">
                <a:latin typeface="Times New Roman" pitchFamily="18" charset="0"/>
              </a:rPr>
              <a:t>確認配對成功</a:t>
            </a:r>
            <a:r>
              <a:rPr lang="en-US" altLang="zh-CN" dirty="0" smtClean="0">
                <a:latin typeface="Times New Roman" pitchFamily="18" charset="0"/>
              </a:rPr>
              <a:t>.</a:t>
            </a:r>
          </a:p>
        </p:txBody>
      </p:sp>
      <p:sp>
        <p:nvSpPr>
          <p:cNvPr id="139268" name="Slide Number Placeholder 3"/>
          <p:cNvSpPr>
            <a:spLocks noGrp="1"/>
          </p:cNvSpPr>
          <p:nvPr>
            <p:ph type="sldNum" sz="quarter" idx="5"/>
          </p:nvPr>
        </p:nvSpPr>
        <p:spPr>
          <a:noFill/>
        </p:spPr>
        <p:txBody>
          <a:bodyPr/>
          <a:lstStyle/>
          <a:p>
            <a:fld id="{73C9B7A5-9C48-478D-A2C7-C215B6BDA1BA}" type="slidenum">
              <a:rPr lang="en-US" altLang="zh-CN"/>
              <a:pPr/>
              <a:t>75</a:t>
            </a:fld>
            <a:endParaRPr lang="en-US" altLang="zh-CN"/>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幻灯片图像占位符 1"/>
          <p:cNvSpPr>
            <a:spLocks noGrp="1" noRot="1" noChangeAspect="1" noTextEdit="1"/>
          </p:cNvSpPr>
          <p:nvPr>
            <p:ph type="sldImg"/>
          </p:nvPr>
        </p:nvSpPr>
        <p:spPr>
          <a:ln/>
        </p:spPr>
      </p:sp>
      <p:sp>
        <p:nvSpPr>
          <p:cNvPr id="140291" name="备注占位符 2"/>
          <p:cNvSpPr>
            <a:spLocks noGrp="1"/>
          </p:cNvSpPr>
          <p:nvPr>
            <p:ph type="body" idx="1"/>
          </p:nvPr>
        </p:nvSpPr>
        <p:spPr>
          <a:noFill/>
          <a:ln/>
        </p:spPr>
        <p:txBody>
          <a:bodyPr/>
          <a:lstStyle/>
          <a:p>
            <a:r>
              <a:rPr lang="zh-TW" altLang="en-US" dirty="0" smtClean="0">
                <a:latin typeface="Times New Roman" pitchFamily="18" charset="0"/>
                <a:ea typeface="SimSun" pitchFamily="2" charset="-122"/>
              </a:rPr>
              <a:t>難道每次都要輸入那麼長的網址嗎？當然不用。接下來以</a:t>
            </a:r>
            <a:r>
              <a:rPr lang="en-US" altLang="zh-CN" dirty="0" err="1" smtClean="0">
                <a:latin typeface="Times New Roman" pitchFamily="18" charset="0"/>
                <a:ea typeface="SimSun" pitchFamily="2" charset="-122"/>
              </a:rPr>
              <a:t>iPhone</a:t>
            </a:r>
            <a:r>
              <a:rPr lang="zh-TW" altLang="en-US" dirty="0" smtClean="0">
                <a:latin typeface="Times New Roman" pitchFamily="18" charset="0"/>
                <a:ea typeface="SimSun" pitchFamily="2" charset="-122"/>
              </a:rPr>
              <a:t>為例，說一下如何新增</a:t>
            </a:r>
            <a:r>
              <a:rPr lang="en-US" altLang="zh-CN" dirty="0" smtClean="0">
                <a:latin typeface="Times New Roman" pitchFamily="18" charset="0"/>
                <a:ea typeface="SimSun" pitchFamily="2" charset="-122"/>
              </a:rPr>
              <a:t>TFO</a:t>
            </a:r>
            <a:r>
              <a:rPr lang="zh-TW" altLang="en-US" dirty="0" smtClean="0">
                <a:latin typeface="Times New Roman" pitchFamily="18" charset="0"/>
                <a:ea typeface="SimSun" pitchFamily="2" charset="-122"/>
              </a:rPr>
              <a:t>快捷方式，其他的設備新增步驟也都是類似的。</a:t>
            </a:r>
            <a:endParaRPr lang="en-US" altLang="zh-TW" dirty="0" smtClean="0">
              <a:latin typeface="Times New Roman" pitchFamily="18" charset="0"/>
              <a:ea typeface="SimSun" pitchFamily="2" charset="-122"/>
            </a:endParaRPr>
          </a:p>
          <a:p>
            <a:r>
              <a:rPr lang="zh-TW" altLang="en-US" dirty="0" smtClean="0">
                <a:latin typeface="Times New Roman" pitchFamily="18" charset="0"/>
                <a:ea typeface="SimSun" pitchFamily="2" charset="-122"/>
              </a:rPr>
              <a:t>第一步，打開</a:t>
            </a:r>
            <a:r>
              <a:rPr lang="en-US" altLang="zh-CN" dirty="0" smtClean="0">
                <a:latin typeface="Times New Roman" pitchFamily="18" charset="0"/>
                <a:ea typeface="SimSun" pitchFamily="2" charset="-122"/>
              </a:rPr>
              <a:t>TFO</a:t>
            </a:r>
            <a:r>
              <a:rPr lang="zh-TW" altLang="en-US" dirty="0" smtClean="0">
                <a:latin typeface="Times New Roman" pitchFamily="18" charset="0"/>
                <a:ea typeface="SimSun" pitchFamily="2" charset="-122"/>
              </a:rPr>
              <a:t>主頁，根據提示點選新增收藏按鈕，沒有看到提示的老師，可以直接點收藏按鈕，非要看到提示的老師，請先從移動設定中刪除</a:t>
            </a:r>
            <a:r>
              <a:rPr lang="en-US" altLang="zh-CN" dirty="0" smtClean="0">
                <a:latin typeface="Times New Roman" pitchFamily="18" charset="0"/>
                <a:ea typeface="SimSun" pitchFamily="2" charset="-122"/>
              </a:rPr>
              <a:t>Cookie</a:t>
            </a:r>
            <a:r>
              <a:rPr lang="zh-CN" altLang="en-US" dirty="0" smtClean="0">
                <a:latin typeface="Times New Roman" pitchFamily="18" charset="0"/>
                <a:ea typeface="SimSun" pitchFamily="2" charset="-122"/>
              </a:rPr>
              <a:t>。。。。</a:t>
            </a:r>
          </a:p>
        </p:txBody>
      </p:sp>
      <p:sp>
        <p:nvSpPr>
          <p:cNvPr id="140292" name="灯片编号占位符 3"/>
          <p:cNvSpPr>
            <a:spLocks noGrp="1"/>
          </p:cNvSpPr>
          <p:nvPr>
            <p:ph type="sldNum" sz="quarter" idx="5"/>
          </p:nvPr>
        </p:nvSpPr>
        <p:spPr>
          <a:noFill/>
        </p:spPr>
        <p:txBody>
          <a:bodyPr/>
          <a:lstStyle/>
          <a:p>
            <a:fld id="{A3069691-0A04-4007-BE17-50C3E57C2F6F}" type="slidenum">
              <a:rPr lang="en-US" altLang="zh-CN"/>
              <a:pPr/>
              <a:t>76</a:t>
            </a:fld>
            <a:endParaRPr lang="en-US" altLang="zh-CN"/>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幻灯片图像占位符 1"/>
          <p:cNvSpPr>
            <a:spLocks noGrp="1" noRot="1" noChangeAspect="1" noTextEdit="1"/>
          </p:cNvSpPr>
          <p:nvPr>
            <p:ph type="sldImg"/>
          </p:nvPr>
        </p:nvSpPr>
        <p:spPr>
          <a:ln/>
        </p:spPr>
      </p:sp>
      <p:sp>
        <p:nvSpPr>
          <p:cNvPr id="141315" name="备注占位符 2"/>
          <p:cNvSpPr>
            <a:spLocks noGrp="1"/>
          </p:cNvSpPr>
          <p:nvPr>
            <p:ph type="body" idx="1"/>
          </p:nvPr>
        </p:nvSpPr>
        <p:spPr>
          <a:noFill/>
          <a:ln/>
        </p:spPr>
        <p:txBody>
          <a:bodyPr/>
          <a:lstStyle/>
          <a:p>
            <a:r>
              <a:rPr lang="zh-TW" altLang="en-US" dirty="0" smtClean="0">
                <a:latin typeface="Times New Roman" pitchFamily="18" charset="0"/>
                <a:ea typeface="SimSun" pitchFamily="2" charset="-122"/>
              </a:rPr>
              <a:t>第二步。。。點選</a:t>
            </a:r>
            <a:r>
              <a:rPr lang="en-US" altLang="zh-CN" dirty="0" smtClean="0">
                <a:latin typeface="Times New Roman" pitchFamily="18" charset="0"/>
                <a:ea typeface="SimSun" pitchFamily="2" charset="-122"/>
              </a:rPr>
              <a:t>”</a:t>
            </a:r>
            <a:r>
              <a:rPr lang="zh-TW" altLang="en-US" dirty="0" smtClean="0">
                <a:latin typeface="Times New Roman" pitchFamily="18" charset="0"/>
                <a:ea typeface="SimSun" pitchFamily="2" charset="-122"/>
              </a:rPr>
              <a:t>新增至主螢幕</a:t>
            </a:r>
            <a:r>
              <a:rPr lang="en-US" altLang="zh-CN" dirty="0" smtClean="0">
                <a:latin typeface="Times New Roman" pitchFamily="18" charset="0"/>
                <a:ea typeface="SimSun" pitchFamily="2" charset="-122"/>
              </a:rPr>
              <a:t>” A</a:t>
            </a:r>
          </a:p>
        </p:txBody>
      </p:sp>
      <p:sp>
        <p:nvSpPr>
          <p:cNvPr id="141316" name="灯片编号占位符 3"/>
          <p:cNvSpPr>
            <a:spLocks noGrp="1"/>
          </p:cNvSpPr>
          <p:nvPr>
            <p:ph type="sldNum" sz="quarter" idx="5"/>
          </p:nvPr>
        </p:nvSpPr>
        <p:spPr>
          <a:noFill/>
        </p:spPr>
        <p:txBody>
          <a:bodyPr/>
          <a:lstStyle/>
          <a:p>
            <a:fld id="{8F408C0D-EA55-4E11-BDEB-A3F5BDE16DDD}" type="slidenum">
              <a:rPr lang="en-US" altLang="zh-CN"/>
              <a:pPr/>
              <a:t>77</a:t>
            </a:fld>
            <a:endParaRPr lang="en-US" altLang="zh-CN"/>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幻灯片图像占位符 1"/>
          <p:cNvSpPr>
            <a:spLocks noGrp="1" noRot="1" noChangeAspect="1" noTextEdit="1"/>
          </p:cNvSpPr>
          <p:nvPr>
            <p:ph type="sldImg"/>
          </p:nvPr>
        </p:nvSpPr>
        <p:spPr>
          <a:ln/>
        </p:spPr>
      </p:sp>
      <p:sp>
        <p:nvSpPr>
          <p:cNvPr id="142339" name="备注占位符 2"/>
          <p:cNvSpPr>
            <a:spLocks noGrp="1"/>
          </p:cNvSpPr>
          <p:nvPr>
            <p:ph type="body" idx="1"/>
          </p:nvPr>
        </p:nvSpPr>
        <p:spPr>
          <a:noFill/>
          <a:ln/>
        </p:spPr>
        <p:txBody>
          <a:bodyPr/>
          <a:lstStyle/>
          <a:p>
            <a:r>
              <a:rPr lang="zh-TW" altLang="en-US" dirty="0" smtClean="0">
                <a:latin typeface="Times New Roman" pitchFamily="18" charset="0"/>
                <a:ea typeface="SimSun" pitchFamily="2" charset="-122"/>
              </a:rPr>
              <a:t>第三步。。。確認快捷方式名稱</a:t>
            </a:r>
            <a:r>
              <a:rPr lang="en-US" altLang="zh-CN" dirty="0" smtClean="0">
                <a:latin typeface="Times New Roman" pitchFamily="18" charset="0"/>
                <a:ea typeface="SimSun" pitchFamily="2" charset="-122"/>
              </a:rPr>
              <a:t>A</a:t>
            </a:r>
            <a:r>
              <a:rPr lang="zh-CN" altLang="en-US" dirty="0" smtClean="0">
                <a:latin typeface="Times New Roman" pitchFamily="18" charset="0"/>
                <a:ea typeface="SimSun" pitchFamily="2" charset="-122"/>
              </a:rPr>
              <a:t>並點選新增</a:t>
            </a:r>
            <a:r>
              <a:rPr lang="en-US" altLang="zh-CN" dirty="0" smtClean="0">
                <a:latin typeface="Times New Roman" pitchFamily="18" charset="0"/>
                <a:ea typeface="SimSun" pitchFamily="2" charset="-122"/>
              </a:rPr>
              <a:t>B</a:t>
            </a:r>
            <a:endParaRPr lang="zh-CN" altLang="en-US" dirty="0" smtClean="0">
              <a:latin typeface="Times New Roman" pitchFamily="18" charset="0"/>
              <a:ea typeface="SimSun" pitchFamily="2" charset="-122"/>
            </a:endParaRPr>
          </a:p>
        </p:txBody>
      </p:sp>
      <p:sp>
        <p:nvSpPr>
          <p:cNvPr id="142340" name="灯片编号占位符 3"/>
          <p:cNvSpPr>
            <a:spLocks noGrp="1"/>
          </p:cNvSpPr>
          <p:nvPr>
            <p:ph type="sldNum" sz="quarter" idx="5"/>
          </p:nvPr>
        </p:nvSpPr>
        <p:spPr>
          <a:noFill/>
        </p:spPr>
        <p:txBody>
          <a:bodyPr/>
          <a:lstStyle/>
          <a:p>
            <a:fld id="{BA5E3C4D-0680-4D2B-9C4E-3EF2156E7812}" type="slidenum">
              <a:rPr lang="en-US" altLang="zh-CN"/>
              <a:pPr/>
              <a:t>78</a:t>
            </a:fld>
            <a:endParaRPr lang="en-US" altLang="zh-CN"/>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幻灯片图像占位符 1"/>
          <p:cNvSpPr>
            <a:spLocks noGrp="1" noRot="1" noChangeAspect="1" noTextEdit="1"/>
          </p:cNvSpPr>
          <p:nvPr>
            <p:ph type="sldImg"/>
          </p:nvPr>
        </p:nvSpPr>
        <p:spPr>
          <a:ln/>
        </p:spPr>
      </p:sp>
      <p:sp>
        <p:nvSpPr>
          <p:cNvPr id="143363" name="备注占位符 2"/>
          <p:cNvSpPr>
            <a:spLocks noGrp="1"/>
          </p:cNvSpPr>
          <p:nvPr>
            <p:ph type="body" idx="1"/>
          </p:nvPr>
        </p:nvSpPr>
        <p:spPr>
          <a:noFill/>
          <a:ln/>
        </p:spPr>
        <p:txBody>
          <a:bodyPr/>
          <a:lstStyle/>
          <a:p>
            <a:r>
              <a:rPr lang="zh-TW" altLang="en-US" dirty="0" smtClean="0">
                <a:latin typeface="Times New Roman" pitchFamily="18" charset="0"/>
                <a:ea typeface="SimSun" pitchFamily="2" charset="-122"/>
              </a:rPr>
              <a:t>第四步。。。回到主螢幕</a:t>
            </a:r>
            <a:r>
              <a:rPr lang="en-US" altLang="zh-CN" dirty="0" smtClean="0">
                <a:latin typeface="Times New Roman" pitchFamily="18" charset="0"/>
                <a:ea typeface="SimSun" pitchFamily="2" charset="-122"/>
              </a:rPr>
              <a:t> </a:t>
            </a:r>
            <a:r>
              <a:rPr lang="zh-CN" altLang="en-US" dirty="0" smtClean="0">
                <a:latin typeface="Times New Roman" pitchFamily="18" charset="0"/>
                <a:ea typeface="SimSun" pitchFamily="2" charset="-122"/>
              </a:rPr>
              <a:t>可以看到</a:t>
            </a:r>
            <a:r>
              <a:rPr lang="en-US" altLang="zh-CN" dirty="0" smtClean="0">
                <a:latin typeface="Times New Roman" pitchFamily="18" charset="0"/>
                <a:ea typeface="SimSun" pitchFamily="2" charset="-122"/>
              </a:rPr>
              <a:t>TFO</a:t>
            </a:r>
            <a:r>
              <a:rPr lang="zh-CN" altLang="en-US" dirty="0" smtClean="0">
                <a:latin typeface="Times New Roman" pitchFamily="18" charset="0"/>
                <a:ea typeface="SimSun" pitchFamily="2" charset="-122"/>
              </a:rPr>
              <a:t>圖示</a:t>
            </a:r>
          </a:p>
        </p:txBody>
      </p:sp>
      <p:sp>
        <p:nvSpPr>
          <p:cNvPr id="143364" name="灯片编号占位符 3"/>
          <p:cNvSpPr>
            <a:spLocks noGrp="1"/>
          </p:cNvSpPr>
          <p:nvPr>
            <p:ph type="sldNum" sz="quarter" idx="5"/>
          </p:nvPr>
        </p:nvSpPr>
        <p:spPr>
          <a:noFill/>
        </p:spPr>
        <p:txBody>
          <a:bodyPr/>
          <a:lstStyle/>
          <a:p>
            <a:fld id="{EE75656D-135E-43E6-8DD4-B32A21816ABB}" type="slidenum">
              <a:rPr lang="en-US" altLang="zh-CN"/>
              <a:pPr/>
              <a:t>79</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r>
              <a:rPr lang="zh-TW" altLang="en-US" dirty="0" smtClean="0">
                <a:latin typeface="SimSun" pitchFamily="2" charset="-122"/>
              </a:rPr>
              <a:t>期刊數量排名前三的學科：</a:t>
            </a:r>
            <a:endParaRPr lang="en-US" dirty="0" smtClean="0">
              <a:latin typeface="SimSun" pitchFamily="2" charset="-122"/>
              <a:ea typeface="SimSun" pitchFamily="2" charset="-122"/>
            </a:endParaRPr>
          </a:p>
          <a:p>
            <a:r>
              <a:rPr lang="en-US" altLang="zh-CN" dirty="0" smtClean="0">
                <a:latin typeface="SimSun" pitchFamily="2" charset="-122"/>
              </a:rPr>
              <a:t>   </a:t>
            </a:r>
            <a:r>
              <a:rPr lang="zh-CN" altLang="en-US" dirty="0" smtClean="0">
                <a:latin typeface="SimSun" pitchFamily="2" charset="-122"/>
              </a:rPr>
              <a:t>教育學</a:t>
            </a:r>
            <a:r>
              <a:rPr lang="en-GB" dirty="0" smtClean="0">
                <a:latin typeface="SimSun" pitchFamily="2" charset="-122"/>
                <a:ea typeface="SimSun" pitchFamily="2" charset="-122"/>
              </a:rPr>
              <a:t>-</a:t>
            </a:r>
            <a:r>
              <a:rPr lang="zh-CN" altLang="en-US" dirty="0" smtClean="0">
                <a:latin typeface="SimSun" pitchFamily="2" charset="-122"/>
              </a:rPr>
              <a:t>第一</a:t>
            </a:r>
            <a:endParaRPr lang="en-US" dirty="0" smtClean="0">
              <a:latin typeface="SimSun" pitchFamily="2" charset="-122"/>
              <a:ea typeface="SimSun" pitchFamily="2" charset="-122"/>
            </a:endParaRPr>
          </a:p>
          <a:p>
            <a:r>
              <a:rPr lang="en-US" altLang="zh-CN" dirty="0" smtClean="0">
                <a:latin typeface="SimSun" pitchFamily="2" charset="-122"/>
              </a:rPr>
              <a:t>   </a:t>
            </a:r>
            <a:r>
              <a:rPr lang="zh-TW" altLang="en-US" dirty="0" smtClean="0">
                <a:latin typeface="SimSun" pitchFamily="2" charset="-122"/>
              </a:rPr>
              <a:t>政治、國際關係和區域研究</a:t>
            </a:r>
            <a:r>
              <a:rPr lang="en-GB" dirty="0" smtClean="0">
                <a:latin typeface="SimSun" pitchFamily="2" charset="-122"/>
                <a:ea typeface="SimSun" pitchFamily="2" charset="-122"/>
              </a:rPr>
              <a:t>-</a:t>
            </a:r>
            <a:r>
              <a:rPr lang="zh-CN" altLang="en-US" dirty="0" smtClean="0">
                <a:latin typeface="SimSun" pitchFamily="2" charset="-122"/>
              </a:rPr>
              <a:t>第二</a:t>
            </a:r>
            <a:endParaRPr lang="en-US" dirty="0" smtClean="0">
              <a:latin typeface="SimSun" pitchFamily="2" charset="-122"/>
              <a:ea typeface="SimSun" pitchFamily="2" charset="-122"/>
            </a:endParaRPr>
          </a:p>
          <a:p>
            <a:r>
              <a:rPr lang="en-US" altLang="zh-CN" dirty="0" smtClean="0">
                <a:latin typeface="SimSun" pitchFamily="2" charset="-122"/>
              </a:rPr>
              <a:t>   </a:t>
            </a:r>
            <a:r>
              <a:rPr lang="zh-CN" altLang="en-US" dirty="0" smtClean="0">
                <a:latin typeface="SimSun" pitchFamily="2" charset="-122"/>
              </a:rPr>
              <a:t>經濟</a:t>
            </a:r>
            <a:r>
              <a:rPr lang="en-GB" dirty="0" smtClean="0">
                <a:latin typeface="SimSun" pitchFamily="2" charset="-122"/>
                <a:ea typeface="SimSun" pitchFamily="2" charset="-122"/>
              </a:rPr>
              <a:t> -</a:t>
            </a:r>
            <a:r>
              <a:rPr lang="zh-CN" altLang="en-US" dirty="0" smtClean="0">
                <a:latin typeface="SimSun" pitchFamily="2" charset="-122"/>
              </a:rPr>
              <a:t>第三</a:t>
            </a:r>
            <a:endParaRPr lang="en-US" dirty="0" smtClean="0">
              <a:latin typeface="SimSun" pitchFamily="2" charset="-122"/>
              <a:ea typeface="SimSun" pitchFamily="2" charset="-122"/>
            </a:endParaRPr>
          </a:p>
          <a:p>
            <a:r>
              <a:rPr lang="en-US" altLang="zh-CN" dirty="0" smtClean="0">
                <a:latin typeface="SimSun" pitchFamily="2" charset="-122"/>
              </a:rPr>
              <a:t>   </a:t>
            </a:r>
            <a:r>
              <a:rPr lang="zh-TW" altLang="en-US" dirty="0" smtClean="0">
                <a:latin typeface="SimSun" pitchFamily="2" charset="-122"/>
              </a:rPr>
              <a:t>地理、城市規劃與環境</a:t>
            </a:r>
            <a:r>
              <a:rPr lang="en-GB" dirty="0" smtClean="0">
                <a:latin typeface="SimSun" pitchFamily="2" charset="-122"/>
                <a:ea typeface="SimSun" pitchFamily="2" charset="-122"/>
              </a:rPr>
              <a:t> -</a:t>
            </a:r>
            <a:r>
              <a:rPr lang="zh-CN" altLang="en-US" dirty="0" smtClean="0">
                <a:latin typeface="SimSun" pitchFamily="2" charset="-122"/>
              </a:rPr>
              <a:t>第三</a:t>
            </a:r>
            <a:endParaRPr lang="en-US" dirty="0" smtClean="0">
              <a:latin typeface="SimSun" pitchFamily="2" charset="-122"/>
              <a:ea typeface="SimSun" pitchFamily="2" charset="-122"/>
            </a:endParaRPr>
          </a:p>
          <a:p>
            <a:r>
              <a:rPr lang="en-US" altLang="zh-CN" dirty="0" smtClean="0">
                <a:latin typeface="SimSun" pitchFamily="2" charset="-122"/>
              </a:rPr>
              <a:t>   </a:t>
            </a:r>
            <a:r>
              <a:rPr lang="zh-CN" altLang="en-US" dirty="0" smtClean="0">
                <a:latin typeface="SimSun" pitchFamily="2" charset="-122"/>
              </a:rPr>
              <a:t>人文</a:t>
            </a:r>
            <a:r>
              <a:rPr lang="en-GB" dirty="0" smtClean="0">
                <a:latin typeface="SimSun" pitchFamily="2" charset="-122"/>
                <a:ea typeface="SimSun" pitchFamily="2" charset="-122"/>
              </a:rPr>
              <a:t> -</a:t>
            </a:r>
            <a:r>
              <a:rPr lang="zh-CN" altLang="en-US" dirty="0" smtClean="0">
                <a:latin typeface="SimSun" pitchFamily="2" charset="-122"/>
              </a:rPr>
              <a:t>第三</a:t>
            </a:r>
            <a:endParaRPr lang="en-US" dirty="0" smtClean="0">
              <a:latin typeface="SimSun" pitchFamily="2" charset="-122"/>
              <a:ea typeface="SimSun" pitchFamily="2" charset="-122"/>
            </a:endParaRPr>
          </a:p>
          <a:p>
            <a:r>
              <a:rPr lang="en-US" altLang="zh-CN" dirty="0" smtClean="0">
                <a:latin typeface="SimSun" pitchFamily="2" charset="-122"/>
              </a:rPr>
              <a:t>   </a:t>
            </a:r>
            <a:r>
              <a:rPr lang="zh-CN" altLang="en-US" dirty="0" smtClean="0">
                <a:latin typeface="SimSun" pitchFamily="2" charset="-122"/>
              </a:rPr>
              <a:t>心理學</a:t>
            </a:r>
            <a:r>
              <a:rPr lang="en-GB" dirty="0" smtClean="0">
                <a:latin typeface="SimSun" pitchFamily="2" charset="-122"/>
                <a:ea typeface="SimSun" pitchFamily="2" charset="-122"/>
              </a:rPr>
              <a:t>-</a:t>
            </a:r>
            <a:r>
              <a:rPr lang="zh-CN" altLang="en-US" dirty="0" smtClean="0">
                <a:latin typeface="SimSun" pitchFamily="2" charset="-122"/>
              </a:rPr>
              <a:t>第三</a:t>
            </a:r>
            <a:endParaRPr lang="en-US" dirty="0" smtClean="0">
              <a:latin typeface="Times New Roman" pitchFamily="18" charset="0"/>
            </a:endParaRPr>
          </a:p>
        </p:txBody>
      </p:sp>
      <p:sp>
        <p:nvSpPr>
          <p:cNvPr id="106500" name="Slide Number Placeholder 3"/>
          <p:cNvSpPr>
            <a:spLocks noGrp="1"/>
          </p:cNvSpPr>
          <p:nvPr>
            <p:ph type="sldNum" sz="quarter" idx="5"/>
          </p:nvPr>
        </p:nvSpPr>
        <p:spPr>
          <a:noFill/>
        </p:spPr>
        <p:txBody>
          <a:bodyPr/>
          <a:lstStyle/>
          <a:p>
            <a:fld id="{1CEC114E-E950-4464-87B9-DFEE7CFB8F22}" type="slidenum">
              <a:rPr lang="en-US" altLang="zh-CN"/>
              <a:pPr/>
              <a:t>8</a:t>
            </a:fld>
            <a:endParaRPr lang="en-US" altLang="zh-CN"/>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幻灯片图像占位符 1"/>
          <p:cNvSpPr>
            <a:spLocks noGrp="1" noRot="1" noChangeAspect="1" noTextEdit="1"/>
          </p:cNvSpPr>
          <p:nvPr>
            <p:ph type="sldImg"/>
          </p:nvPr>
        </p:nvSpPr>
        <p:spPr>
          <a:ln/>
        </p:spPr>
      </p:sp>
      <p:sp>
        <p:nvSpPr>
          <p:cNvPr id="144387" name="备注占位符 2"/>
          <p:cNvSpPr>
            <a:spLocks noGrp="1"/>
          </p:cNvSpPr>
          <p:nvPr>
            <p:ph type="body" idx="1"/>
          </p:nvPr>
        </p:nvSpPr>
        <p:spPr>
          <a:noFill/>
          <a:ln/>
        </p:spPr>
        <p:txBody>
          <a:bodyPr/>
          <a:lstStyle/>
          <a:p>
            <a:r>
              <a:rPr lang="zh-CN" altLang="en-US" dirty="0" smtClean="0">
                <a:latin typeface="Times New Roman" pitchFamily="18" charset="0"/>
                <a:ea typeface="SimSun" pitchFamily="2" charset="-122"/>
              </a:rPr>
              <a:t>第五步。。。成功！</a:t>
            </a:r>
            <a:endParaRPr lang="en-US" altLang="zh-CN" dirty="0" smtClean="0">
              <a:latin typeface="Times New Roman" pitchFamily="18" charset="0"/>
              <a:ea typeface="SimSun" pitchFamily="2" charset="-122"/>
            </a:endParaRPr>
          </a:p>
        </p:txBody>
      </p:sp>
      <p:sp>
        <p:nvSpPr>
          <p:cNvPr id="144388" name="灯片编号占位符 3"/>
          <p:cNvSpPr>
            <a:spLocks noGrp="1"/>
          </p:cNvSpPr>
          <p:nvPr>
            <p:ph type="sldNum" sz="quarter" idx="5"/>
          </p:nvPr>
        </p:nvSpPr>
        <p:spPr>
          <a:noFill/>
        </p:spPr>
        <p:txBody>
          <a:bodyPr/>
          <a:lstStyle/>
          <a:p>
            <a:fld id="{2610590B-A874-4F2D-A95E-7A4DA2C5102B}" type="slidenum">
              <a:rPr lang="en-US" altLang="zh-CN"/>
              <a:pPr/>
              <a:t>80</a:t>
            </a:fld>
            <a:endParaRPr lang="en-US" altLang="zh-CN"/>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0ED7F4-A1EB-4158-817E-5AA4CCA184C5}" type="slidenum">
              <a:rPr lang="en-US" smtClean="0"/>
              <a:pPr/>
              <a:t>81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ln/>
        </p:spPr>
        <p:txBody>
          <a:bodyPr/>
          <a:lstStyle/>
          <a:p>
            <a:pPr eaLnBrk="1" hangingPunct="1"/>
            <a:r>
              <a:rPr lang="zh-CN" altLang="en-US" dirty="0" smtClean="0">
                <a:latin typeface="Times New Roman" pitchFamily="18" charset="0"/>
              </a:rPr>
              <a:t>在這</a:t>
            </a:r>
            <a:r>
              <a:rPr lang="en-US" altLang="zh-CN" dirty="0" smtClean="0">
                <a:latin typeface="Times New Roman" pitchFamily="18" charset="0"/>
              </a:rPr>
              <a:t>14</a:t>
            </a:r>
            <a:r>
              <a:rPr lang="zh-TW" altLang="en-US" dirty="0" smtClean="0">
                <a:latin typeface="Times New Roman" pitchFamily="18" charset="0"/>
              </a:rPr>
              <a:t>個學科範圍裡，我們的期刊有</a:t>
            </a:r>
            <a:r>
              <a:rPr lang="en-US" altLang="zh-CN" dirty="0" smtClean="0">
                <a:latin typeface="Times New Roman" pitchFamily="18" charset="0"/>
              </a:rPr>
              <a:t>400</a:t>
            </a:r>
            <a:r>
              <a:rPr lang="zh-CN" altLang="en-US" dirty="0" smtClean="0">
                <a:latin typeface="Times New Roman" pitchFamily="18" charset="0"/>
              </a:rPr>
              <a:t>多種期刊在</a:t>
            </a:r>
            <a:r>
              <a:rPr lang="en-US" altLang="zh-CN" dirty="0" err="1" smtClean="0">
                <a:latin typeface="Times New Roman" pitchFamily="18" charset="0"/>
              </a:rPr>
              <a:t>ssci</a:t>
            </a:r>
            <a:r>
              <a:rPr lang="zh-CN" altLang="en-US" dirty="0" smtClean="0">
                <a:latin typeface="Times New Roman" pitchFamily="18" charset="0"/>
              </a:rPr>
              <a:t>和</a:t>
            </a:r>
            <a:r>
              <a:rPr lang="en-US" altLang="zh-CN" dirty="0" err="1" smtClean="0">
                <a:latin typeface="Times New Roman" pitchFamily="18" charset="0"/>
              </a:rPr>
              <a:t>a&amp;hi</a:t>
            </a:r>
            <a:r>
              <a:rPr lang="zh-TW" altLang="en-US" dirty="0" smtClean="0">
                <a:latin typeface="Times New Roman" pitchFamily="18" charset="0"/>
              </a:rPr>
              <a:t>裡收入的。</a:t>
            </a:r>
            <a:r>
              <a:rPr lang="en-US" altLang="zh-CN" dirty="0" smtClean="0">
                <a:latin typeface="Times New Roman" pitchFamily="18" charset="0"/>
              </a:rPr>
              <a:t>T&amp;F</a:t>
            </a:r>
            <a:r>
              <a:rPr lang="zh-TW" altLang="en-US" dirty="0" smtClean="0">
                <a:latin typeface="Times New Roman" pitchFamily="18" charset="0"/>
              </a:rPr>
              <a:t>人文期刊的內容非常豐富，包含的範圍非常廣泛，像人文藝術、行為科學、教育學以及政治國際關係與區域研究，這幾個學科在數量上遠遠超過</a:t>
            </a:r>
            <a:r>
              <a:rPr lang="en-US" altLang="zh-CN" dirty="0" smtClean="0">
                <a:latin typeface="Times New Roman" pitchFamily="18" charset="0"/>
              </a:rPr>
              <a:t>100</a:t>
            </a:r>
            <a:r>
              <a:rPr lang="zh-TW" altLang="en-US" dirty="0" smtClean="0">
                <a:latin typeface="Times New Roman" pitchFamily="18" charset="0"/>
              </a:rPr>
              <a:t>。</a:t>
            </a:r>
            <a:endParaRPr lang="en-US" altLang="zh-TW" dirty="0" smtClean="0">
              <a:latin typeface="Times New Roman" pitchFamily="18" charset="0"/>
            </a:endParaRPr>
          </a:p>
          <a:p>
            <a:pPr eaLnBrk="1" hangingPunct="1"/>
            <a:r>
              <a:rPr lang="zh-TW" altLang="en-US" dirty="0" smtClean="0">
                <a:latin typeface="Times New Roman" pitchFamily="18" charset="0"/>
              </a:rPr>
              <a:t>教育學以及政治國際關係與區域研究裡面，在</a:t>
            </a:r>
            <a:r>
              <a:rPr lang="en-US" altLang="zh-CN" dirty="0" err="1" smtClean="0">
                <a:latin typeface="Times New Roman" pitchFamily="18" charset="0"/>
              </a:rPr>
              <a:t>ssci</a:t>
            </a:r>
            <a:r>
              <a:rPr lang="zh-TW" altLang="en-US" dirty="0" smtClean="0">
                <a:latin typeface="Times New Roman" pitchFamily="18" charset="0"/>
              </a:rPr>
              <a:t>收入數量，比如說教育學總共有</a:t>
            </a:r>
            <a:r>
              <a:rPr lang="en-US" altLang="zh-CN" dirty="0" smtClean="0">
                <a:latin typeface="Times New Roman" pitchFamily="18" charset="0"/>
              </a:rPr>
              <a:t>400</a:t>
            </a:r>
            <a:r>
              <a:rPr lang="zh-TW" altLang="en-US" dirty="0" smtClean="0">
                <a:latin typeface="Times New Roman" pitchFamily="18" charset="0"/>
              </a:rPr>
              <a:t>多種，我們的就佔據有</a:t>
            </a:r>
            <a:r>
              <a:rPr lang="en-US" altLang="zh-CN" dirty="0" smtClean="0">
                <a:latin typeface="Times New Roman" pitchFamily="18" charset="0"/>
              </a:rPr>
              <a:t>40%</a:t>
            </a:r>
            <a:r>
              <a:rPr lang="zh-TW" altLang="en-US" dirty="0" smtClean="0">
                <a:latin typeface="Times New Roman" pitchFamily="18" charset="0"/>
              </a:rPr>
              <a:t>的分量。拿教育學為例的話，涉及的主題面是非常廣泛的，涉及到高等教育、繼續教育、教育史、教學教育和教師、特殊教育、教育心理學、教育社會學等等，它涉及的面非常的廣泛，每一個老師都能找到自己相關的領域。</a:t>
            </a:r>
            <a:endParaRPr lang="en-US" altLang="zh-TW" dirty="0" smtClean="0">
              <a:latin typeface="Times New Roman" pitchFamily="18" charset="0"/>
            </a:endParaRPr>
          </a:p>
          <a:p>
            <a:pPr eaLnBrk="1" hangingPunct="1"/>
            <a:r>
              <a:rPr lang="zh-TW" altLang="en-US" dirty="0" smtClean="0">
                <a:latin typeface="Times New Roman" pitchFamily="18" charset="0"/>
              </a:rPr>
              <a:t>像其餘的學科，比如人類學與考古學，體育、休閒與旅遊，策略研究，媒體與傳播，圖書館與資訊科學，這些都屬於</a:t>
            </a:r>
            <a:r>
              <a:rPr lang="en-US" altLang="zh-CN" dirty="0" smtClean="0">
                <a:latin typeface="Times New Roman" pitchFamily="18" charset="0"/>
              </a:rPr>
              <a:t>TF</a:t>
            </a:r>
            <a:r>
              <a:rPr lang="zh-TW" altLang="en-US" dirty="0" smtClean="0">
                <a:latin typeface="Times New Roman" pitchFamily="18" charset="0"/>
              </a:rPr>
              <a:t>的特色學科。我們的期刊有很多和學協會出版的，如策略研究，是和英國策略研究所合作出版；媒體文化與傳播，是與世界傳播學會、南方傳播學會等一起合作出版的期刊。</a:t>
            </a:r>
            <a:endParaRPr lang="en-US" altLang="zh-CN" dirty="0" smtClean="0">
              <a:latin typeface="Times New Roman" pitchFamily="18" charset="0"/>
            </a:endParaRPr>
          </a:p>
          <a:p>
            <a:pPr eaLnBrk="1" hangingPunct="1">
              <a:spcBef>
                <a:spcPts val="675"/>
              </a:spcBef>
            </a:pPr>
            <a:r>
              <a:rPr lang="zh-CN" altLang="en-US" dirty="0" smtClean="0">
                <a:solidFill>
                  <a:srgbClr val="000000"/>
                </a:solidFill>
                <a:latin typeface="Calibri" pitchFamily="34" charset="0"/>
              </a:rPr>
              <a:t>歷史</a:t>
            </a:r>
            <a:endParaRPr lang="zh-CN" altLang="en-GB" dirty="0" smtClean="0">
              <a:solidFill>
                <a:srgbClr val="000000"/>
              </a:solidFill>
              <a:latin typeface="Calibri" pitchFamily="34" charset="0"/>
            </a:endParaRPr>
          </a:p>
          <a:p>
            <a:pPr eaLnBrk="1" hangingPunct="1">
              <a:spcBef>
                <a:spcPts val="675"/>
              </a:spcBef>
            </a:pPr>
            <a:r>
              <a:rPr lang="en-GB" altLang="zh-CN" dirty="0" smtClean="0">
                <a:solidFill>
                  <a:srgbClr val="000000"/>
                </a:solidFill>
                <a:latin typeface="Calibri" pitchFamily="34" charset="0"/>
              </a:rPr>
              <a:t>     -</a:t>
            </a:r>
            <a:r>
              <a:rPr lang="zh-TW" altLang="en-US" dirty="0" smtClean="0">
                <a:solidFill>
                  <a:srgbClr val="000000"/>
                </a:solidFill>
                <a:latin typeface="Calibri" pitchFamily="34" charset="0"/>
              </a:rPr>
              <a:t>文學、語言和語言學</a:t>
            </a:r>
            <a:endParaRPr lang="zh-CN" altLang="en-GB" dirty="0" smtClean="0">
              <a:solidFill>
                <a:srgbClr val="000000"/>
              </a:solidFill>
              <a:latin typeface="Calibri" pitchFamily="34" charset="0"/>
            </a:endParaRPr>
          </a:p>
          <a:p>
            <a:pPr eaLnBrk="1" hangingPunct="1">
              <a:spcBef>
                <a:spcPts val="675"/>
              </a:spcBef>
            </a:pPr>
            <a:r>
              <a:rPr lang="en-GB" altLang="zh-CN" dirty="0" smtClean="0">
                <a:solidFill>
                  <a:srgbClr val="000000"/>
                </a:solidFill>
                <a:latin typeface="Calibri" pitchFamily="34" charset="0"/>
              </a:rPr>
              <a:t>     -</a:t>
            </a:r>
            <a:r>
              <a:rPr lang="zh-CN" altLang="en-US" dirty="0" smtClean="0">
                <a:solidFill>
                  <a:srgbClr val="000000"/>
                </a:solidFill>
                <a:latin typeface="Calibri" pitchFamily="34" charset="0"/>
              </a:rPr>
              <a:t>音樂</a:t>
            </a:r>
            <a:endParaRPr lang="zh-CN" altLang="en-GB" dirty="0" smtClean="0">
              <a:solidFill>
                <a:srgbClr val="000000"/>
              </a:solidFill>
              <a:latin typeface="Calibri" pitchFamily="34" charset="0"/>
            </a:endParaRPr>
          </a:p>
          <a:p>
            <a:pPr eaLnBrk="1" hangingPunct="1">
              <a:spcBef>
                <a:spcPts val="675"/>
              </a:spcBef>
            </a:pPr>
            <a:r>
              <a:rPr lang="en-GB" altLang="zh-CN" dirty="0" smtClean="0">
                <a:solidFill>
                  <a:srgbClr val="000000"/>
                </a:solidFill>
                <a:latin typeface="Calibri" pitchFamily="34" charset="0"/>
              </a:rPr>
              <a:t>     -</a:t>
            </a:r>
            <a:r>
              <a:rPr lang="zh-CN" altLang="en-US" dirty="0" smtClean="0">
                <a:solidFill>
                  <a:srgbClr val="000000"/>
                </a:solidFill>
                <a:latin typeface="Calibri" pitchFamily="34" charset="0"/>
              </a:rPr>
              <a:t>哲學</a:t>
            </a:r>
            <a:endParaRPr lang="zh-CN" altLang="en-GB" dirty="0" smtClean="0">
              <a:solidFill>
                <a:srgbClr val="000000"/>
              </a:solidFill>
              <a:latin typeface="Calibri" pitchFamily="34" charset="0"/>
            </a:endParaRPr>
          </a:p>
          <a:p>
            <a:pPr eaLnBrk="1" hangingPunct="1">
              <a:spcBef>
                <a:spcPts val="675"/>
              </a:spcBef>
            </a:pPr>
            <a:r>
              <a:rPr lang="en-GB" altLang="zh-CN" dirty="0" smtClean="0">
                <a:solidFill>
                  <a:srgbClr val="000000"/>
                </a:solidFill>
                <a:latin typeface="Calibri" pitchFamily="34" charset="0"/>
              </a:rPr>
              <a:t>     -</a:t>
            </a:r>
            <a:r>
              <a:rPr lang="zh-CN" altLang="en-GB" dirty="0" smtClean="0">
                <a:solidFill>
                  <a:srgbClr val="000000"/>
                </a:solidFill>
                <a:latin typeface="Calibri" pitchFamily="34" charset="0"/>
              </a:rPr>
              <a:t>宗教</a:t>
            </a:r>
          </a:p>
          <a:p>
            <a:pPr eaLnBrk="1" hangingPunct="1">
              <a:spcBef>
                <a:spcPts val="675"/>
              </a:spcBef>
            </a:pPr>
            <a:r>
              <a:rPr lang="en-GB" altLang="zh-CN" dirty="0" smtClean="0">
                <a:solidFill>
                  <a:srgbClr val="000000"/>
                </a:solidFill>
                <a:latin typeface="Calibri" pitchFamily="34" charset="0"/>
              </a:rPr>
              <a:t>     -</a:t>
            </a:r>
            <a:r>
              <a:rPr lang="zh-TW" altLang="en-US" dirty="0" smtClean="0">
                <a:solidFill>
                  <a:srgbClr val="000000"/>
                </a:solidFill>
                <a:latin typeface="Calibri" pitchFamily="34" charset="0"/>
              </a:rPr>
              <a:t>戲劇和表演研究</a:t>
            </a:r>
            <a:endParaRPr lang="zh-CN" altLang="en-GB" dirty="0" smtClean="0">
              <a:solidFill>
                <a:srgbClr val="000000"/>
              </a:solidFill>
              <a:latin typeface="Calibri" pitchFamily="34" charset="0"/>
            </a:endParaRPr>
          </a:p>
          <a:p>
            <a:pPr eaLnBrk="1" hangingPunct="1">
              <a:spcBef>
                <a:spcPts val="675"/>
              </a:spcBef>
            </a:pPr>
            <a:r>
              <a:rPr lang="en-GB" altLang="zh-CN" dirty="0" smtClean="0">
                <a:solidFill>
                  <a:srgbClr val="000000"/>
                </a:solidFill>
                <a:latin typeface="Calibri" pitchFamily="34" charset="0"/>
              </a:rPr>
              <a:t>     -</a:t>
            </a:r>
            <a:r>
              <a:rPr lang="zh-CN" altLang="en-US" dirty="0" smtClean="0">
                <a:solidFill>
                  <a:srgbClr val="000000"/>
                </a:solidFill>
                <a:latin typeface="Calibri" pitchFamily="34" charset="0"/>
              </a:rPr>
              <a:t>視覺藝術</a:t>
            </a:r>
            <a:endParaRPr lang="zh-CN" altLang="en-GB" dirty="0" smtClean="0">
              <a:solidFill>
                <a:srgbClr val="000000"/>
              </a:solidFill>
              <a:latin typeface="Calibri" pitchFamily="34" charset="0"/>
            </a:endParaRPr>
          </a:p>
          <a:p>
            <a:pPr eaLnBrk="1" hangingPunct="1">
              <a:spcBef>
                <a:spcPts val="675"/>
              </a:spcBef>
              <a:buClr>
                <a:srgbClr val="000000"/>
              </a:buClr>
            </a:pPr>
            <a:r>
              <a:rPr lang="zh-TW" altLang="en-US" dirty="0" smtClean="0">
                <a:solidFill>
                  <a:srgbClr val="000000"/>
                </a:solidFill>
                <a:latin typeface="Calibri" pitchFamily="34" charset="0"/>
              </a:rPr>
              <a:t>行為神經學；</a:t>
            </a:r>
            <a:r>
              <a:rPr lang="zh-CN" altLang="en-US" dirty="0" smtClean="0">
                <a:solidFill>
                  <a:srgbClr val="000000"/>
                </a:solidFill>
                <a:latin typeface="Calibri" pitchFamily="34" charset="0"/>
              </a:rPr>
              <a:t>心理諮詢；</a:t>
            </a:r>
            <a:endParaRPr lang="en-US" altLang="zh-CN" dirty="0" smtClean="0">
              <a:solidFill>
                <a:srgbClr val="000000"/>
              </a:solidFill>
              <a:latin typeface="Calibri" pitchFamily="34" charset="0"/>
            </a:endParaRPr>
          </a:p>
          <a:p>
            <a:pPr eaLnBrk="1" hangingPunct="1">
              <a:spcBef>
                <a:spcPts val="675"/>
              </a:spcBef>
              <a:buClr>
                <a:srgbClr val="000000"/>
              </a:buClr>
            </a:pPr>
            <a:r>
              <a:rPr lang="en-US" altLang="zh-CN" dirty="0" smtClean="0">
                <a:solidFill>
                  <a:srgbClr val="000000"/>
                </a:solidFill>
                <a:latin typeface="Calibri" pitchFamily="34" charset="0"/>
              </a:rPr>
              <a:t>                  </a:t>
            </a:r>
            <a:r>
              <a:rPr lang="zh-TW" altLang="en-US" dirty="0" smtClean="0">
                <a:solidFill>
                  <a:srgbClr val="000000"/>
                </a:solidFill>
                <a:latin typeface="Calibri" pitchFamily="34" charset="0"/>
              </a:rPr>
              <a:t>精神病學；心理學和精神療法</a:t>
            </a:r>
            <a:endParaRPr lang="en-US" altLang="zh-CN" dirty="0" smtClean="0">
              <a:solidFill>
                <a:srgbClr val="000000"/>
              </a:solidFill>
              <a:latin typeface="Calibri" pitchFamily="34" charset="0"/>
            </a:endParaRPr>
          </a:p>
          <a:p>
            <a:pPr eaLnBrk="1" hangingPunct="1"/>
            <a:endParaRPr lang="en-US" dirty="0" smtClean="0">
              <a:latin typeface="Times New Roman" pitchFamily="18" charset="0"/>
            </a:endParaRPr>
          </a:p>
        </p:txBody>
      </p:sp>
      <p:sp>
        <p:nvSpPr>
          <p:cNvPr id="109572" name="Slide Number Placeholder 3"/>
          <p:cNvSpPr>
            <a:spLocks noGrp="1"/>
          </p:cNvSpPr>
          <p:nvPr>
            <p:ph type="sldNum" sz="quarter" idx="5"/>
          </p:nvPr>
        </p:nvSpPr>
        <p:spPr>
          <a:noFill/>
        </p:spPr>
        <p:txBody>
          <a:bodyPr/>
          <a:lstStyle/>
          <a:p>
            <a:fld id="{ED531A1E-B0C6-478E-8AEA-81D1D49EE7F6}" type="slidenum">
              <a:rPr lang="en-US" altLang="zh-CN"/>
              <a:pPr/>
              <a:t>9</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cstate="email"/>
          <a:srcRect/>
          <a:stretch>
            <a:fillRect/>
          </a:stretch>
        </p:blipFill>
        <p:spPr bwMode="auto">
          <a:xfrm>
            <a:off x="900113" y="5229225"/>
            <a:ext cx="8243887" cy="1628775"/>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35E7F596-1243-4C45-A11E-D2758960D747}" type="datetimeFigureOut">
              <a:rPr lang="en-US" smtClean="0"/>
              <a:pPr/>
              <a:t>8/20/2013</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E7F596-1243-4C45-A11E-D2758960D747}" type="datetimeFigureOut">
              <a:rPr lang="en-US" smtClean="0"/>
              <a:pPr/>
              <a:t>8/20/2013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971D9A-CE9D-449D-808D-3E8E8A48476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E7F596-1243-4C45-A11E-D2758960D747}" type="datetimeFigureOut">
              <a:rPr lang="en-US" smtClean="0"/>
              <a:pPr/>
              <a:t>8/20/2013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971D9A-CE9D-449D-808D-3E8E8A48476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E7F596-1243-4C45-A11E-D2758960D747}" type="datetimeFigureOut">
              <a:rPr lang="en-US" smtClean="0"/>
              <a:pPr/>
              <a:t>8/20/2013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971D9A-CE9D-449D-808D-3E8E8A48476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E7F596-1243-4C45-A11E-D2758960D747}" type="datetimeFigureOut">
              <a:rPr lang="en-US" smtClean="0"/>
              <a:pPr/>
              <a:t>8/20/2013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971D9A-CE9D-449D-808D-3E8E8A48476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E7F596-1243-4C45-A11E-D2758960D747}" type="datetimeFigureOut">
              <a:rPr lang="en-US" smtClean="0"/>
              <a:pPr/>
              <a:t>8/20/2013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971D9A-CE9D-449D-808D-3E8E8A48476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E7F596-1243-4C45-A11E-D2758960D747}" type="datetimeFigureOut">
              <a:rPr lang="en-US" smtClean="0"/>
              <a:pPr/>
              <a:t>8/20/2013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971D9A-CE9D-449D-808D-3E8E8A48476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E7F596-1243-4C45-A11E-D2758960D747}" type="datetimeFigureOut">
              <a:rPr lang="en-US" smtClean="0"/>
              <a:pPr/>
              <a:t>8/20/2013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971D9A-CE9D-449D-808D-3E8E8A48476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E7F596-1243-4C45-A11E-D2758960D747}" type="datetimeFigureOut">
              <a:rPr lang="en-US" smtClean="0"/>
              <a:pPr/>
              <a:t>8/20/2013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971D9A-CE9D-449D-808D-3E8E8A48476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F596-1243-4C45-A11E-D2758960D747}" type="datetimeFigureOut">
              <a:rPr lang="en-US" smtClean="0"/>
              <a:pPr/>
              <a:t>8/20/2013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971D9A-CE9D-449D-808D-3E8E8A48476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F596-1243-4C45-A11E-D2758960D747}" type="datetimeFigureOut">
              <a:rPr lang="en-US" smtClean="0"/>
              <a:pPr/>
              <a:t>8/20/2013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971D9A-CE9D-449D-808D-3E8E8A48476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3"/>
          <p:cNvPicPr>
            <a:picLocks noChangeAspect="1" noChangeArrowheads="1"/>
          </p:cNvPicPr>
          <p:nvPr userDrawn="1"/>
        </p:nvPicPr>
        <p:blipFill>
          <a:blip r:embed="rId13" cstate="email"/>
          <a:srcRect/>
          <a:stretch>
            <a:fillRect/>
          </a:stretch>
        </p:blipFill>
        <p:spPr bwMode="auto">
          <a:xfrm>
            <a:off x="0" y="0"/>
            <a:ext cx="7812088" cy="1628775"/>
          </a:xfrm>
          <a:prstGeom prst="rect">
            <a:avLst/>
          </a:prstGeom>
          <a:noFill/>
          <a:ln w="9525">
            <a:noFill/>
            <a:miter lim="800000"/>
            <a:headEnd/>
            <a:tailEnd/>
          </a:ln>
        </p:spPr>
      </p:pic>
      <p:pic>
        <p:nvPicPr>
          <p:cNvPr id="8" name="Picture 7"/>
          <p:cNvPicPr>
            <a:picLocks noChangeAspect="1" noChangeArrowheads="1"/>
          </p:cNvPicPr>
          <p:nvPr userDrawn="1"/>
        </p:nvPicPr>
        <p:blipFill>
          <a:blip r:embed="rId14" cstate="email"/>
          <a:srcRect/>
          <a:stretch>
            <a:fillRect/>
          </a:stretch>
        </p:blipFill>
        <p:spPr bwMode="auto">
          <a:xfrm>
            <a:off x="53975" y="2852738"/>
            <a:ext cx="781050" cy="3860800"/>
          </a:xfrm>
          <a:prstGeom prst="rect">
            <a:avLst/>
          </a:prstGeom>
          <a:noFill/>
          <a:ln w="9525">
            <a:noFill/>
            <a:miter lim="800000"/>
            <a:headEnd/>
            <a:tailEnd/>
          </a:ln>
        </p:spPr>
      </p:pic>
      <p:pic>
        <p:nvPicPr>
          <p:cNvPr id="7" name="Picture 6"/>
          <p:cNvPicPr>
            <a:picLocks noChangeAspect="1" noChangeArrowheads="1"/>
          </p:cNvPicPr>
          <p:nvPr userDrawn="1"/>
        </p:nvPicPr>
        <p:blipFill>
          <a:blip r:embed="rId15" cstate="email"/>
          <a:srcRect t="15486" r="83788"/>
          <a:stretch>
            <a:fillRect/>
          </a:stretch>
        </p:blipFill>
        <p:spPr bwMode="auto">
          <a:xfrm>
            <a:off x="7775575" y="0"/>
            <a:ext cx="1368425" cy="1444625"/>
          </a:xfrm>
          <a:prstGeom prst="rect">
            <a:avLst/>
          </a:prstGeom>
          <a:noFill/>
          <a:ln w="9525">
            <a:noFill/>
            <a:miter lim="800000"/>
            <a:headEnd/>
            <a:tailEnd/>
          </a:ln>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E7F596-1243-4C45-A11E-D2758960D747}" type="datetimeFigureOut">
              <a:rPr lang="en-US" smtClean="0"/>
              <a:pPr/>
              <a:t>8/20/2013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971D9A-CE9D-449D-808D-3E8E8A48476F}" type="slidenum">
              <a:rPr lang="en-US" smtClean="0"/>
              <a:pPr/>
              <a:t>‹#›</a:t>
            </a:fld>
            <a:endParaRPr lang="en-US"/>
          </a:p>
        </p:txBody>
      </p:sp>
      <p:sp>
        <p:nvSpPr>
          <p:cNvPr id="9" name="Slide Number Placeholder 5"/>
          <p:cNvSpPr txBox="1">
            <a:spLocks/>
          </p:cNvSpPr>
          <p:nvPr userDrawn="1"/>
        </p:nvSpPr>
        <p:spPr>
          <a:xfrm>
            <a:off x="6248400" y="6356350"/>
            <a:ext cx="2895600" cy="365125"/>
          </a:xfrm>
          <a:prstGeom prst="rect">
            <a:avLst/>
          </a:prstGeom>
        </p:spPr>
        <p:txBody>
          <a:bodyPr/>
          <a:lstStyle>
            <a:lvl1pPr>
              <a:defRPr sz="20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smtClean="0">
                <a:ln>
                  <a:noFill/>
                </a:ln>
                <a:solidFill>
                  <a:schemeClr val="tx2"/>
                </a:solidFill>
                <a:effectLst/>
                <a:uLnTx/>
                <a:uFillTx/>
                <a:latin typeface="Arial" pitchFamily="34" charset="0"/>
                <a:ea typeface="+mn-ea"/>
                <a:cs typeface="+mn-cs"/>
              </a:rPr>
              <a:t>www.tandfonline.com</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i="0"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hyperlink" Target="http://service.flysheet.com.tw/online/T&amp;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61.png"/><Relationship Id="rId2" Type="http://schemas.openxmlformats.org/officeDocument/2006/relationships/audio" Target="../media/audio1.wav"/><Relationship Id="rId1" Type="http://schemas.openxmlformats.org/officeDocument/2006/relationships/tags" Target="../tags/tag1.xml"/><Relationship Id="rId6" Type="http://schemas.openxmlformats.org/officeDocument/2006/relationships/image" Target="../media/image60.jpeg"/><Relationship Id="rId5" Type="http://schemas.openxmlformats.org/officeDocument/2006/relationships/image" Target="../media/image59.wmf"/><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65.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3.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slideLayout" Target="../slideLayouts/slideLayout2.xml"/><Relationship Id="rId7" Type="http://schemas.openxmlformats.org/officeDocument/2006/relationships/image" Target="../media/image67.jpeg"/><Relationship Id="rId2" Type="http://schemas.openxmlformats.org/officeDocument/2006/relationships/audio" Target="../media/audio2.wav"/><Relationship Id="rId1" Type="http://schemas.openxmlformats.org/officeDocument/2006/relationships/tags" Target="../tags/tag3.xml"/><Relationship Id="rId6" Type="http://schemas.openxmlformats.org/officeDocument/2006/relationships/image" Target="../media/image66.png"/><Relationship Id="rId5" Type="http://schemas.openxmlformats.org/officeDocument/2006/relationships/image" Target="../media/image59.wmf"/><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69.png"/><Relationship Id="rId5" Type="http://schemas.openxmlformats.org/officeDocument/2006/relationships/image" Target="../media/image59.wmf"/><Relationship Id="rId4" Type="http://schemas.openxmlformats.org/officeDocument/2006/relationships/image" Target="../media/image68.wmf"/></Relationships>
</file>

<file path=ppt/slides/_rels/slide3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73.png"/><Relationship Id="rId4" Type="http://schemas.openxmlformats.org/officeDocument/2006/relationships/image" Target="../media/image59.wmf"/></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74.jpeg"/><Relationship Id="rId4" Type="http://schemas.openxmlformats.org/officeDocument/2006/relationships/image" Target="../media/image59.wmf"/></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59.wmf"/><Relationship Id="rId4" Type="http://schemas.openxmlformats.org/officeDocument/2006/relationships/image" Target="../media/image75.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image" Target="../media/image76.jpeg"/><Relationship Id="rId4" Type="http://schemas.openxmlformats.org/officeDocument/2006/relationships/image" Target="../media/image59.wmf"/></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xml"/><Relationship Id="rId1" Type="http://schemas.openxmlformats.org/officeDocument/2006/relationships/tags" Target="../tags/tag9.xml"/><Relationship Id="rId5" Type="http://schemas.openxmlformats.org/officeDocument/2006/relationships/image" Target="../media/image78.jpeg"/><Relationship Id="rId4" Type="http://schemas.openxmlformats.org/officeDocument/2006/relationships/image" Target="../media/image59.wmf"/></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xml"/><Relationship Id="rId1" Type="http://schemas.openxmlformats.org/officeDocument/2006/relationships/tags" Target="../tags/tag10.xml"/><Relationship Id="rId5" Type="http://schemas.openxmlformats.org/officeDocument/2006/relationships/image" Target="../media/image79.jpeg"/><Relationship Id="rId4" Type="http://schemas.openxmlformats.org/officeDocument/2006/relationships/image" Target="../media/image59.wmf"/></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81.jpeg"/><Relationship Id="rId5" Type="http://schemas.openxmlformats.org/officeDocument/2006/relationships/image" Target="../media/image59.wmf"/><Relationship Id="rId4" Type="http://schemas.openxmlformats.org/officeDocument/2006/relationships/image" Target="../media/image80.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81.jpeg"/><Relationship Id="rId5" Type="http://schemas.openxmlformats.org/officeDocument/2006/relationships/image" Target="../media/image59.wmf"/><Relationship Id="rId4" Type="http://schemas.openxmlformats.org/officeDocument/2006/relationships/image" Target="../media/image82.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81.jpeg"/><Relationship Id="rId5" Type="http://schemas.openxmlformats.org/officeDocument/2006/relationships/image" Target="../media/image83.png"/><Relationship Id="rId4" Type="http://schemas.openxmlformats.org/officeDocument/2006/relationships/image" Target="../media/image59.wmf"/></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xml"/><Relationship Id="rId1" Type="http://schemas.openxmlformats.org/officeDocument/2006/relationships/tags" Target="../tags/tag14.xml"/><Relationship Id="rId5" Type="http://schemas.openxmlformats.org/officeDocument/2006/relationships/image" Target="../media/image67.jpeg"/><Relationship Id="rId4" Type="http://schemas.openxmlformats.org/officeDocument/2006/relationships/image" Target="../media/image59.wmf"/></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xml"/><Relationship Id="rId1" Type="http://schemas.openxmlformats.org/officeDocument/2006/relationships/tags" Target="../tags/tag15.xml"/><Relationship Id="rId6" Type="http://schemas.openxmlformats.org/officeDocument/2006/relationships/image" Target="../media/image84.png"/><Relationship Id="rId5" Type="http://schemas.openxmlformats.org/officeDocument/2006/relationships/image" Target="../media/image81.jpeg"/><Relationship Id="rId4" Type="http://schemas.openxmlformats.org/officeDocument/2006/relationships/image" Target="../media/image59.wmf"/></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image" Target="../media/image81.jpeg"/><Relationship Id="rId5" Type="http://schemas.openxmlformats.org/officeDocument/2006/relationships/image" Target="../media/image59.wmf"/><Relationship Id="rId4" Type="http://schemas.openxmlformats.org/officeDocument/2006/relationships/image" Target="../media/image85.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image" Target="../media/image81.jpeg"/><Relationship Id="rId5" Type="http://schemas.openxmlformats.org/officeDocument/2006/relationships/image" Target="../media/image59.wmf"/><Relationship Id="rId4" Type="http://schemas.openxmlformats.org/officeDocument/2006/relationships/image" Target="../media/image86.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xml"/><Relationship Id="rId1" Type="http://schemas.openxmlformats.org/officeDocument/2006/relationships/tags" Target="../tags/tag18.xml"/><Relationship Id="rId6" Type="http://schemas.openxmlformats.org/officeDocument/2006/relationships/image" Target="../media/image81.jpeg"/><Relationship Id="rId5" Type="http://schemas.openxmlformats.org/officeDocument/2006/relationships/image" Target="../media/image59.wmf"/><Relationship Id="rId4" Type="http://schemas.openxmlformats.org/officeDocument/2006/relationships/image" Target="../media/image87.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xml"/><Relationship Id="rId1" Type="http://schemas.openxmlformats.org/officeDocument/2006/relationships/tags" Target="../tags/tag19.xml"/><Relationship Id="rId6" Type="http://schemas.openxmlformats.org/officeDocument/2006/relationships/image" Target="../media/image81.jpeg"/><Relationship Id="rId5" Type="http://schemas.openxmlformats.org/officeDocument/2006/relationships/image" Target="../media/image59.wmf"/><Relationship Id="rId4" Type="http://schemas.openxmlformats.org/officeDocument/2006/relationships/image" Target="../media/image88.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xml"/><Relationship Id="rId1" Type="http://schemas.openxmlformats.org/officeDocument/2006/relationships/tags" Target="../tags/tag20.xml"/><Relationship Id="rId6" Type="http://schemas.openxmlformats.org/officeDocument/2006/relationships/image" Target="../media/image90.jpeg"/><Relationship Id="rId5" Type="http://schemas.openxmlformats.org/officeDocument/2006/relationships/image" Target="../media/image89.jpeg"/><Relationship Id="rId4" Type="http://schemas.openxmlformats.org/officeDocument/2006/relationships/image" Target="../media/image59.wmf"/></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54.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5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95.jpe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96.jpe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98.jpeg"/><Relationship Id="rId4" Type="http://schemas.openxmlformats.org/officeDocument/2006/relationships/image" Target="../media/image97.jpe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9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102.jpeg"/><Relationship Id="rId5" Type="http://schemas.openxmlformats.org/officeDocument/2006/relationships/image" Target="../media/image101.jpeg"/><Relationship Id="rId4" Type="http://schemas.openxmlformats.org/officeDocument/2006/relationships/image" Target="../media/image100.jpeg"/></Relationships>
</file>

<file path=ppt/slides/_rels/slide61.xml.rels><?xml version="1.0" encoding="UTF-8" standalone="yes"?>
<Relationships xmlns="http://schemas.openxmlformats.org/package/2006/relationships"><Relationship Id="rId8" Type="http://schemas.openxmlformats.org/officeDocument/2006/relationships/image" Target="../media/image107.jpeg"/><Relationship Id="rId13" Type="http://schemas.openxmlformats.org/officeDocument/2006/relationships/image" Target="../media/image112.jpeg"/><Relationship Id="rId3" Type="http://schemas.openxmlformats.org/officeDocument/2006/relationships/notesSlide" Target="../notesSlides/notesSlide61.xml"/><Relationship Id="rId7" Type="http://schemas.openxmlformats.org/officeDocument/2006/relationships/image" Target="../media/image106.jpeg"/><Relationship Id="rId12" Type="http://schemas.openxmlformats.org/officeDocument/2006/relationships/image" Target="../media/image111.jpeg"/><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105.jpeg"/><Relationship Id="rId11" Type="http://schemas.openxmlformats.org/officeDocument/2006/relationships/image" Target="../media/image110.jpeg"/><Relationship Id="rId5" Type="http://schemas.openxmlformats.org/officeDocument/2006/relationships/image" Target="../media/image104.jpeg"/><Relationship Id="rId10" Type="http://schemas.openxmlformats.org/officeDocument/2006/relationships/image" Target="../media/image109.jpeg"/><Relationship Id="rId4" Type="http://schemas.openxmlformats.org/officeDocument/2006/relationships/image" Target="../media/image103.jpeg"/><Relationship Id="rId9" Type="http://schemas.openxmlformats.org/officeDocument/2006/relationships/image" Target="../media/image108.jpeg"/><Relationship Id="rId14" Type="http://schemas.openxmlformats.org/officeDocument/2006/relationships/image" Target="../media/image113.jpeg"/></Relationships>
</file>

<file path=ppt/slides/_rels/slide62.xml.rels><?xml version="1.0" encoding="UTF-8" standalone="yes"?>
<Relationships xmlns="http://schemas.openxmlformats.org/package/2006/relationships"><Relationship Id="rId8" Type="http://schemas.openxmlformats.org/officeDocument/2006/relationships/image" Target="../media/image118.jpeg"/><Relationship Id="rId3" Type="http://schemas.openxmlformats.org/officeDocument/2006/relationships/notesSlide" Target="../notesSlides/notesSlide62.xml"/><Relationship Id="rId7" Type="http://schemas.openxmlformats.org/officeDocument/2006/relationships/image" Target="../media/image117.jpeg"/><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image" Target="../media/image116.jpeg"/><Relationship Id="rId5" Type="http://schemas.openxmlformats.org/officeDocument/2006/relationships/image" Target="../media/image115.jpeg"/><Relationship Id="rId10" Type="http://schemas.openxmlformats.org/officeDocument/2006/relationships/image" Target="../media/image120.jpeg"/><Relationship Id="rId4" Type="http://schemas.openxmlformats.org/officeDocument/2006/relationships/image" Target="../media/image114.jpeg"/><Relationship Id="rId9" Type="http://schemas.openxmlformats.org/officeDocument/2006/relationships/image" Target="../media/image119.jpeg"/></Relationships>
</file>

<file path=ppt/slides/_rels/slide63.xml.rels><?xml version="1.0" encoding="UTF-8" standalone="yes"?>
<Relationships xmlns="http://schemas.openxmlformats.org/package/2006/relationships"><Relationship Id="rId8" Type="http://schemas.openxmlformats.org/officeDocument/2006/relationships/image" Target="../media/image125.jpeg"/><Relationship Id="rId3" Type="http://schemas.openxmlformats.org/officeDocument/2006/relationships/notesSlide" Target="../notesSlides/notesSlide63.xml"/><Relationship Id="rId7" Type="http://schemas.openxmlformats.org/officeDocument/2006/relationships/image" Target="../media/image124.jpeg"/><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image" Target="../media/image123.jpeg"/><Relationship Id="rId5" Type="http://schemas.openxmlformats.org/officeDocument/2006/relationships/image" Target="../media/image122.jpeg"/><Relationship Id="rId4" Type="http://schemas.openxmlformats.org/officeDocument/2006/relationships/image" Target="../media/image121.jpeg"/><Relationship Id="rId9" Type="http://schemas.openxmlformats.org/officeDocument/2006/relationships/image" Target="../media/image126.jpeg"/></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127.png"/></Relationships>
</file>

<file path=ppt/slides/_rels/slide66.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hyperlink" Target="http://www.tandfonline.com/"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68.xml"/><Relationship Id="rId1" Type="http://schemas.openxmlformats.org/officeDocument/2006/relationships/slideLayout" Target="../slideLayouts/slideLayout7.xml"/><Relationship Id="rId5" Type="http://schemas.openxmlformats.org/officeDocument/2006/relationships/image" Target="../media/image132.png"/><Relationship Id="rId4" Type="http://schemas.openxmlformats.org/officeDocument/2006/relationships/image" Target="../media/image131.jpeg"/></Relationships>
</file>

<file path=ppt/slides/_rels/slide69.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notesSlide" Target="../notesSlides/notesSlide69.xml"/><Relationship Id="rId1" Type="http://schemas.openxmlformats.org/officeDocument/2006/relationships/slideLayout" Target="../slideLayouts/slideLayout7.xml"/><Relationship Id="rId5" Type="http://schemas.openxmlformats.org/officeDocument/2006/relationships/image" Target="../media/image130.png"/><Relationship Id="rId4" Type="http://schemas.openxmlformats.org/officeDocument/2006/relationships/image" Target="../media/image133.png"/></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70.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image" Target="../media/image134.png"/></Relationships>
</file>

<file path=ppt/slides/_rels/slide71.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notesSlide" Target="../notesSlides/notesSlide71.xml"/><Relationship Id="rId1" Type="http://schemas.openxmlformats.org/officeDocument/2006/relationships/slideLayout" Target="../slideLayouts/slideLayout1.xml"/><Relationship Id="rId4" Type="http://schemas.openxmlformats.org/officeDocument/2006/relationships/image" Target="../media/image135.png"/></Relationships>
</file>

<file path=ppt/slides/_rels/slide72.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notesSlide" Target="../notesSlides/notesSlide72.xml"/><Relationship Id="rId1" Type="http://schemas.openxmlformats.org/officeDocument/2006/relationships/slideLayout" Target="../slideLayouts/slideLayout1.xml"/><Relationship Id="rId4" Type="http://schemas.openxmlformats.org/officeDocument/2006/relationships/image" Target="../media/image136.png"/></Relationships>
</file>

<file path=ppt/slides/_rels/slide73.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notesSlide" Target="../notesSlides/notesSlide73.xml"/><Relationship Id="rId1" Type="http://schemas.openxmlformats.org/officeDocument/2006/relationships/slideLayout" Target="../slideLayouts/slideLayout7.xml"/><Relationship Id="rId4" Type="http://schemas.openxmlformats.org/officeDocument/2006/relationships/image" Target="../media/image133.png"/></Relationships>
</file>

<file path=ppt/slides/_rels/slide74.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image" Target="../media/image137.png"/></Relationships>
</file>

<file path=ppt/slides/_rels/slide75.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image" Target="../media/image138.png"/></Relationships>
</file>

<file path=ppt/slides/_rels/slide76.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Slide Number Placeholder 2"/>
          <p:cNvSpPr>
            <a:spLocks noGrp="1"/>
          </p:cNvSpPr>
          <p:nvPr>
            <p:ph type="sldNum" sz="quarter" idx="12"/>
          </p:nvPr>
        </p:nvSpPr>
        <p:spPr>
          <a:noFill/>
        </p:spPr>
        <p:txBody>
          <a:bodyPr/>
          <a:lstStyle/>
          <a:p>
            <a:fld id="{F5AE1DD6-6562-4591-8E8E-96DC1A1D9300}" type="slidenum">
              <a:rPr lang="en-US" altLang="zh-TW" smtClean="0"/>
              <a:pPr/>
              <a:t>1</a:t>
            </a:fld>
            <a:endParaRPr lang="en-US" altLang="zh-TW" smtClean="0"/>
          </a:p>
        </p:txBody>
      </p:sp>
      <p:sp>
        <p:nvSpPr>
          <p:cNvPr id="3076" name="Rectangle 10"/>
          <p:cNvSpPr>
            <a:spLocks noChangeArrowheads="1"/>
          </p:cNvSpPr>
          <p:nvPr/>
        </p:nvSpPr>
        <p:spPr bwMode="auto">
          <a:xfrm>
            <a:off x="1676400" y="1752600"/>
            <a:ext cx="6942138" cy="1633538"/>
          </a:xfrm>
          <a:prstGeom prst="rect">
            <a:avLst/>
          </a:prstGeom>
          <a:noFill/>
          <a:ln w="9525">
            <a:noFill/>
            <a:miter lim="800000"/>
            <a:headEnd/>
            <a:tailEnd/>
          </a:ln>
        </p:spPr>
        <p:txBody>
          <a:bodyPr/>
          <a:lstStyle/>
          <a:p>
            <a:pPr>
              <a:spcBef>
                <a:spcPct val="20000"/>
              </a:spcBef>
            </a:pPr>
            <a:endParaRPr kumimoji="0" lang="zh-TW" altLang="zh-TW" sz="2800">
              <a:latin typeface="Frutiger 47LightCn"/>
              <a:cs typeface="Arial" pitchFamily="34" charset="0"/>
            </a:endParaRPr>
          </a:p>
        </p:txBody>
      </p:sp>
      <p:sp>
        <p:nvSpPr>
          <p:cNvPr id="58375" name="Rectangle 7"/>
          <p:cNvSpPr>
            <a:spLocks noChangeArrowheads="1"/>
          </p:cNvSpPr>
          <p:nvPr/>
        </p:nvSpPr>
        <p:spPr bwMode="auto">
          <a:xfrm>
            <a:off x="1862808" y="3026569"/>
            <a:ext cx="5903913" cy="719137"/>
          </a:xfrm>
          <a:prstGeom prst="rect">
            <a:avLst/>
          </a:prstGeom>
          <a:noFill/>
          <a:ln w="9525">
            <a:noFill/>
            <a:miter lim="800000"/>
            <a:headEnd/>
            <a:tailEnd/>
          </a:ln>
          <a:effectLst>
            <a:outerShdw dist="35921" dir="2700000" algn="ctr" rotWithShape="0">
              <a:srgbClr val="808080"/>
            </a:outerShdw>
          </a:effectLst>
        </p:spPr>
        <p:txBody>
          <a:bodyPr/>
          <a:lstStyle/>
          <a:p>
            <a:pPr algn="ctr">
              <a:spcBef>
                <a:spcPct val="40000"/>
              </a:spcBef>
              <a:defRPr/>
            </a:pPr>
            <a:r>
              <a:rPr lang="zh-TW" altLang="en-US" sz="4400" b="1" dirty="0">
                <a:solidFill>
                  <a:schemeClr val="tx2"/>
                </a:solidFill>
                <a:effectLst>
                  <a:outerShdw blurRad="38100" dist="38100" dir="2700000" algn="tl">
                    <a:srgbClr val="C0C0C0"/>
                  </a:outerShdw>
                </a:effectLst>
                <a:latin typeface="Tahoma" pitchFamily="34" charset="0"/>
                <a:ea typeface="微軟正黑體" pitchFamily="34" charset="-120"/>
              </a:rPr>
              <a:t>教   育   訓   練</a:t>
            </a:r>
          </a:p>
        </p:txBody>
      </p:sp>
      <p:sp>
        <p:nvSpPr>
          <p:cNvPr id="3079" name="Rectangle 10"/>
          <p:cNvSpPr>
            <a:spLocks noChangeArrowheads="1"/>
          </p:cNvSpPr>
          <p:nvPr/>
        </p:nvSpPr>
        <p:spPr bwMode="auto">
          <a:xfrm>
            <a:off x="457200" y="6245225"/>
            <a:ext cx="2133600" cy="476250"/>
          </a:xfrm>
          <a:prstGeom prst="rect">
            <a:avLst/>
          </a:prstGeom>
          <a:noFill/>
          <a:ln w="9525">
            <a:noFill/>
            <a:miter lim="800000"/>
            <a:headEnd/>
            <a:tailEnd/>
          </a:ln>
        </p:spPr>
        <p:txBody>
          <a:bodyPr/>
          <a:lstStyle/>
          <a:p>
            <a:endParaRPr lang="en-US" altLang="zh-TW" sz="1400">
              <a:ea typeface="微軟正黑體" pitchFamily="34" charset="-120"/>
            </a:endParaRPr>
          </a:p>
        </p:txBody>
      </p:sp>
      <p:sp>
        <p:nvSpPr>
          <p:cNvPr id="10" name="Subtitle 4"/>
          <p:cNvSpPr txBox="1">
            <a:spLocks/>
          </p:cNvSpPr>
          <p:nvPr/>
        </p:nvSpPr>
        <p:spPr>
          <a:xfrm>
            <a:off x="1473200" y="4114799"/>
            <a:ext cx="6527800" cy="2130425"/>
          </a:xfrm>
          <a:prstGeom prst="rect">
            <a:avLst/>
          </a:prstGeom>
        </p:spPr>
        <p:txBody>
          <a:bodyPr>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altLang="zh-TW" sz="28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Taylor &amp; Francis </a:t>
            </a:r>
            <a:r>
              <a:rPr kumimoji="0" lang="zh-TW" altLang="en-US" sz="28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台灣辦事處</a:t>
            </a:r>
            <a:endParaRPr kumimoji="0" lang="en-US" altLang="zh-TW" sz="28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zh-TW" altLang="en-US" sz="28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陳雯婷</a:t>
            </a:r>
            <a:endParaRPr kumimoji="0" lang="en-US" altLang="zh-TW" sz="28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altLang="zh-TW" sz="28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Tel: 02-5551-1266 ext 6295</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altLang="zh-TW" sz="28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Mail: alicia.chen@tandf.com.sg</a:t>
            </a:r>
            <a:endParaRPr kumimoji="0" lang="zh-TW" altLang="en-US" sz="28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endParaRPr>
          </a:p>
        </p:txBody>
      </p:sp>
      <p:sp>
        <p:nvSpPr>
          <p:cNvPr id="2" name="Rectangle 1"/>
          <p:cNvSpPr/>
          <p:nvPr/>
        </p:nvSpPr>
        <p:spPr>
          <a:xfrm>
            <a:off x="805784" y="1760140"/>
            <a:ext cx="8017965" cy="923330"/>
          </a:xfrm>
          <a:prstGeom prst="rect">
            <a:avLst/>
          </a:prstGeom>
          <a:noFill/>
        </p:spPr>
        <p:txBody>
          <a:bodyPr wrap="none" lIns="91440" tIns="45720" rIns="91440" bIns="45720">
            <a:spAutoFit/>
          </a:bodyPr>
          <a:lstStyle/>
          <a:p>
            <a:pPr algn="ctr"/>
            <a:r>
              <a:rPr kumimoji="0" lang="en-GB" altLang="zh-TW"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微軟正黑體" pitchFamily="34" charset="-120"/>
                <a:ea typeface="微軟正黑體" pitchFamily="34" charset="-120"/>
                <a:cs typeface="Arial" pitchFamily="34" charset="0"/>
              </a:rPr>
              <a:t>Taylor &amp; Francis Online</a:t>
            </a:r>
            <a:r>
              <a:rPr kumimoji="0" lang="en-GB" altLang="zh-TW"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微軟正黑體" pitchFamily="34" charset="-120"/>
                <a:cs typeface="Arial" pitchFamily="34" charset="0"/>
              </a:rPr>
              <a:t> </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overrideClrMapping bg1="lt1" tx1="dk1" bg2="lt2" tx2="dk2" accent1="accent1" accent2="accent2" accent3="accent3" accent4="accent4" accent5="accent5" accent6="accent6" hlink="hlink" folHlink="folHlink"/>
  </p:clrMapOvr>
  <p:transition advTm="5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5" descr="cover 7.gif"/>
          <p:cNvPicPr>
            <a:picLocks noChangeAspect="1"/>
          </p:cNvPicPr>
          <p:nvPr/>
        </p:nvPicPr>
        <p:blipFill>
          <a:blip r:embed="rId3" cstate="email"/>
          <a:srcRect/>
          <a:stretch>
            <a:fillRect/>
          </a:stretch>
        </p:blipFill>
        <p:spPr bwMode="auto">
          <a:xfrm rot="360000">
            <a:off x="3079615" y="4462105"/>
            <a:ext cx="1279525" cy="1731962"/>
          </a:xfrm>
          <a:prstGeom prst="rect">
            <a:avLst/>
          </a:prstGeom>
          <a:noFill/>
          <a:ln w="9525">
            <a:noFill/>
            <a:miter lim="800000"/>
            <a:headEnd/>
            <a:tailEnd/>
          </a:ln>
        </p:spPr>
      </p:pic>
      <p:sp>
        <p:nvSpPr>
          <p:cNvPr id="208898" name="Rectangle 2"/>
          <p:cNvSpPr>
            <a:spLocks noGrp="1" noChangeArrowheads="1"/>
          </p:cNvSpPr>
          <p:nvPr>
            <p:ph type="title"/>
          </p:nvPr>
        </p:nvSpPr>
        <p:spPr>
          <a:xfrm>
            <a:off x="766997" y="152400"/>
            <a:ext cx="7154193" cy="739363"/>
          </a:xfrm>
          <a:extLst/>
        </p:spPr>
        <p:txBody>
          <a:bodyPr>
            <a:normAutofit fontScale="90000"/>
          </a:bodyPr>
          <a:lstStyle/>
          <a:p>
            <a:r>
              <a:rPr lang="en-US" altLang="zh-CN" sz="3600" b="1" i="1" dirty="0" smtClean="0">
                <a:ln w="31550" cmpd="sng">
                  <a:solidFill>
                    <a:schemeClr val="accent6">
                      <a:lumMod val="50000"/>
                    </a:schemeClr>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pitchFamily="34" charset="0"/>
                <a:cs typeface="Arial" pitchFamily="34" charset="0"/>
              </a:rPr>
              <a:t> </a:t>
            </a:r>
            <a:r>
              <a:rPr lang="en-US" altLang="zh-CN" sz="3800" i="1" kern="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rPr>
              <a:t>Taylor &amp; Francis SSH </a:t>
            </a:r>
            <a:r>
              <a:rPr lang="zh-CN" altLang="en-US" sz="3800" i="1" kern="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rPr>
              <a:t>期刊資料庫</a:t>
            </a:r>
            <a:endParaRPr lang="en-US" sz="38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7413" name="TextBox 21"/>
          <p:cNvSpPr txBox="1">
            <a:spLocks noChangeArrowheads="1"/>
          </p:cNvSpPr>
          <p:nvPr/>
        </p:nvSpPr>
        <p:spPr bwMode="auto">
          <a:xfrm>
            <a:off x="985313" y="979460"/>
            <a:ext cx="7827805" cy="430887"/>
          </a:xfrm>
          <a:prstGeom prst="rect">
            <a:avLst/>
          </a:prstGeom>
          <a:noFill/>
          <a:ln w="9525">
            <a:noFill/>
            <a:miter lim="800000"/>
            <a:headEnd/>
            <a:tailEnd/>
          </a:ln>
        </p:spPr>
        <p:txBody>
          <a:bodyPr wrap="square">
            <a:spAutoFit/>
          </a:bodyPr>
          <a:lstStyle/>
          <a:p>
            <a:r>
              <a:rPr lang="en-US" altLang="zh-CN" sz="2200" b="1" i="1" dirty="0">
                <a:latin typeface="Arial" pitchFamily="34" charset="0"/>
                <a:ea typeface="SimSun" pitchFamily="2" charset="-122"/>
              </a:rPr>
              <a:t>T&amp;F </a:t>
            </a:r>
            <a:r>
              <a:rPr lang="en-US" altLang="zh-CN" sz="2200" b="1" i="1" dirty="0" smtClean="0">
                <a:latin typeface="Arial" pitchFamily="34" charset="0"/>
                <a:ea typeface="SimSun" pitchFamily="2" charset="-122"/>
              </a:rPr>
              <a:t>SSH</a:t>
            </a:r>
            <a:r>
              <a:rPr lang="zh-CN" altLang="en-US" sz="2200" b="1" i="1" dirty="0" smtClean="0">
                <a:latin typeface="Arial" pitchFamily="34" charset="0"/>
                <a:ea typeface="SimSun" pitchFamily="2" charset="-122"/>
              </a:rPr>
              <a:t>期刊資料庫</a:t>
            </a:r>
            <a:r>
              <a:rPr lang="en-US" altLang="zh-CN" sz="2200" b="1" i="1" dirty="0" smtClean="0">
                <a:latin typeface="Arial" pitchFamily="34" charset="0"/>
                <a:ea typeface="SimSun" pitchFamily="2" charset="-122"/>
              </a:rPr>
              <a:t>: </a:t>
            </a:r>
            <a:r>
              <a:rPr lang="zh-CN" altLang="en-US" sz="2200" i="1" dirty="0" smtClean="0">
                <a:latin typeface="Arial" pitchFamily="34" charset="0"/>
                <a:ea typeface="SimSun" pitchFamily="2" charset="-122"/>
              </a:rPr>
              <a:t>超過</a:t>
            </a:r>
            <a:r>
              <a:rPr lang="en-US" altLang="zh-CN" sz="2200" i="1" dirty="0" smtClean="0">
                <a:latin typeface="Arial" pitchFamily="34" charset="0"/>
                <a:ea typeface="SimSun" pitchFamily="2" charset="-122"/>
              </a:rPr>
              <a:t>1000</a:t>
            </a:r>
            <a:r>
              <a:rPr lang="zh-CN" altLang="en-US" sz="2200" i="1" dirty="0" smtClean="0">
                <a:latin typeface="Arial" pitchFamily="34" charset="0"/>
                <a:ea typeface="SimSun" pitchFamily="2" charset="-122"/>
              </a:rPr>
              <a:t>種期刊，</a:t>
            </a:r>
            <a:r>
              <a:rPr lang="en-US" altLang="zh-CN" sz="2200" i="1" dirty="0" smtClean="0">
                <a:latin typeface="Arial" pitchFamily="34" charset="0"/>
                <a:ea typeface="SimSun" pitchFamily="2" charset="-122"/>
              </a:rPr>
              <a:t>14</a:t>
            </a:r>
            <a:r>
              <a:rPr lang="zh-CN" altLang="en-US" sz="2200" i="1" dirty="0" smtClean="0">
                <a:latin typeface="Arial" pitchFamily="34" charset="0"/>
                <a:ea typeface="SimSun" pitchFamily="2" charset="-122"/>
              </a:rPr>
              <a:t>個學科範圍</a:t>
            </a:r>
            <a:endParaRPr lang="en-US" altLang="zh-CN" sz="2200" i="1" dirty="0">
              <a:latin typeface="Arial" pitchFamily="34" charset="0"/>
              <a:ea typeface="SimSun" pitchFamily="2" charset="-122"/>
            </a:endParaRPr>
          </a:p>
        </p:txBody>
      </p:sp>
      <p:pic>
        <p:nvPicPr>
          <p:cNvPr id="17414" name="Picture 29" descr="cover 1.gif"/>
          <p:cNvPicPr>
            <a:picLocks noChangeAspect="1"/>
          </p:cNvPicPr>
          <p:nvPr/>
        </p:nvPicPr>
        <p:blipFill>
          <a:blip r:embed="rId4" cstate="email"/>
          <a:srcRect/>
          <a:stretch>
            <a:fillRect/>
          </a:stretch>
        </p:blipFill>
        <p:spPr bwMode="auto">
          <a:xfrm rot="360000">
            <a:off x="1400040" y="1814155"/>
            <a:ext cx="1281112" cy="1714500"/>
          </a:xfrm>
          <a:prstGeom prst="rect">
            <a:avLst/>
          </a:prstGeom>
          <a:noFill/>
          <a:ln w="9525">
            <a:noFill/>
            <a:miter lim="800000"/>
            <a:headEnd/>
            <a:tailEnd/>
          </a:ln>
        </p:spPr>
      </p:pic>
      <p:pic>
        <p:nvPicPr>
          <p:cNvPr id="17415" name="Picture 33" descr="cover 5.gif"/>
          <p:cNvPicPr>
            <a:picLocks noChangeAspect="1"/>
          </p:cNvPicPr>
          <p:nvPr/>
        </p:nvPicPr>
        <p:blipFill>
          <a:blip r:embed="rId5" cstate="email"/>
          <a:srcRect/>
          <a:stretch>
            <a:fillRect/>
          </a:stretch>
        </p:blipFill>
        <p:spPr bwMode="auto">
          <a:xfrm rot="360000">
            <a:off x="2216015" y="2950805"/>
            <a:ext cx="1281112" cy="1724025"/>
          </a:xfrm>
          <a:prstGeom prst="rect">
            <a:avLst/>
          </a:prstGeom>
          <a:noFill/>
          <a:ln w="9525">
            <a:noFill/>
            <a:miter lim="800000"/>
            <a:headEnd/>
            <a:tailEnd/>
          </a:ln>
        </p:spPr>
      </p:pic>
      <p:pic>
        <p:nvPicPr>
          <p:cNvPr id="17416" name="Picture 37" descr="cover 9.gif"/>
          <p:cNvPicPr>
            <a:picLocks noChangeAspect="1"/>
          </p:cNvPicPr>
          <p:nvPr/>
        </p:nvPicPr>
        <p:blipFill>
          <a:blip r:embed="rId6" cstate="email"/>
          <a:srcRect/>
          <a:stretch>
            <a:fillRect/>
          </a:stretch>
        </p:blipFill>
        <p:spPr bwMode="auto">
          <a:xfrm rot="360000">
            <a:off x="3433627" y="1726842"/>
            <a:ext cx="1281113" cy="1639888"/>
          </a:xfrm>
          <a:prstGeom prst="rect">
            <a:avLst/>
          </a:prstGeom>
          <a:noFill/>
          <a:ln w="9525">
            <a:noFill/>
            <a:miter lim="800000"/>
            <a:headEnd/>
            <a:tailEnd/>
          </a:ln>
        </p:spPr>
      </p:pic>
      <p:pic>
        <p:nvPicPr>
          <p:cNvPr id="17417" name="Picture 34" descr="cover 6.gif"/>
          <p:cNvPicPr>
            <a:picLocks noChangeAspect="1"/>
          </p:cNvPicPr>
          <p:nvPr/>
        </p:nvPicPr>
        <p:blipFill>
          <a:blip r:embed="rId7" cstate="email"/>
          <a:srcRect/>
          <a:stretch>
            <a:fillRect/>
          </a:stretch>
        </p:blipFill>
        <p:spPr bwMode="auto">
          <a:xfrm rot="360000">
            <a:off x="4371840" y="3166705"/>
            <a:ext cx="1279525" cy="1668462"/>
          </a:xfrm>
          <a:prstGeom prst="rect">
            <a:avLst/>
          </a:prstGeom>
          <a:noFill/>
          <a:ln w="9525">
            <a:noFill/>
            <a:miter lim="800000"/>
            <a:headEnd/>
            <a:tailEnd/>
          </a:ln>
        </p:spPr>
      </p:pic>
      <p:pic>
        <p:nvPicPr>
          <p:cNvPr id="17418" name="Picture 36" descr="cover 8.gif"/>
          <p:cNvPicPr>
            <a:picLocks noChangeAspect="1"/>
          </p:cNvPicPr>
          <p:nvPr/>
        </p:nvPicPr>
        <p:blipFill>
          <a:blip r:embed="rId8" cstate="email"/>
          <a:srcRect/>
          <a:stretch>
            <a:fillRect/>
          </a:stretch>
        </p:blipFill>
        <p:spPr bwMode="auto">
          <a:xfrm rot="360000">
            <a:off x="5370377" y="4606567"/>
            <a:ext cx="1281113" cy="1703388"/>
          </a:xfrm>
          <a:prstGeom prst="rect">
            <a:avLst/>
          </a:prstGeom>
          <a:noFill/>
          <a:ln w="9525">
            <a:noFill/>
            <a:miter lim="800000"/>
            <a:headEnd/>
            <a:tailEnd/>
          </a:ln>
        </p:spPr>
      </p:pic>
      <p:pic>
        <p:nvPicPr>
          <p:cNvPr id="17419" name="Picture 31" descr="cover 3.gif"/>
          <p:cNvPicPr>
            <a:picLocks noChangeAspect="1"/>
          </p:cNvPicPr>
          <p:nvPr/>
        </p:nvPicPr>
        <p:blipFill>
          <a:blip r:embed="rId9" cstate="email"/>
          <a:srcRect/>
          <a:stretch>
            <a:fillRect/>
          </a:stretch>
        </p:blipFill>
        <p:spPr bwMode="auto">
          <a:xfrm rot="360000">
            <a:off x="5381490" y="1869717"/>
            <a:ext cx="1279525" cy="1697038"/>
          </a:xfrm>
          <a:prstGeom prst="rect">
            <a:avLst/>
          </a:prstGeom>
          <a:noFill/>
          <a:ln w="9525">
            <a:noFill/>
            <a:miter lim="800000"/>
            <a:headEnd/>
            <a:tailEnd/>
          </a:ln>
        </p:spPr>
      </p:pic>
      <p:pic>
        <p:nvPicPr>
          <p:cNvPr id="17420" name="Picture 32" descr="cover 4.gif"/>
          <p:cNvPicPr>
            <a:picLocks noChangeAspect="1"/>
          </p:cNvPicPr>
          <p:nvPr/>
        </p:nvPicPr>
        <p:blipFill>
          <a:blip r:embed="rId10" cstate="email"/>
          <a:srcRect/>
          <a:stretch>
            <a:fillRect/>
          </a:stretch>
        </p:blipFill>
        <p:spPr bwMode="auto">
          <a:xfrm rot="360000">
            <a:off x="6395902" y="3093680"/>
            <a:ext cx="1279525" cy="1811337"/>
          </a:xfrm>
          <a:prstGeom prst="rect">
            <a:avLst/>
          </a:prstGeom>
          <a:noFill/>
          <a:ln w="9525">
            <a:noFill/>
            <a:miter lim="800000"/>
            <a:headEnd/>
            <a:tailEnd/>
          </a:ln>
        </p:spPr>
      </p:pic>
      <p:pic>
        <p:nvPicPr>
          <p:cNvPr id="17421" name="Picture 30" descr="cover 2.gif"/>
          <p:cNvPicPr>
            <a:picLocks noChangeAspect="1"/>
          </p:cNvPicPr>
          <p:nvPr/>
        </p:nvPicPr>
        <p:blipFill>
          <a:blip r:embed="rId11" cstate="email"/>
          <a:srcRect/>
          <a:stretch>
            <a:fillRect/>
          </a:stretch>
        </p:blipFill>
        <p:spPr bwMode="auto">
          <a:xfrm rot="360000">
            <a:off x="1065655" y="4394012"/>
            <a:ext cx="1313107" cy="1606042"/>
          </a:xfrm>
          <a:prstGeom prst="rect">
            <a:avLst/>
          </a:prstGeom>
          <a:noFill/>
          <a:ln w="9525">
            <a:noFill/>
            <a:miter lim="800000"/>
            <a:headEnd/>
            <a:tailEnd/>
          </a:ln>
        </p:spPr>
      </p:pic>
      <p:pic>
        <p:nvPicPr>
          <p:cNvPr id="17422" name="Picture 14" descr="cover.gif"/>
          <p:cNvPicPr>
            <a:picLocks noChangeAspect="1"/>
          </p:cNvPicPr>
          <p:nvPr/>
        </p:nvPicPr>
        <p:blipFill>
          <a:blip r:embed="rId12" cstate="email"/>
          <a:srcRect/>
          <a:stretch>
            <a:fillRect/>
          </a:stretch>
        </p:blipFill>
        <p:spPr bwMode="auto">
          <a:xfrm rot="420000">
            <a:off x="7052375" y="4541644"/>
            <a:ext cx="1276350" cy="1785630"/>
          </a:xfrm>
          <a:prstGeom prst="rect">
            <a:avLst/>
          </a:prstGeom>
          <a:noFill/>
          <a:ln w="9525">
            <a:noFill/>
            <a:miter lim="800000"/>
            <a:headEnd/>
            <a:tailEnd/>
          </a:ln>
        </p:spPr>
      </p:pic>
      <p:pic>
        <p:nvPicPr>
          <p:cNvPr id="17423" name="Picture 15" descr="cover.gif"/>
          <p:cNvPicPr>
            <a:picLocks noChangeAspect="1"/>
          </p:cNvPicPr>
          <p:nvPr/>
        </p:nvPicPr>
        <p:blipFill>
          <a:blip r:embed="rId13" cstate="email"/>
          <a:srcRect/>
          <a:stretch>
            <a:fillRect/>
          </a:stretch>
        </p:blipFill>
        <p:spPr bwMode="auto">
          <a:xfrm rot="360000">
            <a:off x="7173777" y="1631592"/>
            <a:ext cx="1168400" cy="1700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txBox="1">
            <a:spLocks noChangeArrowheads="1"/>
          </p:cNvSpPr>
          <p:nvPr/>
        </p:nvSpPr>
        <p:spPr bwMode="auto">
          <a:xfrm>
            <a:off x="1187450" y="188913"/>
            <a:ext cx="6624638" cy="1368425"/>
          </a:xfrm>
          <a:prstGeom prst="rect">
            <a:avLst/>
          </a:prstGeom>
          <a:noFill/>
          <a:ln w="9525">
            <a:noFill/>
            <a:miter lim="800000"/>
            <a:headEnd/>
            <a:tailEnd/>
          </a:ln>
        </p:spPr>
        <p:txBody>
          <a:bodyPr anchor="ctr"/>
          <a:lstStyle/>
          <a:p>
            <a:r>
              <a:rPr lang="en-US" altLang="zh-CN" sz="3600">
                <a:solidFill>
                  <a:schemeClr val="tx2"/>
                </a:solidFill>
                <a:latin typeface="Stone Sans ITC TT"/>
                <a:ea typeface="SimSun" pitchFamily="2" charset="-122"/>
              </a:rPr>
              <a:t/>
            </a:r>
            <a:br>
              <a:rPr lang="en-US" altLang="zh-CN" sz="3600">
                <a:solidFill>
                  <a:schemeClr val="tx2"/>
                </a:solidFill>
                <a:latin typeface="Stone Sans ITC TT"/>
                <a:ea typeface="SimSun" pitchFamily="2" charset="-122"/>
              </a:rPr>
            </a:br>
            <a:r>
              <a:rPr lang="en-US" altLang="zh-CN" sz="3600">
                <a:solidFill>
                  <a:schemeClr val="tx2"/>
                </a:solidFill>
                <a:latin typeface="Stone Sans ITC TT"/>
                <a:ea typeface="SimSun" pitchFamily="2" charset="-122"/>
              </a:rPr>
              <a:t/>
            </a:r>
            <a:br>
              <a:rPr lang="en-US" altLang="zh-CN" sz="3600">
                <a:solidFill>
                  <a:schemeClr val="tx2"/>
                </a:solidFill>
                <a:latin typeface="Stone Sans ITC TT"/>
                <a:ea typeface="SimSun" pitchFamily="2" charset="-122"/>
              </a:rPr>
            </a:br>
            <a:r>
              <a:rPr lang="en-US" altLang="zh-CN" sz="4800">
                <a:solidFill>
                  <a:srgbClr val="22228B"/>
                </a:solidFill>
                <a:latin typeface="Arial" pitchFamily="34" charset="0"/>
                <a:ea typeface="SimSun" pitchFamily="2" charset="-122"/>
              </a:rPr>
              <a:t>   </a:t>
            </a:r>
            <a:r>
              <a:rPr lang="en-US" altLang="zh-CN" sz="3600">
                <a:solidFill>
                  <a:srgbClr val="22228B"/>
                </a:solidFill>
                <a:latin typeface="Stone Sans ITC TT"/>
                <a:ea typeface="SimSun" pitchFamily="2" charset="-122"/>
              </a:rPr>
              <a:t/>
            </a:r>
            <a:br>
              <a:rPr lang="en-US" altLang="zh-CN" sz="3600">
                <a:solidFill>
                  <a:srgbClr val="22228B"/>
                </a:solidFill>
                <a:latin typeface="Stone Sans ITC TT"/>
                <a:ea typeface="SimSun" pitchFamily="2" charset="-122"/>
              </a:rPr>
            </a:br>
            <a:r>
              <a:rPr lang="en-US" altLang="zh-CN" sz="3600">
                <a:solidFill>
                  <a:schemeClr val="tx2"/>
                </a:solidFill>
                <a:latin typeface="Stone Sans ITC TT"/>
                <a:ea typeface="SimSun" pitchFamily="2" charset="-122"/>
              </a:rPr>
              <a:t/>
            </a:r>
            <a:br>
              <a:rPr lang="en-US" altLang="zh-CN" sz="3600">
                <a:solidFill>
                  <a:schemeClr val="tx2"/>
                </a:solidFill>
                <a:latin typeface="Stone Sans ITC TT"/>
                <a:ea typeface="SimSun" pitchFamily="2" charset="-122"/>
              </a:rPr>
            </a:br>
            <a:endParaRPr lang="en-US" altLang="zh-CN" sz="3600">
              <a:solidFill>
                <a:schemeClr val="tx2"/>
              </a:solidFill>
              <a:latin typeface="Stone Sans ITC TT"/>
              <a:ea typeface="SimSun" pitchFamily="2" charset="-122"/>
            </a:endParaRPr>
          </a:p>
        </p:txBody>
      </p:sp>
      <p:sp>
        <p:nvSpPr>
          <p:cNvPr id="11" name="Rectangle 10"/>
          <p:cNvSpPr/>
          <p:nvPr/>
        </p:nvSpPr>
        <p:spPr>
          <a:xfrm>
            <a:off x="900113" y="1981200"/>
            <a:ext cx="7776864" cy="2646878"/>
          </a:xfrm>
          <a:prstGeom prst="rect">
            <a:avLst/>
          </a:prstGeom>
        </p:spPr>
        <p:txBody>
          <a:bodyPr>
            <a:spAutoFit/>
          </a:bodyPr>
          <a:lstStyle/>
          <a:p>
            <a:pPr algn="ctr">
              <a:defRPr/>
            </a:pPr>
            <a:r>
              <a:rPr lang="en-GB" altLang="zh-TW" sz="5400" b="1" cap="all" dirty="0">
                <a:ln w="9000" cmpd="sng">
                  <a:solidFill>
                    <a:schemeClr val="bg1"/>
                  </a:solidFill>
                  <a:prstDash val="solid"/>
                </a:ln>
                <a:solidFill>
                  <a:schemeClr val="tx2"/>
                </a:solidFill>
                <a:effectLst>
                  <a:reflection blurRad="12700" stA="28000" endPos="45000" dist="1000" dir="5400000" sy="-100000" algn="bl" rotWithShape="0"/>
                </a:effectLst>
                <a:latin typeface="Arial" pitchFamily="34" charset="0"/>
                <a:ea typeface="微軟正黑體" pitchFamily="34" charset="-120"/>
                <a:cs typeface="Arial" pitchFamily="34" charset="0"/>
              </a:rPr>
              <a:t>Taylor &amp; </a:t>
            </a:r>
            <a:r>
              <a:rPr lang="en-GB" altLang="zh-TW" sz="5400" b="1" cap="all" dirty="0" smtClean="0">
                <a:ln w="9000" cmpd="sng">
                  <a:solidFill>
                    <a:schemeClr val="bg1"/>
                  </a:solidFill>
                  <a:prstDash val="solid"/>
                </a:ln>
                <a:solidFill>
                  <a:schemeClr val="tx2"/>
                </a:solidFill>
                <a:effectLst>
                  <a:reflection blurRad="12700" stA="28000" endPos="45000" dist="1000" dir="5400000" sy="-100000" algn="bl" rotWithShape="0"/>
                </a:effectLst>
                <a:latin typeface="Arial" pitchFamily="34" charset="0"/>
                <a:ea typeface="微軟正黑體" pitchFamily="34" charset="-120"/>
                <a:cs typeface="Arial" pitchFamily="34" charset="0"/>
              </a:rPr>
              <a:t>Francis</a:t>
            </a:r>
          </a:p>
          <a:p>
            <a:pPr algn="ctr">
              <a:defRPr/>
            </a:pPr>
            <a:endParaRPr lang="en-GB" altLang="zh-TW" sz="4000" b="1" cap="all" dirty="0" smtClean="0">
              <a:ln w="9000" cmpd="sng">
                <a:solidFill>
                  <a:schemeClr val="bg1"/>
                </a:solidFill>
                <a:prstDash val="solid"/>
              </a:ln>
              <a:solidFill>
                <a:schemeClr val="tx2"/>
              </a:solidFill>
              <a:effectLst>
                <a:reflection blurRad="12700" stA="28000" endPos="45000" dist="1000" dir="5400000" sy="-100000" algn="bl" rotWithShape="0"/>
              </a:effectLst>
              <a:latin typeface="Arial" pitchFamily="34" charset="0"/>
              <a:ea typeface="微軟正黑體" pitchFamily="34" charset="-120"/>
              <a:cs typeface="Arial" pitchFamily="34" charset="0"/>
            </a:endParaRPr>
          </a:p>
          <a:p>
            <a:pPr algn="ctr">
              <a:defRPr/>
            </a:pPr>
            <a:r>
              <a:rPr lang="zh-TW" altLang="en-US" sz="4400" b="1" cap="all" dirty="0" smtClean="0">
                <a:ln w="9000" cmpd="sng">
                  <a:solidFill>
                    <a:schemeClr val="bg1"/>
                  </a:solidFill>
                  <a:prstDash val="solid"/>
                </a:ln>
                <a:solidFill>
                  <a:schemeClr val="tx2"/>
                </a:solidFill>
                <a:effectLst>
                  <a:reflection blurRad="12700" stA="28000" endPos="45000" dist="1000" dir="5400000" sy="-100000" algn="bl" rotWithShape="0"/>
                </a:effectLst>
                <a:latin typeface="Tahoma" pitchFamily="34" charset="0"/>
                <a:ea typeface="微軟正黑體" pitchFamily="34" charset="-120"/>
                <a:cs typeface="Arial" pitchFamily="34" charset="0"/>
              </a:rPr>
              <a:t>其他服務</a:t>
            </a:r>
          </a:p>
          <a:p>
            <a:pPr>
              <a:defRPr/>
            </a:pPr>
            <a:r>
              <a:rPr lang="en-GB" altLang="zh-TW"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ea typeface="微軟正黑體" pitchFamily="34" charset="-120"/>
                <a:cs typeface="Arial" pitchFamily="34" charset="0"/>
              </a:rPr>
              <a:t> </a:t>
            </a:r>
            <a:endParaRPr lang="en-GB" altLang="zh-TW"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ea typeface="微軟正黑體" pitchFamily="34" charset="-120"/>
              <a:cs typeface="Arial" pitchFamily="34" charset="0"/>
            </a:endParaRPr>
          </a:p>
        </p:txBody>
      </p:sp>
      <p:pic>
        <p:nvPicPr>
          <p:cNvPr id="17412" name="Picture 2"/>
          <p:cNvPicPr>
            <a:picLocks noChangeAspect="1" noChangeArrowheads="1"/>
          </p:cNvPicPr>
          <p:nvPr/>
        </p:nvPicPr>
        <p:blipFill>
          <a:blip r:embed="rId3" cstate="email"/>
          <a:srcRect/>
          <a:stretch>
            <a:fillRect/>
          </a:stretch>
        </p:blipFill>
        <p:spPr bwMode="auto">
          <a:xfrm>
            <a:off x="900113" y="4724400"/>
            <a:ext cx="8243887" cy="1628775"/>
          </a:xfrm>
          <a:prstGeom prst="rect">
            <a:avLst/>
          </a:prstGeom>
          <a:noFill/>
          <a:ln w="9525">
            <a:noFill/>
            <a:miter lim="800000"/>
            <a:headEnd/>
            <a:tailEnd/>
          </a:ln>
        </p:spPr>
      </p:pic>
    </p:spTree>
    <p:extLst>
      <p:ext uri="{BB962C8B-B14F-4D97-AF65-F5344CB8AC3E}">
        <p14:creationId xmlns:p14="http://schemas.microsoft.com/office/powerpoint/2010/main" val="2591980015"/>
      </p:ext>
    </p:extLst>
  </p:cSld>
  <p:clrMapOvr>
    <a:masterClrMapping/>
  </p:clrMapOvr>
  <p:transition advTm="6063"/>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email"/>
          <a:srcRect/>
          <a:stretch>
            <a:fillRect/>
          </a:stretch>
        </p:blipFill>
        <p:spPr bwMode="auto">
          <a:xfrm>
            <a:off x="1055869" y="1524000"/>
            <a:ext cx="3331404" cy="4805710"/>
          </a:xfrm>
          <a:prstGeom prst="rect">
            <a:avLst/>
          </a:prstGeom>
          <a:noFill/>
          <a:ln w="9525">
            <a:noFill/>
            <a:miter lim="800000"/>
            <a:headEnd/>
            <a:tailEnd/>
          </a:ln>
        </p:spPr>
      </p:pic>
      <p:pic>
        <p:nvPicPr>
          <p:cNvPr id="5" name="Picture 3"/>
          <p:cNvPicPr>
            <a:picLocks noChangeAspect="1" noChangeArrowheads="1"/>
          </p:cNvPicPr>
          <p:nvPr/>
        </p:nvPicPr>
        <p:blipFill>
          <a:blip r:embed="rId4" cstate="email"/>
          <a:srcRect/>
          <a:stretch>
            <a:fillRect/>
          </a:stretch>
        </p:blipFill>
        <p:spPr bwMode="auto">
          <a:xfrm>
            <a:off x="4554152" y="1524000"/>
            <a:ext cx="1923540" cy="2698518"/>
          </a:xfrm>
          <a:prstGeom prst="rect">
            <a:avLst/>
          </a:prstGeom>
          <a:noFill/>
          <a:ln w="9525">
            <a:noFill/>
            <a:miter lim="800000"/>
            <a:headEnd/>
            <a:tailEnd/>
          </a:ln>
        </p:spPr>
      </p:pic>
      <p:pic>
        <p:nvPicPr>
          <p:cNvPr id="6" name="Picture 5"/>
          <p:cNvPicPr/>
          <p:nvPr/>
        </p:nvPicPr>
        <p:blipFill>
          <a:blip r:embed="rId5" cstate="email"/>
          <a:srcRect/>
          <a:stretch>
            <a:fillRect/>
          </a:stretch>
        </p:blipFill>
        <p:spPr bwMode="auto">
          <a:xfrm>
            <a:off x="5405390" y="2481130"/>
            <a:ext cx="1825174" cy="2659162"/>
          </a:xfrm>
          <a:prstGeom prst="rect">
            <a:avLst/>
          </a:prstGeom>
          <a:noFill/>
          <a:ln w="9525">
            <a:noFill/>
            <a:miter lim="800000"/>
            <a:headEnd/>
            <a:tailEnd/>
          </a:ln>
        </p:spPr>
      </p:pic>
      <p:pic>
        <p:nvPicPr>
          <p:cNvPr id="7" name="Picture 6"/>
          <p:cNvPicPr/>
          <p:nvPr/>
        </p:nvPicPr>
        <p:blipFill>
          <a:blip r:embed="rId6" cstate="email"/>
          <a:srcRect/>
          <a:stretch>
            <a:fillRect/>
          </a:stretch>
        </p:blipFill>
        <p:spPr bwMode="auto">
          <a:xfrm>
            <a:off x="6304764" y="3880846"/>
            <a:ext cx="1851600" cy="2518892"/>
          </a:xfrm>
          <a:prstGeom prst="rect">
            <a:avLst/>
          </a:prstGeom>
          <a:noFill/>
          <a:ln w="9525">
            <a:noFill/>
            <a:miter lim="800000"/>
            <a:headEnd/>
            <a:tailEnd/>
          </a:ln>
        </p:spPr>
      </p:pic>
      <p:sp>
        <p:nvSpPr>
          <p:cNvPr id="8" name="Rectangle 7"/>
          <p:cNvSpPr/>
          <p:nvPr/>
        </p:nvSpPr>
        <p:spPr>
          <a:xfrm>
            <a:off x="2038078" y="304800"/>
            <a:ext cx="5032147" cy="923330"/>
          </a:xfrm>
          <a:prstGeom prst="rect">
            <a:avLst/>
          </a:prstGeom>
          <a:noFill/>
        </p:spPr>
        <p:txBody>
          <a:bodyPr wrap="none" lIns="91440" tIns="45720" rIns="91440" bIns="45720">
            <a:spAutoFit/>
          </a:bodyPr>
          <a:lstStyle/>
          <a:p>
            <a:pPr algn="ctr"/>
            <a:r>
              <a:rPr lang="zh-TW" altLang="en-US" sz="54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期刊投稿說明會</a:t>
            </a:r>
            <a:endParaRPr lang="en-US" sz="5400" b="1" i="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30395701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p:cNvPicPr>
          <p:nvPr/>
        </p:nvPicPr>
        <p:blipFill>
          <a:blip r:embed="rId3" cstate="email"/>
          <a:srcRect/>
          <a:stretch>
            <a:fillRect/>
          </a:stretch>
        </p:blipFill>
        <p:spPr bwMode="auto">
          <a:xfrm>
            <a:off x="685800" y="1537645"/>
            <a:ext cx="5211210" cy="3749718"/>
          </a:xfrm>
          <a:prstGeom prst="rect">
            <a:avLst/>
          </a:prstGeom>
          <a:noFill/>
          <a:ln w="9525">
            <a:noFill/>
            <a:miter lim="800000"/>
            <a:headEnd/>
            <a:tailEnd/>
          </a:ln>
        </p:spPr>
      </p:pic>
      <p:pic>
        <p:nvPicPr>
          <p:cNvPr id="5" name="Picture 4"/>
          <p:cNvPicPr/>
          <p:nvPr/>
        </p:nvPicPr>
        <p:blipFill>
          <a:blip r:embed="rId4" cstate="email"/>
          <a:srcRect/>
          <a:stretch>
            <a:fillRect/>
          </a:stretch>
        </p:blipFill>
        <p:spPr bwMode="auto">
          <a:xfrm rot="601033">
            <a:off x="5758034" y="1762071"/>
            <a:ext cx="2961934" cy="4353082"/>
          </a:xfrm>
          <a:prstGeom prst="rect">
            <a:avLst/>
          </a:prstGeom>
          <a:noFill/>
          <a:ln w="9525">
            <a:noFill/>
            <a:miter lim="800000"/>
            <a:headEnd/>
            <a:tailEnd/>
          </a:ln>
        </p:spPr>
      </p:pic>
      <p:sp>
        <p:nvSpPr>
          <p:cNvPr id="6" name="Rectangle 5"/>
          <p:cNvSpPr/>
          <p:nvPr/>
        </p:nvSpPr>
        <p:spPr>
          <a:xfrm>
            <a:off x="1684278" y="304800"/>
            <a:ext cx="5724644" cy="923330"/>
          </a:xfrm>
          <a:prstGeom prst="rect">
            <a:avLst/>
          </a:prstGeom>
          <a:noFill/>
        </p:spPr>
        <p:txBody>
          <a:bodyPr wrap="none" lIns="91440" tIns="45720" rIns="91440" bIns="45720">
            <a:spAutoFit/>
          </a:bodyPr>
          <a:lstStyle/>
          <a:p>
            <a:pPr algn="ctr"/>
            <a:r>
              <a:rPr lang="zh-TW" altLang="en-US" sz="54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教育訓練推廣素材</a:t>
            </a:r>
            <a:endParaRPr lang="en-US" sz="5400" b="1" i="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7574820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a:hlinkClick r:id="rId3"/>
          </p:cNvPr>
          <p:cNvPicPr>
            <a:picLocks noChangeAspect="1" noChangeArrowheads="1"/>
          </p:cNvPicPr>
          <p:nvPr/>
        </p:nvPicPr>
        <p:blipFill>
          <a:blip r:embed="rId4" cstate="email"/>
          <a:srcRect/>
          <a:stretch>
            <a:fillRect/>
          </a:stretch>
        </p:blipFill>
        <p:spPr bwMode="auto">
          <a:xfrm>
            <a:off x="1231900" y="1324841"/>
            <a:ext cx="3644900" cy="5228359"/>
          </a:xfrm>
          <a:prstGeom prst="rect">
            <a:avLst/>
          </a:prstGeom>
          <a:noFill/>
          <a:ln w="9525">
            <a:solidFill>
              <a:schemeClr val="accent1"/>
            </a:solidFill>
            <a:miter lim="800000"/>
            <a:headEnd/>
            <a:tailEnd/>
          </a:ln>
        </p:spPr>
      </p:pic>
      <p:pic>
        <p:nvPicPr>
          <p:cNvPr id="4" name="Picture 3" descr="treasure-hunt-banner_chinese_april2012.jpg"/>
          <p:cNvPicPr>
            <a:picLocks noChangeAspect="1"/>
          </p:cNvPicPr>
          <p:nvPr/>
        </p:nvPicPr>
        <p:blipFill>
          <a:blip r:embed="rId5" cstate="email"/>
          <a:stretch>
            <a:fillRect/>
          </a:stretch>
        </p:blipFill>
        <p:spPr>
          <a:xfrm>
            <a:off x="4267200" y="3962400"/>
            <a:ext cx="4648200" cy="595922"/>
          </a:xfrm>
          <a:prstGeom prst="rect">
            <a:avLst/>
          </a:prstGeom>
        </p:spPr>
      </p:pic>
      <p:sp>
        <p:nvSpPr>
          <p:cNvPr id="6" name="Rectangle 5"/>
          <p:cNvSpPr/>
          <p:nvPr/>
        </p:nvSpPr>
        <p:spPr>
          <a:xfrm>
            <a:off x="1625752" y="304800"/>
            <a:ext cx="5724644" cy="923330"/>
          </a:xfrm>
          <a:prstGeom prst="rect">
            <a:avLst/>
          </a:prstGeom>
          <a:noFill/>
        </p:spPr>
        <p:txBody>
          <a:bodyPr wrap="none" lIns="91440" tIns="45720" rIns="91440" bIns="45720">
            <a:spAutoFit/>
          </a:bodyPr>
          <a:lstStyle/>
          <a:p>
            <a:pPr algn="ctr"/>
            <a:r>
              <a:rPr lang="zh-TW" altLang="en-US" sz="54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線上有獎徵答活動</a:t>
            </a:r>
            <a:endParaRPr lang="en-US" sz="5400" b="1" i="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35919148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txBox="1">
            <a:spLocks noChangeArrowheads="1"/>
          </p:cNvSpPr>
          <p:nvPr/>
        </p:nvSpPr>
        <p:spPr bwMode="auto">
          <a:xfrm>
            <a:off x="1187450" y="188913"/>
            <a:ext cx="6624638" cy="1368425"/>
          </a:xfrm>
          <a:prstGeom prst="rect">
            <a:avLst/>
          </a:prstGeom>
          <a:noFill/>
          <a:ln w="9525">
            <a:noFill/>
            <a:miter lim="800000"/>
            <a:headEnd/>
            <a:tailEnd/>
          </a:ln>
        </p:spPr>
        <p:txBody>
          <a:bodyPr anchor="ctr"/>
          <a:lstStyle/>
          <a:p>
            <a:r>
              <a:rPr lang="en-US" altLang="zh-CN" sz="3600">
                <a:solidFill>
                  <a:schemeClr val="tx2"/>
                </a:solidFill>
                <a:latin typeface="Stone Sans ITC TT"/>
                <a:ea typeface="SimSun" pitchFamily="2" charset="-122"/>
              </a:rPr>
              <a:t/>
            </a:r>
            <a:br>
              <a:rPr lang="en-US" altLang="zh-CN" sz="3600">
                <a:solidFill>
                  <a:schemeClr val="tx2"/>
                </a:solidFill>
                <a:latin typeface="Stone Sans ITC TT"/>
                <a:ea typeface="SimSun" pitchFamily="2" charset="-122"/>
              </a:rPr>
            </a:br>
            <a:r>
              <a:rPr lang="en-US" altLang="zh-CN" sz="3600">
                <a:solidFill>
                  <a:schemeClr val="tx2"/>
                </a:solidFill>
                <a:latin typeface="Stone Sans ITC TT"/>
                <a:ea typeface="SimSun" pitchFamily="2" charset="-122"/>
              </a:rPr>
              <a:t/>
            </a:r>
            <a:br>
              <a:rPr lang="en-US" altLang="zh-CN" sz="3600">
                <a:solidFill>
                  <a:schemeClr val="tx2"/>
                </a:solidFill>
                <a:latin typeface="Stone Sans ITC TT"/>
                <a:ea typeface="SimSun" pitchFamily="2" charset="-122"/>
              </a:rPr>
            </a:br>
            <a:r>
              <a:rPr lang="en-US" altLang="zh-CN" sz="4800">
                <a:solidFill>
                  <a:srgbClr val="22228B"/>
                </a:solidFill>
                <a:latin typeface="Arial" pitchFamily="34" charset="0"/>
                <a:ea typeface="SimSun" pitchFamily="2" charset="-122"/>
              </a:rPr>
              <a:t>   </a:t>
            </a:r>
            <a:r>
              <a:rPr lang="en-US" altLang="zh-CN" sz="3600">
                <a:solidFill>
                  <a:srgbClr val="22228B"/>
                </a:solidFill>
                <a:latin typeface="Stone Sans ITC TT"/>
                <a:ea typeface="SimSun" pitchFamily="2" charset="-122"/>
              </a:rPr>
              <a:t/>
            </a:r>
            <a:br>
              <a:rPr lang="en-US" altLang="zh-CN" sz="3600">
                <a:solidFill>
                  <a:srgbClr val="22228B"/>
                </a:solidFill>
                <a:latin typeface="Stone Sans ITC TT"/>
                <a:ea typeface="SimSun" pitchFamily="2" charset="-122"/>
              </a:rPr>
            </a:br>
            <a:r>
              <a:rPr lang="en-US" altLang="zh-CN" sz="3600">
                <a:solidFill>
                  <a:schemeClr val="tx2"/>
                </a:solidFill>
                <a:latin typeface="Stone Sans ITC TT"/>
                <a:ea typeface="SimSun" pitchFamily="2" charset="-122"/>
              </a:rPr>
              <a:t/>
            </a:r>
            <a:br>
              <a:rPr lang="en-US" altLang="zh-CN" sz="3600">
                <a:solidFill>
                  <a:schemeClr val="tx2"/>
                </a:solidFill>
                <a:latin typeface="Stone Sans ITC TT"/>
                <a:ea typeface="SimSun" pitchFamily="2" charset="-122"/>
              </a:rPr>
            </a:br>
            <a:endParaRPr lang="en-US" altLang="zh-CN" sz="3600">
              <a:solidFill>
                <a:schemeClr val="tx2"/>
              </a:solidFill>
              <a:latin typeface="Stone Sans ITC TT"/>
              <a:ea typeface="SimSun" pitchFamily="2" charset="-122"/>
            </a:endParaRPr>
          </a:p>
        </p:txBody>
      </p:sp>
      <p:sp>
        <p:nvSpPr>
          <p:cNvPr id="5" name="Title 4"/>
          <p:cNvSpPr>
            <a:spLocks noGrp="1"/>
          </p:cNvSpPr>
          <p:nvPr>
            <p:ph type="ctrTitle"/>
          </p:nvPr>
        </p:nvSpPr>
        <p:spPr>
          <a:xfrm>
            <a:off x="762000" y="1981200"/>
            <a:ext cx="7772400" cy="2590800"/>
          </a:xfrm>
        </p:spPr>
        <p:txBody>
          <a:bodyPr>
            <a:normAutofit fontScale="90000"/>
          </a:bodyPr>
          <a:lstStyle/>
          <a:p>
            <a:pPr>
              <a:defRPr/>
            </a:pPr>
            <a:r>
              <a:rPr lang="en-GB" altLang="zh-TW" sz="4900" cap="all" dirty="0" smtClean="0">
                <a:ln w="9000" cmpd="sng">
                  <a:solidFill>
                    <a:schemeClr val="bg1"/>
                  </a:solidFill>
                  <a:prstDash val="solid"/>
                </a:ln>
                <a:solidFill>
                  <a:srgbClr val="0070C0"/>
                </a:solidFill>
                <a:effectLst>
                  <a:reflection blurRad="12700" stA="28000" endPos="45000" dist="1000" dir="5400000" sy="-100000" algn="bl" rotWithShape="0"/>
                </a:effectLst>
                <a:latin typeface="Arial" pitchFamily="34" charset="0"/>
                <a:ea typeface="微軟正黑體" pitchFamily="34" charset="-120"/>
                <a:cs typeface="Arial" pitchFamily="34" charset="0"/>
              </a:rPr>
              <a:t>Taylor &amp; Francis Online</a:t>
            </a:r>
            <a:br>
              <a:rPr lang="en-GB" altLang="zh-TW" sz="4900" cap="all" dirty="0" smtClean="0">
                <a:ln w="9000" cmpd="sng">
                  <a:solidFill>
                    <a:schemeClr val="bg1"/>
                  </a:solidFill>
                  <a:prstDash val="solid"/>
                </a:ln>
                <a:solidFill>
                  <a:srgbClr val="0070C0"/>
                </a:solidFill>
                <a:effectLst>
                  <a:reflection blurRad="12700" stA="28000" endPos="45000" dist="1000" dir="5400000" sy="-100000" algn="bl" rotWithShape="0"/>
                </a:effectLst>
                <a:latin typeface="Arial" pitchFamily="34" charset="0"/>
                <a:ea typeface="微軟正黑體" pitchFamily="34" charset="-120"/>
                <a:cs typeface="Arial" pitchFamily="34" charset="0"/>
              </a:rPr>
            </a:br>
            <a:r>
              <a:rPr lang="en-GB" altLang="zh-TW" sz="4900" cap="all" dirty="0" smtClean="0">
                <a:ln w="9000" cmpd="sng">
                  <a:solidFill>
                    <a:schemeClr val="bg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微軟正黑體" pitchFamily="34" charset="-120"/>
                <a:cs typeface="Arial" pitchFamily="34" charset="0"/>
              </a:rPr>
              <a:t/>
            </a:r>
            <a:br>
              <a:rPr lang="en-GB" altLang="zh-TW" sz="4900" cap="all" dirty="0" smtClean="0">
                <a:ln w="9000" cmpd="sng">
                  <a:solidFill>
                    <a:schemeClr val="bg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微軟正黑體" pitchFamily="34" charset="-120"/>
                <a:cs typeface="Arial" pitchFamily="34" charset="0"/>
              </a:rPr>
            </a:br>
            <a:r>
              <a:rPr lang="zh-TW" altLang="en-US" cap="all" dirty="0" smtClean="0">
                <a:ln w="9000" cmpd="sng">
                  <a:solidFill>
                    <a:schemeClr val="bg1"/>
                  </a:solidFill>
                  <a:prstDash val="solid"/>
                </a:ln>
                <a:solidFill>
                  <a:srgbClr val="0070C0"/>
                </a:solidFill>
                <a:effectLst>
                  <a:reflection blurRad="12700" stA="28000" endPos="45000" dist="1000" dir="5400000" sy="-100000" algn="bl" rotWithShape="0"/>
                </a:effectLst>
                <a:latin typeface="Tahoma" pitchFamily="34" charset="0"/>
                <a:ea typeface="微軟正黑體" pitchFamily="34" charset="-120"/>
                <a:cs typeface="Arial" pitchFamily="34" charset="0"/>
              </a:rPr>
              <a:t>平台使用說明</a:t>
            </a:r>
            <a:r>
              <a:rPr lang="en-US" altLang="zh-CN" cap="all" dirty="0" smtClean="0">
                <a:ln w="9000" cmpd="sng">
                  <a:solidFill>
                    <a:schemeClr val="bg1"/>
                  </a:solidFill>
                  <a:prstDash val="solid"/>
                </a:ln>
                <a:solidFill>
                  <a:srgbClr val="0070C0"/>
                </a:solidFill>
                <a:effectLst>
                  <a:reflection blurRad="12700" stA="28000" endPos="45000" dist="1000" dir="5400000" sy="-100000" algn="bl" rotWithShape="0"/>
                </a:effectLst>
                <a:latin typeface="Tahoma" pitchFamily="34" charset="0"/>
                <a:ea typeface="微軟正黑體" pitchFamily="34" charset="-120"/>
                <a:cs typeface="Arial" pitchFamily="34" charset="0"/>
              </a:rPr>
              <a:t>–</a:t>
            </a:r>
            <a:r>
              <a:rPr lang="zh-TW" altLang="en-US" cap="all" dirty="0" smtClean="0">
                <a:ln w="9000" cmpd="sng">
                  <a:solidFill>
                    <a:schemeClr val="bg1"/>
                  </a:solidFill>
                  <a:prstDash val="solid"/>
                </a:ln>
                <a:solidFill>
                  <a:srgbClr val="C00000"/>
                </a:solidFill>
                <a:effectLst>
                  <a:reflection blurRad="12700" stA="28000" endPos="45000" dist="1000" dir="5400000" sy="-100000" algn="bl" rotWithShape="0"/>
                </a:effectLst>
                <a:latin typeface="Tahoma" pitchFamily="34" charset="0"/>
                <a:ea typeface="微軟正黑體" pitchFamily="34" charset="-120"/>
                <a:cs typeface="Arial" pitchFamily="34" charset="0"/>
              </a:rPr>
              <a:t>管理者</a:t>
            </a:r>
            <a:r>
              <a:rPr lang="zh-TW" altLang="en-US" cap="all" dirty="0" smtClean="0">
                <a:ln w="9000" cmpd="sng">
                  <a:solidFill>
                    <a:schemeClr val="bg1"/>
                  </a:solidFill>
                  <a:prstDash val="solid"/>
                </a:ln>
                <a:solidFill>
                  <a:srgbClr val="0070C0"/>
                </a:solidFill>
                <a:effectLst>
                  <a:reflection blurRad="12700" stA="28000" endPos="45000" dist="1000" dir="5400000" sy="-100000" algn="bl" rotWithShape="0"/>
                </a:effectLst>
                <a:latin typeface="Tahoma" pitchFamily="34" charset="0"/>
                <a:ea typeface="微軟正黑體" pitchFamily="34" charset="-120"/>
                <a:cs typeface="Arial" pitchFamily="34" charset="0"/>
              </a:rPr>
              <a:t>介面及功能</a:t>
            </a:r>
            <a:endParaRPr lang="en-US" dirty="0">
              <a:ln w="9000" cmpd="sng">
                <a:solidFill>
                  <a:schemeClr val="bg1"/>
                </a:solidFill>
                <a:prstDash val="solid"/>
              </a:ln>
              <a:solidFill>
                <a:srgbClr val="0070C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9"/>
          <p:cNvSpPr>
            <a:spLocks noChangeArrowheads="1"/>
          </p:cNvSpPr>
          <p:nvPr/>
        </p:nvSpPr>
        <p:spPr bwMode="auto">
          <a:xfrm>
            <a:off x="3556000" y="6237288"/>
            <a:ext cx="1295400" cy="358775"/>
          </a:xfrm>
          <a:prstGeom prst="rect">
            <a:avLst/>
          </a:prstGeom>
          <a:solidFill>
            <a:srgbClr val="FF99CC"/>
          </a:solidFill>
          <a:ln w="9525">
            <a:noFill/>
            <a:miter lim="800000"/>
            <a:headEnd/>
            <a:tailEnd/>
          </a:ln>
        </p:spPr>
        <p:txBody>
          <a:bodyPr wrap="none" anchor="ctr"/>
          <a:lstStyle/>
          <a:p>
            <a:pPr algn="ctr"/>
            <a:r>
              <a:rPr lang="zh-TW" altLang="en-US" sz="1500" b="1" smtClean="0">
                <a:ea typeface="SimSun" pitchFamily="2" charset="-122"/>
              </a:rPr>
              <a:t>保存檢索紀錄</a:t>
            </a:r>
            <a:endParaRPr lang="zh-TW" altLang="en-US" sz="1500" b="1">
              <a:ea typeface="新細明體" pitchFamily="18" charset="-120"/>
            </a:endParaRPr>
          </a:p>
        </p:txBody>
      </p:sp>
      <p:sp>
        <p:nvSpPr>
          <p:cNvPr id="52228" name="Rectangle 17"/>
          <p:cNvSpPr>
            <a:spLocks noChangeArrowheads="1"/>
          </p:cNvSpPr>
          <p:nvPr/>
        </p:nvSpPr>
        <p:spPr bwMode="auto">
          <a:xfrm>
            <a:off x="3640138" y="5070475"/>
            <a:ext cx="1368425" cy="358775"/>
          </a:xfrm>
          <a:prstGeom prst="rect">
            <a:avLst/>
          </a:prstGeom>
          <a:solidFill>
            <a:srgbClr val="FF99CC"/>
          </a:solidFill>
          <a:ln w="9525">
            <a:noFill/>
            <a:miter lim="800000"/>
            <a:headEnd/>
            <a:tailEnd/>
          </a:ln>
        </p:spPr>
        <p:txBody>
          <a:bodyPr wrap="none" anchor="ctr"/>
          <a:lstStyle/>
          <a:p>
            <a:pPr algn="ctr"/>
            <a:r>
              <a:rPr lang="zh-CN" altLang="en-US" sz="1500" b="1" smtClean="0">
                <a:ea typeface="SimSun" pitchFamily="2" charset="-122"/>
              </a:rPr>
              <a:t>郵件速報</a:t>
            </a:r>
            <a:endParaRPr lang="zh-TW" altLang="en-US" sz="1500" b="1">
              <a:ea typeface="新細明體" pitchFamily="18" charset="-120"/>
            </a:endParaRPr>
          </a:p>
        </p:txBody>
      </p:sp>
      <p:sp>
        <p:nvSpPr>
          <p:cNvPr id="52229" name="Rectangle 18"/>
          <p:cNvSpPr>
            <a:spLocks noChangeArrowheads="1"/>
          </p:cNvSpPr>
          <p:nvPr/>
        </p:nvSpPr>
        <p:spPr bwMode="auto">
          <a:xfrm>
            <a:off x="6521450" y="5070475"/>
            <a:ext cx="1079500" cy="358775"/>
          </a:xfrm>
          <a:prstGeom prst="rect">
            <a:avLst/>
          </a:prstGeom>
          <a:solidFill>
            <a:srgbClr val="FF99CC"/>
          </a:solidFill>
          <a:ln w="9525">
            <a:noFill/>
            <a:miter lim="800000"/>
            <a:headEnd/>
            <a:tailEnd/>
          </a:ln>
        </p:spPr>
        <p:txBody>
          <a:bodyPr wrap="none" anchor="ctr"/>
          <a:lstStyle/>
          <a:p>
            <a:pPr algn="ctr"/>
            <a:r>
              <a:rPr lang="zh-TW" altLang="en-US" sz="1500" b="1" smtClean="0">
                <a:ea typeface="新細明體" pitchFamily="18" charset="-120"/>
              </a:rPr>
              <a:t>個人</a:t>
            </a:r>
            <a:r>
              <a:rPr lang="zh-CN" altLang="en-US" sz="1500" b="1" smtClean="0">
                <a:ea typeface="SimSun" pitchFamily="2" charset="-122"/>
              </a:rPr>
              <a:t>我的最愛</a:t>
            </a:r>
            <a:endParaRPr lang="zh-TW" altLang="en-US" sz="1500" b="1">
              <a:ea typeface="新細明體" pitchFamily="18" charset="-120"/>
            </a:endParaRPr>
          </a:p>
        </p:txBody>
      </p:sp>
      <p:sp>
        <p:nvSpPr>
          <p:cNvPr id="52230" name="Rectangle 19"/>
          <p:cNvSpPr>
            <a:spLocks noChangeArrowheads="1"/>
          </p:cNvSpPr>
          <p:nvPr/>
        </p:nvSpPr>
        <p:spPr bwMode="auto">
          <a:xfrm>
            <a:off x="3713163" y="2836863"/>
            <a:ext cx="1295400" cy="358775"/>
          </a:xfrm>
          <a:prstGeom prst="rect">
            <a:avLst/>
          </a:prstGeom>
          <a:solidFill>
            <a:srgbClr val="FF99CC"/>
          </a:solidFill>
          <a:ln w="9525">
            <a:noFill/>
            <a:miter lim="800000"/>
            <a:headEnd/>
            <a:tailEnd/>
          </a:ln>
        </p:spPr>
        <p:txBody>
          <a:bodyPr wrap="none" anchor="ctr"/>
          <a:lstStyle/>
          <a:p>
            <a:pPr algn="ctr"/>
            <a:r>
              <a:rPr lang="zh-TW" altLang="en-US" sz="1500" b="1" smtClean="0">
                <a:ea typeface="SimSun" pitchFamily="2" charset="-122"/>
              </a:rPr>
              <a:t>更新個人資訊</a:t>
            </a:r>
            <a:endParaRPr lang="zh-TW" altLang="en-US" sz="1500" b="1">
              <a:ea typeface="新細明體" pitchFamily="18" charset="-120"/>
            </a:endParaRPr>
          </a:p>
        </p:txBody>
      </p:sp>
      <p:sp>
        <p:nvSpPr>
          <p:cNvPr id="52231" name="Rectangle 20"/>
          <p:cNvSpPr>
            <a:spLocks noChangeArrowheads="1"/>
          </p:cNvSpPr>
          <p:nvPr/>
        </p:nvSpPr>
        <p:spPr bwMode="auto">
          <a:xfrm>
            <a:off x="3784600" y="3990975"/>
            <a:ext cx="1223963" cy="358775"/>
          </a:xfrm>
          <a:prstGeom prst="rect">
            <a:avLst/>
          </a:prstGeom>
          <a:solidFill>
            <a:srgbClr val="FF99CC"/>
          </a:solidFill>
          <a:ln w="9525">
            <a:noFill/>
            <a:miter lim="800000"/>
            <a:headEnd/>
            <a:tailEnd/>
          </a:ln>
        </p:spPr>
        <p:txBody>
          <a:bodyPr wrap="none" anchor="ctr"/>
          <a:lstStyle/>
          <a:p>
            <a:pPr algn="ctr"/>
            <a:r>
              <a:rPr lang="zh-TW" altLang="en-US" sz="1500" b="1" smtClean="0">
                <a:ea typeface="SimSun" pitchFamily="2" charset="-122"/>
              </a:rPr>
              <a:t>查看訂閱資源</a:t>
            </a:r>
            <a:endParaRPr lang="zh-TW" altLang="en-US" sz="1500" b="1">
              <a:ea typeface="新細明體" pitchFamily="18" charset="-120"/>
            </a:endParaRPr>
          </a:p>
        </p:txBody>
      </p:sp>
      <p:sp>
        <p:nvSpPr>
          <p:cNvPr id="52232" name="Rectangle 21"/>
          <p:cNvSpPr>
            <a:spLocks noChangeArrowheads="1"/>
          </p:cNvSpPr>
          <p:nvPr/>
        </p:nvSpPr>
        <p:spPr bwMode="auto">
          <a:xfrm>
            <a:off x="6592888" y="3990975"/>
            <a:ext cx="1008062" cy="358775"/>
          </a:xfrm>
          <a:prstGeom prst="rect">
            <a:avLst/>
          </a:prstGeom>
          <a:solidFill>
            <a:srgbClr val="FF99CC"/>
          </a:solidFill>
          <a:ln w="9525">
            <a:noFill/>
            <a:miter lim="800000"/>
            <a:headEnd/>
            <a:tailEnd/>
          </a:ln>
        </p:spPr>
        <p:txBody>
          <a:bodyPr wrap="none" anchor="ctr"/>
          <a:lstStyle/>
          <a:p>
            <a:pPr algn="ctr"/>
            <a:r>
              <a:rPr lang="zh-TW" altLang="en-US" sz="1500" b="1" smtClean="0">
                <a:ea typeface="新細明體" pitchFamily="18" charset="-120"/>
              </a:rPr>
              <a:t>兌換券</a:t>
            </a:r>
            <a:endParaRPr lang="zh-TW" altLang="en-US" sz="1500" b="1">
              <a:ea typeface="新細明體" pitchFamily="18" charset="-120"/>
            </a:endParaRPr>
          </a:p>
        </p:txBody>
      </p:sp>
      <p:sp>
        <p:nvSpPr>
          <p:cNvPr id="52233" name="Rectangle 22"/>
          <p:cNvSpPr>
            <a:spLocks noChangeArrowheads="1"/>
          </p:cNvSpPr>
          <p:nvPr/>
        </p:nvSpPr>
        <p:spPr bwMode="auto">
          <a:xfrm>
            <a:off x="6161088" y="2836863"/>
            <a:ext cx="1441450" cy="358775"/>
          </a:xfrm>
          <a:prstGeom prst="rect">
            <a:avLst/>
          </a:prstGeom>
          <a:solidFill>
            <a:srgbClr val="FF99CC"/>
          </a:solidFill>
          <a:ln w="9525">
            <a:noFill/>
            <a:miter lim="800000"/>
            <a:headEnd/>
            <a:tailEnd/>
          </a:ln>
        </p:spPr>
        <p:txBody>
          <a:bodyPr wrap="none" anchor="ctr"/>
          <a:lstStyle/>
          <a:p>
            <a:pPr algn="ctr"/>
            <a:r>
              <a:rPr lang="zh-TW" altLang="en-US" sz="1500" b="1" smtClean="0">
                <a:ea typeface="SimSun" pitchFamily="2" charset="-122"/>
              </a:rPr>
              <a:t>帳單與寄送地址</a:t>
            </a:r>
            <a:endParaRPr lang="zh-TW" altLang="en-US" sz="1500" b="1">
              <a:ea typeface="新細明體" pitchFamily="18" charset="-120"/>
            </a:endParaRPr>
          </a:p>
        </p:txBody>
      </p:sp>
      <p:pic>
        <p:nvPicPr>
          <p:cNvPr id="52235" name="Picture 3"/>
          <p:cNvPicPr>
            <a:picLocks noChangeAspect="1" noChangeArrowheads="1"/>
          </p:cNvPicPr>
          <p:nvPr/>
        </p:nvPicPr>
        <p:blipFill>
          <a:blip r:embed="rId3" cstate="email"/>
          <a:srcRect l="10922" r="16432"/>
          <a:stretch>
            <a:fillRect/>
          </a:stretch>
        </p:blipFill>
        <p:spPr bwMode="auto">
          <a:xfrm>
            <a:off x="2024063" y="1490662"/>
            <a:ext cx="6229350" cy="5359400"/>
          </a:xfrm>
          <a:prstGeom prst="rect">
            <a:avLst/>
          </a:prstGeom>
          <a:noFill/>
          <a:ln w="9525">
            <a:noFill/>
            <a:miter lim="800000"/>
            <a:headEnd/>
            <a:tailEnd/>
          </a:ln>
        </p:spPr>
      </p:pic>
      <p:pic>
        <p:nvPicPr>
          <p:cNvPr id="135172" name="Picture 4">
            <a:hlinkHover r:id="" action="ppaction://noaction" highlightClick="1"/>
          </p:cNvPr>
          <p:cNvPicPr>
            <a:picLocks noChangeAspect="1" noChangeArrowheads="1"/>
          </p:cNvPicPr>
          <p:nvPr/>
        </p:nvPicPr>
        <p:blipFill>
          <a:blip r:embed="rId4" cstate="email"/>
          <a:srcRect/>
          <a:stretch>
            <a:fillRect/>
          </a:stretch>
        </p:blipFill>
        <p:spPr bwMode="auto">
          <a:xfrm>
            <a:off x="1032670" y="1175544"/>
            <a:ext cx="7345362" cy="1049337"/>
          </a:xfrm>
          <a:prstGeom prst="rect">
            <a:avLst/>
          </a:prstGeom>
          <a:noFill/>
          <a:ln w="9525">
            <a:noFill/>
            <a:miter lim="800000"/>
            <a:headEnd/>
            <a:tailEnd/>
          </a:ln>
        </p:spPr>
      </p:pic>
      <p:sp>
        <p:nvSpPr>
          <p:cNvPr id="18" name="Up Arrow 17"/>
          <p:cNvSpPr/>
          <p:nvPr/>
        </p:nvSpPr>
        <p:spPr>
          <a:xfrm>
            <a:off x="4562475" y="1339851"/>
            <a:ext cx="288925" cy="3603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SimSun" pitchFamily="2" charset="-122"/>
            </a:endParaRPr>
          </a:p>
        </p:txBody>
      </p:sp>
      <p:sp>
        <p:nvSpPr>
          <p:cNvPr id="52238" name="Rectangle 14"/>
          <p:cNvSpPr>
            <a:spLocks noChangeArrowheads="1"/>
          </p:cNvSpPr>
          <p:nvPr/>
        </p:nvSpPr>
        <p:spPr bwMode="auto">
          <a:xfrm>
            <a:off x="4703763" y="2724150"/>
            <a:ext cx="935037" cy="215900"/>
          </a:xfrm>
          <a:prstGeom prst="rect">
            <a:avLst/>
          </a:prstGeom>
          <a:solidFill>
            <a:srgbClr val="FF99CC"/>
          </a:solidFill>
          <a:ln w="9525">
            <a:noFill/>
            <a:miter lim="800000"/>
            <a:headEnd/>
            <a:tailEnd/>
          </a:ln>
        </p:spPr>
        <p:txBody>
          <a:bodyPr wrap="none" anchor="ctr"/>
          <a:lstStyle/>
          <a:p>
            <a:pPr algn="ctr"/>
            <a:r>
              <a:rPr lang="zh-TW" altLang="en-US" sz="1500" b="1" dirty="0" smtClean="0">
                <a:ea typeface="新細明體" pitchFamily="18" charset="-120"/>
              </a:rPr>
              <a:t>機構館藏</a:t>
            </a:r>
            <a:endParaRPr lang="zh-TW" altLang="en-US" sz="1500" b="1" dirty="0">
              <a:ea typeface="新細明體" pitchFamily="18" charset="-120"/>
            </a:endParaRPr>
          </a:p>
        </p:txBody>
      </p:sp>
      <p:sp>
        <p:nvSpPr>
          <p:cNvPr id="52239" name="Rectangle 14"/>
          <p:cNvSpPr>
            <a:spLocks noChangeArrowheads="1"/>
          </p:cNvSpPr>
          <p:nvPr/>
        </p:nvSpPr>
        <p:spPr bwMode="auto">
          <a:xfrm>
            <a:off x="7216775" y="2724150"/>
            <a:ext cx="936625" cy="215900"/>
          </a:xfrm>
          <a:prstGeom prst="rect">
            <a:avLst/>
          </a:prstGeom>
          <a:solidFill>
            <a:srgbClr val="FF99CC"/>
          </a:solidFill>
          <a:ln w="9525">
            <a:noFill/>
            <a:miter lim="800000"/>
            <a:headEnd/>
            <a:tailEnd/>
          </a:ln>
        </p:spPr>
        <p:txBody>
          <a:bodyPr wrap="none" anchor="ctr"/>
          <a:lstStyle/>
          <a:p>
            <a:pPr algn="ctr"/>
            <a:r>
              <a:rPr lang="zh-CN" altLang="en-US" sz="1500" b="1" dirty="0" smtClean="0">
                <a:ea typeface="SimSun" pitchFamily="2" charset="-122"/>
              </a:rPr>
              <a:t>統計報告</a:t>
            </a:r>
            <a:endParaRPr lang="zh-TW" altLang="en-US" sz="1500" b="1" dirty="0">
              <a:ea typeface="新細明體" pitchFamily="18" charset="-120"/>
            </a:endParaRPr>
          </a:p>
        </p:txBody>
      </p:sp>
      <p:sp>
        <p:nvSpPr>
          <p:cNvPr id="52240" name="Rectangle 14"/>
          <p:cNvSpPr>
            <a:spLocks noChangeArrowheads="1"/>
          </p:cNvSpPr>
          <p:nvPr/>
        </p:nvSpPr>
        <p:spPr bwMode="auto">
          <a:xfrm>
            <a:off x="4706937" y="3670300"/>
            <a:ext cx="935037" cy="215900"/>
          </a:xfrm>
          <a:prstGeom prst="rect">
            <a:avLst/>
          </a:prstGeom>
          <a:solidFill>
            <a:srgbClr val="FF99CC"/>
          </a:solidFill>
          <a:ln w="9525">
            <a:noFill/>
            <a:miter lim="800000"/>
            <a:headEnd/>
            <a:tailEnd/>
          </a:ln>
        </p:spPr>
        <p:txBody>
          <a:bodyPr wrap="none" anchor="ctr"/>
          <a:lstStyle/>
          <a:p>
            <a:pPr algn="ctr"/>
            <a:r>
              <a:rPr lang="en-US" altLang="zh-TW" sz="1500" b="1" dirty="0" smtClean="0">
                <a:latin typeface="Arial" pitchFamily="34" charset="0"/>
                <a:ea typeface="SimSun" pitchFamily="2" charset="-122"/>
              </a:rPr>
              <a:t>IP</a:t>
            </a:r>
            <a:r>
              <a:rPr lang="zh-CN" altLang="en-US" sz="1500" b="1" dirty="0" smtClean="0">
                <a:latin typeface="Arial" pitchFamily="34" charset="0"/>
                <a:ea typeface="SimSun" pitchFamily="2" charset="-122"/>
              </a:rPr>
              <a:t>維護</a:t>
            </a:r>
            <a:endParaRPr lang="zh-TW" altLang="en-US" sz="1500" b="1" dirty="0">
              <a:latin typeface="Arial" pitchFamily="34" charset="0"/>
              <a:ea typeface="新細明體" pitchFamily="18" charset="-120"/>
            </a:endParaRPr>
          </a:p>
        </p:txBody>
      </p:sp>
      <p:sp>
        <p:nvSpPr>
          <p:cNvPr id="52241" name="Rectangle 14"/>
          <p:cNvSpPr>
            <a:spLocks noChangeArrowheads="1"/>
          </p:cNvSpPr>
          <p:nvPr/>
        </p:nvSpPr>
        <p:spPr bwMode="auto">
          <a:xfrm>
            <a:off x="6692900" y="3621880"/>
            <a:ext cx="1460500" cy="264319"/>
          </a:xfrm>
          <a:prstGeom prst="rect">
            <a:avLst/>
          </a:prstGeom>
          <a:solidFill>
            <a:srgbClr val="FF99CC"/>
          </a:solidFill>
          <a:ln w="9525">
            <a:noFill/>
            <a:miter lim="800000"/>
            <a:headEnd/>
            <a:tailEnd/>
          </a:ln>
        </p:spPr>
        <p:txBody>
          <a:bodyPr wrap="none" anchor="ctr"/>
          <a:lstStyle/>
          <a:p>
            <a:pPr algn="ctr"/>
            <a:r>
              <a:rPr lang="zh-CN" altLang="en-US" sz="1500" b="1" dirty="0" smtClean="0">
                <a:latin typeface="Arial" pitchFamily="34" charset="0"/>
                <a:ea typeface="新細明體" pitchFamily="18" charset="-120"/>
              </a:rPr>
              <a:t>查看</a:t>
            </a:r>
            <a:r>
              <a:rPr lang="en-US" altLang="zh-CN" sz="1500" b="1" dirty="0" smtClean="0">
                <a:latin typeface="Arial" pitchFamily="34" charset="0"/>
                <a:ea typeface="SimSun" pitchFamily="2" charset="-122"/>
              </a:rPr>
              <a:t>Shibboleth</a:t>
            </a:r>
            <a:endParaRPr lang="en-US" altLang="zh-CN" sz="1500" b="1" dirty="0">
              <a:latin typeface="Arial" pitchFamily="34" charset="0"/>
              <a:ea typeface="SimSun" pitchFamily="2" charset="-122"/>
            </a:endParaRPr>
          </a:p>
        </p:txBody>
      </p:sp>
      <p:sp>
        <p:nvSpPr>
          <p:cNvPr id="52242" name="Rectangle 14"/>
          <p:cNvSpPr>
            <a:spLocks noChangeArrowheads="1"/>
          </p:cNvSpPr>
          <p:nvPr/>
        </p:nvSpPr>
        <p:spPr bwMode="auto">
          <a:xfrm>
            <a:off x="4598988" y="4652963"/>
            <a:ext cx="1079500" cy="215900"/>
          </a:xfrm>
          <a:prstGeom prst="rect">
            <a:avLst/>
          </a:prstGeom>
          <a:solidFill>
            <a:srgbClr val="FF99CC"/>
          </a:solidFill>
          <a:ln w="9525">
            <a:noFill/>
            <a:miter lim="800000"/>
            <a:headEnd/>
            <a:tailEnd/>
          </a:ln>
        </p:spPr>
        <p:txBody>
          <a:bodyPr wrap="none" anchor="ctr"/>
          <a:lstStyle/>
          <a:p>
            <a:pPr algn="ctr"/>
            <a:r>
              <a:rPr lang="zh-CN" altLang="en-US" sz="1500" b="1" dirty="0" smtClean="0">
                <a:latin typeface="Arial" pitchFamily="34" charset="0"/>
                <a:ea typeface="SimSun" pitchFamily="2" charset="-122"/>
              </a:rPr>
              <a:t>連結解析器</a:t>
            </a:r>
            <a:endParaRPr lang="zh-TW" altLang="en-US" sz="1500" b="1" dirty="0">
              <a:latin typeface="Arial" pitchFamily="34" charset="0"/>
              <a:ea typeface="新細明體" pitchFamily="18" charset="-120"/>
            </a:endParaRPr>
          </a:p>
        </p:txBody>
      </p:sp>
      <p:sp>
        <p:nvSpPr>
          <p:cNvPr id="52243" name="Rectangle 14"/>
          <p:cNvSpPr>
            <a:spLocks noChangeArrowheads="1"/>
          </p:cNvSpPr>
          <p:nvPr/>
        </p:nvSpPr>
        <p:spPr bwMode="auto">
          <a:xfrm>
            <a:off x="7086600" y="4652962"/>
            <a:ext cx="1052512" cy="223838"/>
          </a:xfrm>
          <a:prstGeom prst="rect">
            <a:avLst/>
          </a:prstGeom>
          <a:solidFill>
            <a:srgbClr val="FF99CC"/>
          </a:solidFill>
          <a:ln w="9525">
            <a:noFill/>
            <a:miter lim="800000"/>
            <a:headEnd/>
            <a:tailEnd/>
          </a:ln>
        </p:spPr>
        <p:txBody>
          <a:bodyPr wrap="none" anchor="ctr"/>
          <a:lstStyle/>
          <a:p>
            <a:pPr algn="ctr"/>
            <a:r>
              <a:rPr lang="zh-CN" altLang="en-US" sz="1500" b="1" dirty="0" smtClean="0">
                <a:latin typeface="Arial" pitchFamily="34" charset="0"/>
                <a:ea typeface="SimSun" pitchFamily="2" charset="-122"/>
              </a:rPr>
              <a:t>代理伺服器</a:t>
            </a:r>
            <a:endParaRPr lang="en-US" altLang="zh-CN" sz="1500" b="1" dirty="0">
              <a:latin typeface="Arial" pitchFamily="34" charset="0"/>
              <a:ea typeface="SimSun" pitchFamily="2" charset="-122"/>
            </a:endParaRPr>
          </a:p>
        </p:txBody>
      </p:sp>
      <p:sp>
        <p:nvSpPr>
          <p:cNvPr id="52244" name="Rectangle 14"/>
          <p:cNvSpPr>
            <a:spLocks noChangeArrowheads="1"/>
          </p:cNvSpPr>
          <p:nvPr/>
        </p:nvSpPr>
        <p:spPr bwMode="auto">
          <a:xfrm>
            <a:off x="4678362" y="5575300"/>
            <a:ext cx="963612" cy="215900"/>
          </a:xfrm>
          <a:prstGeom prst="rect">
            <a:avLst/>
          </a:prstGeom>
          <a:solidFill>
            <a:srgbClr val="FF99CC"/>
          </a:solidFill>
          <a:ln w="9525">
            <a:noFill/>
            <a:miter lim="800000"/>
            <a:headEnd/>
            <a:tailEnd/>
          </a:ln>
        </p:spPr>
        <p:txBody>
          <a:bodyPr wrap="none" anchor="ctr"/>
          <a:lstStyle/>
          <a:p>
            <a:pPr algn="ctr"/>
            <a:r>
              <a:rPr lang="zh-CN" altLang="en-US" sz="1500" b="1" dirty="0" smtClean="0">
                <a:latin typeface="Arial" pitchFamily="34" charset="0"/>
                <a:ea typeface="新細明體" pitchFamily="18" charset="-120"/>
              </a:rPr>
              <a:t>管理</a:t>
            </a:r>
            <a:r>
              <a:rPr lang="zh-TW" altLang="en-US" sz="1500" b="1" dirty="0" smtClean="0">
                <a:latin typeface="Arial" pitchFamily="34" charset="0"/>
                <a:ea typeface="新細明體" pitchFamily="18" charset="-120"/>
              </a:rPr>
              <a:t>者</a:t>
            </a:r>
            <a:endParaRPr lang="zh-TW" altLang="en-US" sz="1500" b="1" dirty="0">
              <a:latin typeface="Arial" pitchFamily="34" charset="0"/>
              <a:ea typeface="新細明體" pitchFamily="18" charset="-120"/>
            </a:endParaRPr>
          </a:p>
        </p:txBody>
      </p:sp>
      <p:sp>
        <p:nvSpPr>
          <p:cNvPr id="52245" name="Rectangle 14"/>
          <p:cNvSpPr>
            <a:spLocks noChangeArrowheads="1"/>
          </p:cNvSpPr>
          <p:nvPr/>
        </p:nvSpPr>
        <p:spPr bwMode="auto">
          <a:xfrm>
            <a:off x="7152482" y="5575300"/>
            <a:ext cx="986631" cy="187325"/>
          </a:xfrm>
          <a:prstGeom prst="rect">
            <a:avLst/>
          </a:prstGeom>
          <a:solidFill>
            <a:srgbClr val="FF99CC"/>
          </a:solidFill>
          <a:ln w="9525">
            <a:noFill/>
            <a:miter lim="800000"/>
            <a:headEnd/>
            <a:tailEnd/>
          </a:ln>
        </p:spPr>
        <p:txBody>
          <a:bodyPr wrap="none" anchor="ctr"/>
          <a:lstStyle/>
          <a:p>
            <a:pPr algn="ctr"/>
            <a:r>
              <a:rPr lang="zh-TW" altLang="en-US" sz="1500" b="1" dirty="0" smtClean="0">
                <a:latin typeface="Arial" pitchFamily="34" charset="0"/>
                <a:ea typeface="SimSun" pitchFamily="2" charset="-122"/>
              </a:rPr>
              <a:t>機構名稱</a:t>
            </a:r>
            <a:endParaRPr lang="en-US" altLang="zh-CN" sz="1500" b="1" dirty="0">
              <a:latin typeface="Arial" pitchFamily="34" charset="0"/>
              <a:ea typeface="SimSun" pitchFamily="2" charset="-122"/>
            </a:endParaRPr>
          </a:p>
        </p:txBody>
      </p:sp>
      <p:sp>
        <p:nvSpPr>
          <p:cNvPr id="52246" name="Rectangle 14"/>
          <p:cNvSpPr>
            <a:spLocks noChangeArrowheads="1"/>
          </p:cNvSpPr>
          <p:nvPr/>
        </p:nvSpPr>
        <p:spPr bwMode="auto">
          <a:xfrm>
            <a:off x="4741862" y="6488113"/>
            <a:ext cx="900112" cy="215900"/>
          </a:xfrm>
          <a:prstGeom prst="rect">
            <a:avLst/>
          </a:prstGeom>
          <a:solidFill>
            <a:srgbClr val="FF99CC"/>
          </a:solidFill>
          <a:ln w="9525">
            <a:noFill/>
            <a:miter lim="800000"/>
            <a:headEnd/>
            <a:tailEnd/>
          </a:ln>
        </p:spPr>
        <p:txBody>
          <a:bodyPr wrap="none" anchor="ctr"/>
          <a:lstStyle/>
          <a:p>
            <a:pPr algn="ctr"/>
            <a:r>
              <a:rPr lang="zh-CN" altLang="en-US" sz="1500" b="1" dirty="0" smtClean="0">
                <a:latin typeface="Arial" pitchFamily="34" charset="0"/>
                <a:ea typeface="新細明體" pitchFamily="18" charset="-120"/>
              </a:rPr>
              <a:t>地址維護</a:t>
            </a:r>
            <a:endParaRPr lang="zh-TW" altLang="en-US" sz="1500" b="1" dirty="0">
              <a:latin typeface="Arial" pitchFamily="34" charset="0"/>
              <a:ea typeface="新細明體" pitchFamily="18" charset="-120"/>
            </a:endParaRPr>
          </a:p>
        </p:txBody>
      </p:sp>
      <p:sp>
        <p:nvSpPr>
          <p:cNvPr id="52247" name="Rectangle 14"/>
          <p:cNvSpPr>
            <a:spLocks noChangeArrowheads="1"/>
          </p:cNvSpPr>
          <p:nvPr/>
        </p:nvSpPr>
        <p:spPr bwMode="auto">
          <a:xfrm>
            <a:off x="6934200" y="6477000"/>
            <a:ext cx="1178718" cy="227013"/>
          </a:xfrm>
          <a:prstGeom prst="rect">
            <a:avLst/>
          </a:prstGeom>
          <a:solidFill>
            <a:srgbClr val="FF99CC"/>
          </a:solidFill>
          <a:ln w="9525">
            <a:noFill/>
            <a:miter lim="800000"/>
            <a:headEnd/>
            <a:tailEnd/>
          </a:ln>
        </p:spPr>
        <p:txBody>
          <a:bodyPr wrap="none" anchor="ctr"/>
          <a:lstStyle/>
          <a:p>
            <a:pPr algn="ctr"/>
            <a:r>
              <a:rPr lang="en-US" altLang="zh-CN" sz="1500" b="1" dirty="0" smtClean="0">
                <a:latin typeface="Arial" pitchFamily="34" charset="0"/>
                <a:ea typeface="SimSun" pitchFamily="2" charset="-122"/>
              </a:rPr>
              <a:t>T&amp;F </a:t>
            </a:r>
            <a:r>
              <a:rPr lang="zh-TW" altLang="en-US" sz="1500" b="1" dirty="0" smtClean="0">
                <a:latin typeface="Arial" pitchFamily="34" charset="0"/>
                <a:ea typeface="SimSun" pitchFamily="2" charset="-122"/>
              </a:rPr>
              <a:t>期刊資訊</a:t>
            </a:r>
            <a:endParaRPr lang="en-US" altLang="zh-CN" sz="1500" b="1" dirty="0">
              <a:latin typeface="Arial" pitchFamily="34" charset="0"/>
              <a:ea typeface="SimSun" pitchFamily="2" charset="-122"/>
            </a:endParaRPr>
          </a:p>
        </p:txBody>
      </p:sp>
      <p:grpSp>
        <p:nvGrpSpPr>
          <p:cNvPr id="2" name="Group 26"/>
          <p:cNvGrpSpPr>
            <a:grpSpLocks/>
          </p:cNvGrpSpPr>
          <p:nvPr/>
        </p:nvGrpSpPr>
        <p:grpSpPr bwMode="auto">
          <a:xfrm>
            <a:off x="862164" y="1752600"/>
            <a:ext cx="2255464" cy="4648200"/>
            <a:chOff x="1164011" y="2390775"/>
            <a:chExt cx="2255464" cy="4033838"/>
          </a:xfrm>
        </p:grpSpPr>
        <p:sp>
          <p:nvSpPr>
            <p:cNvPr id="29" name="Right Arrow 28"/>
            <p:cNvSpPr/>
            <p:nvPr/>
          </p:nvSpPr>
          <p:spPr>
            <a:xfrm>
              <a:off x="1902098" y="4022725"/>
              <a:ext cx="403225" cy="2682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SimSun" pitchFamily="2" charset="-122"/>
              </a:endParaRPr>
            </a:p>
          </p:txBody>
        </p:sp>
        <p:sp>
          <p:nvSpPr>
            <p:cNvPr id="52250" name="Rectangle 29"/>
            <p:cNvSpPr>
              <a:spLocks noChangeArrowheads="1"/>
            </p:cNvSpPr>
            <p:nvPr/>
          </p:nvSpPr>
          <p:spPr bwMode="auto">
            <a:xfrm>
              <a:off x="1164011" y="3761363"/>
              <a:ext cx="649537" cy="646331"/>
            </a:xfrm>
            <a:prstGeom prst="rect">
              <a:avLst/>
            </a:prstGeom>
            <a:noFill/>
            <a:ln w="9525">
              <a:noFill/>
              <a:miter lim="800000"/>
              <a:headEnd/>
              <a:tailEnd/>
            </a:ln>
          </p:spPr>
          <p:txBody>
            <a:bodyPr wrap="none">
              <a:spAutoFit/>
            </a:bodyPr>
            <a:lstStyle/>
            <a:p>
              <a:r>
                <a:rPr lang="zh-CN" altLang="en-US" b="1" dirty="0">
                  <a:solidFill>
                    <a:srgbClr val="FF66CC"/>
                  </a:solidFill>
                  <a:latin typeface="Arial" pitchFamily="34" charset="0"/>
                  <a:ea typeface="SimSun" pitchFamily="2" charset="-122"/>
                </a:rPr>
                <a:t>功能</a:t>
              </a:r>
              <a:endParaRPr lang="en-US" altLang="zh-CN" b="1" dirty="0">
                <a:solidFill>
                  <a:srgbClr val="FF66CC"/>
                </a:solidFill>
                <a:latin typeface="Arial" pitchFamily="34" charset="0"/>
                <a:ea typeface="SimSun" pitchFamily="2" charset="-122"/>
              </a:endParaRPr>
            </a:p>
            <a:p>
              <a:r>
                <a:rPr lang="zh-CN" altLang="en-US" b="1" dirty="0" smtClean="0">
                  <a:solidFill>
                    <a:srgbClr val="FF66CC"/>
                  </a:solidFill>
                  <a:latin typeface="Arial" pitchFamily="34" charset="0"/>
                  <a:ea typeface="SimSun" pitchFamily="2" charset="-122"/>
                </a:rPr>
                <a:t>導航</a:t>
              </a:r>
              <a:endParaRPr lang="zh-TW" b="1" dirty="0">
                <a:solidFill>
                  <a:srgbClr val="FF66CC"/>
                </a:solidFill>
                <a:latin typeface="Arial" pitchFamily="34" charset="0"/>
                <a:ea typeface="SimSun" pitchFamily="2" charset="-122"/>
              </a:endParaRPr>
            </a:p>
          </p:txBody>
        </p:sp>
        <p:sp>
          <p:nvSpPr>
            <p:cNvPr id="31" name="Rectangle 30"/>
            <p:cNvSpPr/>
            <p:nvPr/>
          </p:nvSpPr>
          <p:spPr>
            <a:xfrm>
              <a:off x="2339975" y="2390775"/>
              <a:ext cx="1079500" cy="4033838"/>
            </a:xfrm>
            <a:prstGeom prst="rect">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SimSun" pitchFamily="2" charset="-122"/>
              </a:endParaRPr>
            </a:p>
          </p:txBody>
        </p:sp>
      </p:grpSp>
      <p:sp>
        <p:nvSpPr>
          <p:cNvPr id="3" name="Rectangle 2"/>
          <p:cNvSpPr/>
          <p:nvPr/>
        </p:nvSpPr>
        <p:spPr>
          <a:xfrm>
            <a:off x="1954264" y="152400"/>
            <a:ext cx="5044971" cy="923330"/>
          </a:xfrm>
          <a:prstGeom prst="rect">
            <a:avLst/>
          </a:prstGeom>
          <a:noFill/>
        </p:spPr>
        <p:txBody>
          <a:bodyPr wrap="none" lIns="91440" tIns="45720" rIns="91440" bIns="45720">
            <a:spAutoFit/>
          </a:bodyPr>
          <a:lstStyle/>
          <a:p>
            <a:pPr algn="ctr"/>
            <a:r>
              <a:rPr lang="zh-CN" altLang="en-US" sz="54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a typeface="PMingLiU" pitchFamily="18" charset="-120"/>
                <a:cs typeface="Arial" pitchFamily="34" charset="0"/>
              </a:rPr>
              <a:t>管理</a:t>
            </a:r>
            <a:r>
              <a:rPr lang="zh-TW" altLang="en-US" sz="54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a typeface="PMingLiU" pitchFamily="18" charset="-120"/>
                <a:cs typeface="Arial" pitchFamily="34" charset="0"/>
              </a:rPr>
              <a:t>者</a:t>
            </a:r>
            <a:r>
              <a:rPr lang="zh-CN" altLang="en-US" sz="54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a typeface="宋体" pitchFamily="2" charset="-122"/>
                <a:cs typeface="Arial" pitchFamily="34" charset="0"/>
              </a:rPr>
              <a:t>功能頁面</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xit" presetSubtype="10" fill="hold" grpId="1" nodeType="clickEffect">
                                  <p:stCondLst>
                                    <p:cond delay="0"/>
                                  </p:stCondLst>
                                  <p:childTnLst>
                                    <p:animEffect transition="out" filter="blinds(horizontal)">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par>
                                <p:cTn id="14" presetID="3" presetClass="exit" presetSubtype="10" fill="hold" nodeType="withEffect">
                                  <p:stCondLst>
                                    <p:cond delay="0"/>
                                  </p:stCondLst>
                                  <p:childTnLst>
                                    <p:animEffect transition="out" filter="blinds(horizontal)">
                                      <p:cBhvr>
                                        <p:cTn id="15" dur="500"/>
                                        <p:tgtEl>
                                          <p:spTgt spid="135172"/>
                                        </p:tgtEl>
                                      </p:cBhvr>
                                    </p:animEffect>
                                    <p:set>
                                      <p:cBhvr>
                                        <p:cTn id="16" dur="1" fill="hold">
                                          <p:stCondLst>
                                            <p:cond delay="499"/>
                                          </p:stCondLst>
                                        </p:cTn>
                                        <p:tgtEl>
                                          <p:spTgt spid="135172"/>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linds(horizont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2229">
                                            <p:bg/>
                                          </p:spTgt>
                                        </p:tgtEl>
                                        <p:attrNameLst>
                                          <p:attrName>style.visibility</p:attrName>
                                        </p:attrNameLst>
                                      </p:cBhvr>
                                      <p:to>
                                        <p:strVal val="visible"/>
                                      </p:to>
                                    </p:set>
                                    <p:anim calcmode="lin" valueType="num">
                                      <p:cBhvr additive="base">
                                        <p:cTn id="26" dur="500" fill="hold"/>
                                        <p:tgtEl>
                                          <p:spTgt spid="52229">
                                            <p:bg/>
                                          </p:spTgt>
                                        </p:tgtEl>
                                        <p:attrNameLst>
                                          <p:attrName>ppt_x</p:attrName>
                                        </p:attrNameLst>
                                      </p:cBhvr>
                                      <p:tavLst>
                                        <p:tav tm="0">
                                          <p:val>
                                            <p:strVal val="#ppt_x"/>
                                          </p:val>
                                        </p:tav>
                                        <p:tav tm="100000">
                                          <p:val>
                                            <p:strVal val="#ppt_x"/>
                                          </p:val>
                                        </p:tav>
                                      </p:tavLst>
                                    </p:anim>
                                    <p:anim calcmode="lin" valueType="num">
                                      <p:cBhvr additive="base">
                                        <p:cTn id="27" dur="500" fill="hold"/>
                                        <p:tgtEl>
                                          <p:spTgt spid="52229">
                                            <p:bg/>
                                          </p:spTgt>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52229">
                                            <p:txEl>
                                              <p:pRg st="0" end="0"/>
                                            </p:txEl>
                                          </p:spTgt>
                                        </p:tgtEl>
                                        <p:attrNameLst>
                                          <p:attrName>style.visibility</p:attrName>
                                        </p:attrNameLst>
                                      </p:cBhvr>
                                      <p:to>
                                        <p:strVal val="visible"/>
                                      </p:to>
                                    </p:set>
                                    <p:anim calcmode="lin" valueType="num">
                                      <p:cBhvr additive="base">
                                        <p:cTn id="30" dur="500" fill="hold"/>
                                        <p:tgtEl>
                                          <p:spTgt spid="52229">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2229">
                                            <p:txEl>
                                              <p:pRg st="0" end="0"/>
                                            </p:txEl>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52232">
                                            <p:bg/>
                                          </p:spTgt>
                                        </p:tgtEl>
                                        <p:attrNameLst>
                                          <p:attrName>style.visibility</p:attrName>
                                        </p:attrNameLst>
                                      </p:cBhvr>
                                      <p:to>
                                        <p:strVal val="visible"/>
                                      </p:to>
                                    </p:set>
                                    <p:anim calcmode="lin" valueType="num">
                                      <p:cBhvr additive="base">
                                        <p:cTn id="34" dur="500" fill="hold"/>
                                        <p:tgtEl>
                                          <p:spTgt spid="52232">
                                            <p:bg/>
                                          </p:spTgt>
                                        </p:tgtEl>
                                        <p:attrNameLst>
                                          <p:attrName>ppt_x</p:attrName>
                                        </p:attrNameLst>
                                      </p:cBhvr>
                                      <p:tavLst>
                                        <p:tav tm="0">
                                          <p:val>
                                            <p:strVal val="#ppt_x"/>
                                          </p:val>
                                        </p:tav>
                                        <p:tav tm="100000">
                                          <p:val>
                                            <p:strVal val="#ppt_x"/>
                                          </p:val>
                                        </p:tav>
                                      </p:tavLst>
                                    </p:anim>
                                    <p:anim calcmode="lin" valueType="num">
                                      <p:cBhvr additive="base">
                                        <p:cTn id="35" dur="500" fill="hold"/>
                                        <p:tgtEl>
                                          <p:spTgt spid="52232">
                                            <p:bg/>
                                          </p:spTgt>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52232">
                                            <p:txEl>
                                              <p:pRg st="0" end="0"/>
                                            </p:txEl>
                                          </p:spTgt>
                                        </p:tgtEl>
                                        <p:attrNameLst>
                                          <p:attrName>style.visibility</p:attrName>
                                        </p:attrNameLst>
                                      </p:cBhvr>
                                      <p:to>
                                        <p:strVal val="visible"/>
                                      </p:to>
                                    </p:set>
                                    <p:anim calcmode="lin" valueType="num">
                                      <p:cBhvr additive="base">
                                        <p:cTn id="38" dur="500" fill="hold"/>
                                        <p:tgtEl>
                                          <p:spTgt spid="52232">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2232">
                                            <p:txEl>
                                              <p:pRg st="0" end="0"/>
                                            </p:txEl>
                                          </p:spTgt>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2233">
                                            <p:bg/>
                                          </p:spTgt>
                                        </p:tgtEl>
                                        <p:attrNameLst>
                                          <p:attrName>style.visibility</p:attrName>
                                        </p:attrNameLst>
                                      </p:cBhvr>
                                      <p:to>
                                        <p:strVal val="visible"/>
                                      </p:to>
                                    </p:set>
                                    <p:anim calcmode="lin" valueType="num">
                                      <p:cBhvr additive="base">
                                        <p:cTn id="42" dur="500" fill="hold"/>
                                        <p:tgtEl>
                                          <p:spTgt spid="52233">
                                            <p:bg/>
                                          </p:spTgt>
                                        </p:tgtEl>
                                        <p:attrNameLst>
                                          <p:attrName>ppt_x</p:attrName>
                                        </p:attrNameLst>
                                      </p:cBhvr>
                                      <p:tavLst>
                                        <p:tav tm="0">
                                          <p:val>
                                            <p:strVal val="#ppt_x"/>
                                          </p:val>
                                        </p:tav>
                                        <p:tav tm="100000">
                                          <p:val>
                                            <p:strVal val="#ppt_x"/>
                                          </p:val>
                                        </p:tav>
                                      </p:tavLst>
                                    </p:anim>
                                    <p:anim calcmode="lin" valueType="num">
                                      <p:cBhvr additive="base">
                                        <p:cTn id="43" dur="500" fill="hold"/>
                                        <p:tgtEl>
                                          <p:spTgt spid="52233">
                                            <p:bg/>
                                          </p:spTgt>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52233">
                                            <p:txEl>
                                              <p:pRg st="0" end="0"/>
                                            </p:txEl>
                                          </p:spTgt>
                                        </p:tgtEl>
                                        <p:attrNameLst>
                                          <p:attrName>style.visibility</p:attrName>
                                        </p:attrNameLst>
                                      </p:cBhvr>
                                      <p:to>
                                        <p:strVal val="visible"/>
                                      </p:to>
                                    </p:set>
                                    <p:anim calcmode="lin" valueType="num">
                                      <p:cBhvr additive="base">
                                        <p:cTn id="46" dur="500" fill="hold"/>
                                        <p:tgtEl>
                                          <p:spTgt spid="52233">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52233">
                                            <p:txEl>
                                              <p:pRg st="0" end="0"/>
                                            </p:txEl>
                                          </p:spTgt>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52238">
                                            <p:bg/>
                                          </p:spTgt>
                                        </p:tgtEl>
                                        <p:attrNameLst>
                                          <p:attrName>style.visibility</p:attrName>
                                        </p:attrNameLst>
                                      </p:cBhvr>
                                      <p:to>
                                        <p:strVal val="visible"/>
                                      </p:to>
                                    </p:set>
                                    <p:anim calcmode="lin" valueType="num">
                                      <p:cBhvr additive="base">
                                        <p:cTn id="50" dur="500" fill="hold"/>
                                        <p:tgtEl>
                                          <p:spTgt spid="52238">
                                            <p:bg/>
                                          </p:spTgt>
                                        </p:tgtEl>
                                        <p:attrNameLst>
                                          <p:attrName>ppt_x</p:attrName>
                                        </p:attrNameLst>
                                      </p:cBhvr>
                                      <p:tavLst>
                                        <p:tav tm="0">
                                          <p:val>
                                            <p:strVal val="#ppt_x"/>
                                          </p:val>
                                        </p:tav>
                                        <p:tav tm="100000">
                                          <p:val>
                                            <p:strVal val="#ppt_x"/>
                                          </p:val>
                                        </p:tav>
                                      </p:tavLst>
                                    </p:anim>
                                    <p:anim calcmode="lin" valueType="num">
                                      <p:cBhvr additive="base">
                                        <p:cTn id="51" dur="500" fill="hold"/>
                                        <p:tgtEl>
                                          <p:spTgt spid="52238">
                                            <p:bg/>
                                          </p:spTgt>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52238">
                                            <p:txEl>
                                              <p:pRg st="0" end="0"/>
                                            </p:txEl>
                                          </p:spTgt>
                                        </p:tgtEl>
                                        <p:attrNameLst>
                                          <p:attrName>style.visibility</p:attrName>
                                        </p:attrNameLst>
                                      </p:cBhvr>
                                      <p:to>
                                        <p:strVal val="visible"/>
                                      </p:to>
                                    </p:set>
                                    <p:anim calcmode="lin" valueType="num">
                                      <p:cBhvr additive="base">
                                        <p:cTn id="54" dur="500" fill="hold"/>
                                        <p:tgtEl>
                                          <p:spTgt spid="52238">
                                            <p:txEl>
                                              <p:pRg st="0" end="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52238">
                                            <p:txEl>
                                              <p:pRg st="0" end="0"/>
                                            </p:txEl>
                                          </p:spTgt>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52239">
                                            <p:bg/>
                                          </p:spTgt>
                                        </p:tgtEl>
                                        <p:attrNameLst>
                                          <p:attrName>style.visibility</p:attrName>
                                        </p:attrNameLst>
                                      </p:cBhvr>
                                      <p:to>
                                        <p:strVal val="visible"/>
                                      </p:to>
                                    </p:set>
                                    <p:anim calcmode="lin" valueType="num">
                                      <p:cBhvr additive="base">
                                        <p:cTn id="58" dur="500" fill="hold"/>
                                        <p:tgtEl>
                                          <p:spTgt spid="52239">
                                            <p:bg/>
                                          </p:spTgt>
                                        </p:tgtEl>
                                        <p:attrNameLst>
                                          <p:attrName>ppt_x</p:attrName>
                                        </p:attrNameLst>
                                      </p:cBhvr>
                                      <p:tavLst>
                                        <p:tav tm="0">
                                          <p:val>
                                            <p:strVal val="#ppt_x"/>
                                          </p:val>
                                        </p:tav>
                                        <p:tav tm="100000">
                                          <p:val>
                                            <p:strVal val="#ppt_x"/>
                                          </p:val>
                                        </p:tav>
                                      </p:tavLst>
                                    </p:anim>
                                    <p:anim calcmode="lin" valueType="num">
                                      <p:cBhvr additive="base">
                                        <p:cTn id="59" dur="500" fill="hold"/>
                                        <p:tgtEl>
                                          <p:spTgt spid="52239">
                                            <p:bg/>
                                          </p:spTgt>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52239">
                                            <p:txEl>
                                              <p:pRg st="0" end="0"/>
                                            </p:txEl>
                                          </p:spTgt>
                                        </p:tgtEl>
                                        <p:attrNameLst>
                                          <p:attrName>style.visibility</p:attrName>
                                        </p:attrNameLst>
                                      </p:cBhvr>
                                      <p:to>
                                        <p:strVal val="visible"/>
                                      </p:to>
                                    </p:set>
                                    <p:anim calcmode="lin" valueType="num">
                                      <p:cBhvr additive="base">
                                        <p:cTn id="62" dur="500" fill="hold"/>
                                        <p:tgtEl>
                                          <p:spTgt spid="52239">
                                            <p:txEl>
                                              <p:pRg st="0" end="0"/>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52239">
                                            <p:txEl>
                                              <p:pRg st="0" end="0"/>
                                            </p:txEl>
                                          </p:spTgt>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52240">
                                            <p:bg/>
                                          </p:spTgt>
                                        </p:tgtEl>
                                        <p:attrNameLst>
                                          <p:attrName>style.visibility</p:attrName>
                                        </p:attrNameLst>
                                      </p:cBhvr>
                                      <p:to>
                                        <p:strVal val="visible"/>
                                      </p:to>
                                    </p:set>
                                    <p:anim calcmode="lin" valueType="num">
                                      <p:cBhvr additive="base">
                                        <p:cTn id="66" dur="500" fill="hold"/>
                                        <p:tgtEl>
                                          <p:spTgt spid="52240">
                                            <p:bg/>
                                          </p:spTgt>
                                        </p:tgtEl>
                                        <p:attrNameLst>
                                          <p:attrName>ppt_x</p:attrName>
                                        </p:attrNameLst>
                                      </p:cBhvr>
                                      <p:tavLst>
                                        <p:tav tm="0">
                                          <p:val>
                                            <p:strVal val="#ppt_x"/>
                                          </p:val>
                                        </p:tav>
                                        <p:tav tm="100000">
                                          <p:val>
                                            <p:strVal val="#ppt_x"/>
                                          </p:val>
                                        </p:tav>
                                      </p:tavLst>
                                    </p:anim>
                                    <p:anim calcmode="lin" valueType="num">
                                      <p:cBhvr additive="base">
                                        <p:cTn id="67" dur="500" fill="hold"/>
                                        <p:tgtEl>
                                          <p:spTgt spid="52240">
                                            <p:bg/>
                                          </p:spTgt>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52240">
                                            <p:txEl>
                                              <p:pRg st="0" end="0"/>
                                            </p:txEl>
                                          </p:spTgt>
                                        </p:tgtEl>
                                        <p:attrNameLst>
                                          <p:attrName>style.visibility</p:attrName>
                                        </p:attrNameLst>
                                      </p:cBhvr>
                                      <p:to>
                                        <p:strVal val="visible"/>
                                      </p:to>
                                    </p:set>
                                    <p:anim calcmode="lin" valueType="num">
                                      <p:cBhvr additive="base">
                                        <p:cTn id="70" dur="500" fill="hold"/>
                                        <p:tgtEl>
                                          <p:spTgt spid="52240">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52240">
                                            <p:txEl>
                                              <p:pRg st="0" end="0"/>
                                            </p:txEl>
                                          </p:spTgt>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52241">
                                            <p:bg/>
                                          </p:spTgt>
                                        </p:tgtEl>
                                        <p:attrNameLst>
                                          <p:attrName>style.visibility</p:attrName>
                                        </p:attrNameLst>
                                      </p:cBhvr>
                                      <p:to>
                                        <p:strVal val="visible"/>
                                      </p:to>
                                    </p:set>
                                    <p:anim calcmode="lin" valueType="num">
                                      <p:cBhvr additive="base">
                                        <p:cTn id="74" dur="500" fill="hold"/>
                                        <p:tgtEl>
                                          <p:spTgt spid="52241">
                                            <p:bg/>
                                          </p:spTgt>
                                        </p:tgtEl>
                                        <p:attrNameLst>
                                          <p:attrName>ppt_x</p:attrName>
                                        </p:attrNameLst>
                                      </p:cBhvr>
                                      <p:tavLst>
                                        <p:tav tm="0">
                                          <p:val>
                                            <p:strVal val="#ppt_x"/>
                                          </p:val>
                                        </p:tav>
                                        <p:tav tm="100000">
                                          <p:val>
                                            <p:strVal val="#ppt_x"/>
                                          </p:val>
                                        </p:tav>
                                      </p:tavLst>
                                    </p:anim>
                                    <p:anim calcmode="lin" valueType="num">
                                      <p:cBhvr additive="base">
                                        <p:cTn id="75" dur="500" fill="hold"/>
                                        <p:tgtEl>
                                          <p:spTgt spid="52241">
                                            <p:bg/>
                                          </p:spTgt>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52241">
                                            <p:txEl>
                                              <p:pRg st="0" end="0"/>
                                            </p:txEl>
                                          </p:spTgt>
                                        </p:tgtEl>
                                        <p:attrNameLst>
                                          <p:attrName>style.visibility</p:attrName>
                                        </p:attrNameLst>
                                      </p:cBhvr>
                                      <p:to>
                                        <p:strVal val="visible"/>
                                      </p:to>
                                    </p:set>
                                    <p:anim calcmode="lin" valueType="num">
                                      <p:cBhvr additive="base">
                                        <p:cTn id="78" dur="500" fill="hold"/>
                                        <p:tgtEl>
                                          <p:spTgt spid="52241">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52241">
                                            <p:txEl>
                                              <p:pRg st="0" end="0"/>
                                            </p:txEl>
                                          </p:spTgt>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52242">
                                            <p:bg/>
                                          </p:spTgt>
                                        </p:tgtEl>
                                        <p:attrNameLst>
                                          <p:attrName>style.visibility</p:attrName>
                                        </p:attrNameLst>
                                      </p:cBhvr>
                                      <p:to>
                                        <p:strVal val="visible"/>
                                      </p:to>
                                    </p:set>
                                    <p:anim calcmode="lin" valueType="num">
                                      <p:cBhvr additive="base">
                                        <p:cTn id="82" dur="500" fill="hold"/>
                                        <p:tgtEl>
                                          <p:spTgt spid="52242">
                                            <p:bg/>
                                          </p:spTgt>
                                        </p:tgtEl>
                                        <p:attrNameLst>
                                          <p:attrName>ppt_x</p:attrName>
                                        </p:attrNameLst>
                                      </p:cBhvr>
                                      <p:tavLst>
                                        <p:tav tm="0">
                                          <p:val>
                                            <p:strVal val="#ppt_x"/>
                                          </p:val>
                                        </p:tav>
                                        <p:tav tm="100000">
                                          <p:val>
                                            <p:strVal val="#ppt_x"/>
                                          </p:val>
                                        </p:tav>
                                      </p:tavLst>
                                    </p:anim>
                                    <p:anim calcmode="lin" valueType="num">
                                      <p:cBhvr additive="base">
                                        <p:cTn id="83" dur="500" fill="hold"/>
                                        <p:tgtEl>
                                          <p:spTgt spid="52242">
                                            <p:bg/>
                                          </p:spTgt>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52242">
                                            <p:txEl>
                                              <p:pRg st="0" end="0"/>
                                            </p:txEl>
                                          </p:spTgt>
                                        </p:tgtEl>
                                        <p:attrNameLst>
                                          <p:attrName>style.visibility</p:attrName>
                                        </p:attrNameLst>
                                      </p:cBhvr>
                                      <p:to>
                                        <p:strVal val="visible"/>
                                      </p:to>
                                    </p:set>
                                    <p:anim calcmode="lin" valueType="num">
                                      <p:cBhvr additive="base">
                                        <p:cTn id="86" dur="500" fill="hold"/>
                                        <p:tgtEl>
                                          <p:spTgt spid="52242">
                                            <p:txEl>
                                              <p:pRg st="0" end="0"/>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52242">
                                            <p:txEl>
                                              <p:pRg st="0" end="0"/>
                                            </p:txEl>
                                          </p:spTgt>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52243">
                                            <p:bg/>
                                          </p:spTgt>
                                        </p:tgtEl>
                                        <p:attrNameLst>
                                          <p:attrName>style.visibility</p:attrName>
                                        </p:attrNameLst>
                                      </p:cBhvr>
                                      <p:to>
                                        <p:strVal val="visible"/>
                                      </p:to>
                                    </p:set>
                                    <p:anim calcmode="lin" valueType="num">
                                      <p:cBhvr additive="base">
                                        <p:cTn id="90" dur="500" fill="hold"/>
                                        <p:tgtEl>
                                          <p:spTgt spid="52243">
                                            <p:bg/>
                                          </p:spTgt>
                                        </p:tgtEl>
                                        <p:attrNameLst>
                                          <p:attrName>ppt_x</p:attrName>
                                        </p:attrNameLst>
                                      </p:cBhvr>
                                      <p:tavLst>
                                        <p:tav tm="0">
                                          <p:val>
                                            <p:strVal val="#ppt_x"/>
                                          </p:val>
                                        </p:tav>
                                        <p:tav tm="100000">
                                          <p:val>
                                            <p:strVal val="#ppt_x"/>
                                          </p:val>
                                        </p:tav>
                                      </p:tavLst>
                                    </p:anim>
                                    <p:anim calcmode="lin" valueType="num">
                                      <p:cBhvr additive="base">
                                        <p:cTn id="91" dur="500" fill="hold"/>
                                        <p:tgtEl>
                                          <p:spTgt spid="52243">
                                            <p:bg/>
                                          </p:spTgt>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52243">
                                            <p:txEl>
                                              <p:pRg st="0" end="0"/>
                                            </p:txEl>
                                          </p:spTgt>
                                        </p:tgtEl>
                                        <p:attrNameLst>
                                          <p:attrName>style.visibility</p:attrName>
                                        </p:attrNameLst>
                                      </p:cBhvr>
                                      <p:to>
                                        <p:strVal val="visible"/>
                                      </p:to>
                                    </p:set>
                                    <p:anim calcmode="lin" valueType="num">
                                      <p:cBhvr additive="base">
                                        <p:cTn id="94" dur="500" fill="hold"/>
                                        <p:tgtEl>
                                          <p:spTgt spid="52243">
                                            <p:txEl>
                                              <p:pRg st="0" end="0"/>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52243">
                                            <p:txEl>
                                              <p:pRg st="0" end="0"/>
                                            </p:txEl>
                                          </p:spTgt>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52244">
                                            <p:bg/>
                                          </p:spTgt>
                                        </p:tgtEl>
                                        <p:attrNameLst>
                                          <p:attrName>style.visibility</p:attrName>
                                        </p:attrNameLst>
                                      </p:cBhvr>
                                      <p:to>
                                        <p:strVal val="visible"/>
                                      </p:to>
                                    </p:set>
                                    <p:anim calcmode="lin" valueType="num">
                                      <p:cBhvr additive="base">
                                        <p:cTn id="98" dur="500" fill="hold"/>
                                        <p:tgtEl>
                                          <p:spTgt spid="52244">
                                            <p:bg/>
                                          </p:spTgt>
                                        </p:tgtEl>
                                        <p:attrNameLst>
                                          <p:attrName>ppt_x</p:attrName>
                                        </p:attrNameLst>
                                      </p:cBhvr>
                                      <p:tavLst>
                                        <p:tav tm="0">
                                          <p:val>
                                            <p:strVal val="#ppt_x"/>
                                          </p:val>
                                        </p:tav>
                                        <p:tav tm="100000">
                                          <p:val>
                                            <p:strVal val="#ppt_x"/>
                                          </p:val>
                                        </p:tav>
                                      </p:tavLst>
                                    </p:anim>
                                    <p:anim calcmode="lin" valueType="num">
                                      <p:cBhvr additive="base">
                                        <p:cTn id="99" dur="500" fill="hold"/>
                                        <p:tgtEl>
                                          <p:spTgt spid="52244">
                                            <p:bg/>
                                          </p:spTgt>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52244">
                                            <p:txEl>
                                              <p:pRg st="0" end="0"/>
                                            </p:txEl>
                                          </p:spTgt>
                                        </p:tgtEl>
                                        <p:attrNameLst>
                                          <p:attrName>style.visibility</p:attrName>
                                        </p:attrNameLst>
                                      </p:cBhvr>
                                      <p:to>
                                        <p:strVal val="visible"/>
                                      </p:to>
                                    </p:set>
                                    <p:anim calcmode="lin" valueType="num">
                                      <p:cBhvr additive="base">
                                        <p:cTn id="102" dur="500" fill="hold"/>
                                        <p:tgtEl>
                                          <p:spTgt spid="52244">
                                            <p:txEl>
                                              <p:pRg st="0" end="0"/>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52244">
                                            <p:txEl>
                                              <p:pRg st="0" end="0"/>
                                            </p:txEl>
                                          </p:spTgt>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52245">
                                            <p:bg/>
                                          </p:spTgt>
                                        </p:tgtEl>
                                        <p:attrNameLst>
                                          <p:attrName>style.visibility</p:attrName>
                                        </p:attrNameLst>
                                      </p:cBhvr>
                                      <p:to>
                                        <p:strVal val="visible"/>
                                      </p:to>
                                    </p:set>
                                    <p:anim calcmode="lin" valueType="num">
                                      <p:cBhvr additive="base">
                                        <p:cTn id="106" dur="500" fill="hold"/>
                                        <p:tgtEl>
                                          <p:spTgt spid="52245">
                                            <p:bg/>
                                          </p:spTgt>
                                        </p:tgtEl>
                                        <p:attrNameLst>
                                          <p:attrName>ppt_x</p:attrName>
                                        </p:attrNameLst>
                                      </p:cBhvr>
                                      <p:tavLst>
                                        <p:tav tm="0">
                                          <p:val>
                                            <p:strVal val="#ppt_x"/>
                                          </p:val>
                                        </p:tav>
                                        <p:tav tm="100000">
                                          <p:val>
                                            <p:strVal val="#ppt_x"/>
                                          </p:val>
                                        </p:tav>
                                      </p:tavLst>
                                    </p:anim>
                                    <p:anim calcmode="lin" valueType="num">
                                      <p:cBhvr additive="base">
                                        <p:cTn id="107" dur="500" fill="hold"/>
                                        <p:tgtEl>
                                          <p:spTgt spid="52245">
                                            <p:bg/>
                                          </p:spTgt>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52245">
                                            <p:txEl>
                                              <p:pRg st="0" end="0"/>
                                            </p:txEl>
                                          </p:spTgt>
                                        </p:tgtEl>
                                        <p:attrNameLst>
                                          <p:attrName>style.visibility</p:attrName>
                                        </p:attrNameLst>
                                      </p:cBhvr>
                                      <p:to>
                                        <p:strVal val="visible"/>
                                      </p:to>
                                    </p:set>
                                    <p:anim calcmode="lin" valueType="num">
                                      <p:cBhvr additive="base">
                                        <p:cTn id="110" dur="500" fill="hold"/>
                                        <p:tgtEl>
                                          <p:spTgt spid="52245">
                                            <p:txEl>
                                              <p:pRg st="0" end="0"/>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52245">
                                            <p:txEl>
                                              <p:pRg st="0" end="0"/>
                                            </p:txEl>
                                          </p:spTgt>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52246">
                                            <p:bg/>
                                          </p:spTgt>
                                        </p:tgtEl>
                                        <p:attrNameLst>
                                          <p:attrName>style.visibility</p:attrName>
                                        </p:attrNameLst>
                                      </p:cBhvr>
                                      <p:to>
                                        <p:strVal val="visible"/>
                                      </p:to>
                                    </p:set>
                                    <p:anim calcmode="lin" valueType="num">
                                      <p:cBhvr additive="base">
                                        <p:cTn id="114" dur="500" fill="hold"/>
                                        <p:tgtEl>
                                          <p:spTgt spid="52246">
                                            <p:bg/>
                                          </p:spTgt>
                                        </p:tgtEl>
                                        <p:attrNameLst>
                                          <p:attrName>ppt_x</p:attrName>
                                        </p:attrNameLst>
                                      </p:cBhvr>
                                      <p:tavLst>
                                        <p:tav tm="0">
                                          <p:val>
                                            <p:strVal val="#ppt_x"/>
                                          </p:val>
                                        </p:tav>
                                        <p:tav tm="100000">
                                          <p:val>
                                            <p:strVal val="#ppt_x"/>
                                          </p:val>
                                        </p:tav>
                                      </p:tavLst>
                                    </p:anim>
                                    <p:anim calcmode="lin" valueType="num">
                                      <p:cBhvr additive="base">
                                        <p:cTn id="115" dur="500" fill="hold"/>
                                        <p:tgtEl>
                                          <p:spTgt spid="52246">
                                            <p:bg/>
                                          </p:spTgt>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52246">
                                            <p:txEl>
                                              <p:pRg st="0" end="0"/>
                                            </p:txEl>
                                          </p:spTgt>
                                        </p:tgtEl>
                                        <p:attrNameLst>
                                          <p:attrName>style.visibility</p:attrName>
                                        </p:attrNameLst>
                                      </p:cBhvr>
                                      <p:to>
                                        <p:strVal val="visible"/>
                                      </p:to>
                                    </p:set>
                                    <p:anim calcmode="lin" valueType="num">
                                      <p:cBhvr additive="base">
                                        <p:cTn id="118" dur="500" fill="hold"/>
                                        <p:tgtEl>
                                          <p:spTgt spid="52246">
                                            <p:txEl>
                                              <p:pRg st="0" end="0"/>
                                            </p:txEl>
                                          </p:spTgt>
                                        </p:tgtEl>
                                        <p:attrNameLst>
                                          <p:attrName>ppt_x</p:attrName>
                                        </p:attrNameLst>
                                      </p:cBhvr>
                                      <p:tavLst>
                                        <p:tav tm="0">
                                          <p:val>
                                            <p:strVal val="#ppt_x"/>
                                          </p:val>
                                        </p:tav>
                                        <p:tav tm="100000">
                                          <p:val>
                                            <p:strVal val="#ppt_x"/>
                                          </p:val>
                                        </p:tav>
                                      </p:tavLst>
                                    </p:anim>
                                    <p:anim calcmode="lin" valueType="num">
                                      <p:cBhvr additive="base">
                                        <p:cTn id="119" dur="500" fill="hold"/>
                                        <p:tgtEl>
                                          <p:spTgt spid="52246">
                                            <p:txEl>
                                              <p:pRg st="0" end="0"/>
                                            </p:txEl>
                                          </p:spTgt>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52247">
                                            <p:bg/>
                                          </p:spTgt>
                                        </p:tgtEl>
                                        <p:attrNameLst>
                                          <p:attrName>style.visibility</p:attrName>
                                        </p:attrNameLst>
                                      </p:cBhvr>
                                      <p:to>
                                        <p:strVal val="visible"/>
                                      </p:to>
                                    </p:set>
                                    <p:anim calcmode="lin" valueType="num">
                                      <p:cBhvr additive="base">
                                        <p:cTn id="122" dur="500" fill="hold"/>
                                        <p:tgtEl>
                                          <p:spTgt spid="52247">
                                            <p:bg/>
                                          </p:spTgt>
                                        </p:tgtEl>
                                        <p:attrNameLst>
                                          <p:attrName>ppt_x</p:attrName>
                                        </p:attrNameLst>
                                      </p:cBhvr>
                                      <p:tavLst>
                                        <p:tav tm="0">
                                          <p:val>
                                            <p:strVal val="#ppt_x"/>
                                          </p:val>
                                        </p:tav>
                                        <p:tav tm="100000">
                                          <p:val>
                                            <p:strVal val="#ppt_x"/>
                                          </p:val>
                                        </p:tav>
                                      </p:tavLst>
                                    </p:anim>
                                    <p:anim calcmode="lin" valueType="num">
                                      <p:cBhvr additive="base">
                                        <p:cTn id="123" dur="500" fill="hold"/>
                                        <p:tgtEl>
                                          <p:spTgt spid="52247">
                                            <p:bg/>
                                          </p:spTgt>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52247">
                                            <p:txEl>
                                              <p:pRg st="0" end="0"/>
                                            </p:txEl>
                                          </p:spTgt>
                                        </p:tgtEl>
                                        <p:attrNameLst>
                                          <p:attrName>style.visibility</p:attrName>
                                        </p:attrNameLst>
                                      </p:cBhvr>
                                      <p:to>
                                        <p:strVal val="visible"/>
                                      </p:to>
                                    </p:set>
                                    <p:anim calcmode="lin" valueType="num">
                                      <p:cBhvr additive="base">
                                        <p:cTn id="126" dur="500" fill="hold"/>
                                        <p:tgtEl>
                                          <p:spTgt spid="52247">
                                            <p:txEl>
                                              <p:pRg st="0" end="0"/>
                                            </p:txEl>
                                          </p:spTgt>
                                        </p:tgtEl>
                                        <p:attrNameLst>
                                          <p:attrName>ppt_x</p:attrName>
                                        </p:attrNameLst>
                                      </p:cBhvr>
                                      <p:tavLst>
                                        <p:tav tm="0">
                                          <p:val>
                                            <p:strVal val="#ppt_x"/>
                                          </p:val>
                                        </p:tav>
                                        <p:tav tm="100000">
                                          <p:val>
                                            <p:strVal val="#ppt_x"/>
                                          </p:val>
                                        </p:tav>
                                      </p:tavLst>
                                    </p:anim>
                                    <p:anim calcmode="lin" valueType="num">
                                      <p:cBhvr additive="base">
                                        <p:cTn id="127" dur="500" fill="hold"/>
                                        <p:tgtEl>
                                          <p:spTgt spid="5224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build="allAtOnce" animBg="1"/>
      <p:bldP spid="52232" grpId="0" build="allAtOnce" animBg="1"/>
      <p:bldP spid="52233" grpId="0" build="allAtOnce" animBg="1"/>
      <p:bldP spid="18" grpId="0" animBg="1"/>
      <p:bldP spid="18" grpId="1" animBg="1"/>
      <p:bldP spid="52238" grpId="0" build="allAtOnce" animBg="1"/>
      <p:bldP spid="52239" grpId="0" build="allAtOnce" animBg="1"/>
      <p:bldP spid="52240" grpId="0" build="allAtOnce" animBg="1"/>
      <p:bldP spid="52241" grpId="0" build="allAtOnce" animBg="1"/>
      <p:bldP spid="52242" grpId="0" build="allAtOnce" animBg="1"/>
      <p:bldP spid="52243" grpId="0" build="allAtOnce" animBg="1"/>
      <p:bldP spid="52244" grpId="0" build="allAtOnce" animBg="1"/>
      <p:bldP spid="52245" grpId="0" build="allAtOnce" animBg="1"/>
      <p:bldP spid="52246" grpId="0" build="allAtOnce" animBg="1"/>
      <p:bldP spid="52247" grpId="0" build="allAtOnce"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宋体" pitchFamily="2" charset="-122"/>
                <a:cs typeface="Arial" pitchFamily="34" charset="0"/>
              </a:rPr>
              <a:t>機構館藏</a:t>
            </a:r>
            <a:endParaRPr lang="en-US" altLang="en-US"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宋体" pitchFamily="2" charset="-122"/>
              <a:cs typeface="Arial" pitchFamily="34" charset="0"/>
            </a:endParaRPr>
          </a:p>
        </p:txBody>
      </p:sp>
      <p:sp>
        <p:nvSpPr>
          <p:cNvPr id="3" name="Content Placeholder 2"/>
          <p:cNvSpPr>
            <a:spLocks noGrp="1"/>
          </p:cNvSpPr>
          <p:nvPr>
            <p:ph idx="1"/>
          </p:nvPr>
        </p:nvSpPr>
        <p:spPr/>
        <p:txBody>
          <a:bodyPr/>
          <a:lstStyle/>
          <a:p>
            <a:endParaRPr lang="en-US"/>
          </a:p>
        </p:txBody>
      </p:sp>
      <p:pic>
        <p:nvPicPr>
          <p:cNvPr id="3074" name="Picture 2" descr="C:\Documents and Settings\ChenAl\Desktop\temp pix\access entitlement.JPG"/>
          <p:cNvPicPr>
            <a:picLocks noChangeAspect="1" noChangeArrowheads="1"/>
          </p:cNvPicPr>
          <p:nvPr/>
        </p:nvPicPr>
        <p:blipFill>
          <a:blip r:embed="rId3" cstate="print"/>
          <a:srcRect/>
          <a:stretch>
            <a:fillRect/>
          </a:stretch>
        </p:blipFill>
        <p:spPr bwMode="auto">
          <a:xfrm>
            <a:off x="0" y="1447800"/>
            <a:ext cx="9144000" cy="7943082"/>
          </a:xfrm>
          <a:prstGeom prst="rect">
            <a:avLst/>
          </a:prstGeom>
          <a:noFill/>
        </p:spPr>
      </p:pic>
      <p:grpSp>
        <p:nvGrpSpPr>
          <p:cNvPr id="8" name="Group 7"/>
          <p:cNvGrpSpPr/>
          <p:nvPr/>
        </p:nvGrpSpPr>
        <p:grpSpPr>
          <a:xfrm>
            <a:off x="1847850" y="4800600"/>
            <a:ext cx="7143750" cy="1510559"/>
            <a:chOff x="1847850" y="4800600"/>
            <a:chExt cx="7143750" cy="1510559"/>
          </a:xfrm>
        </p:grpSpPr>
        <p:pic>
          <p:nvPicPr>
            <p:cNvPr id="3075" name="Picture 3" descr="C:\Documents and Settings\ChenAl\Desktop\temp pix\download journal marc.JPG"/>
            <p:cNvPicPr>
              <a:picLocks noChangeAspect="1" noChangeArrowheads="1"/>
            </p:cNvPicPr>
            <p:nvPr/>
          </p:nvPicPr>
          <p:blipFill>
            <a:blip r:embed="rId4" cstate="print"/>
            <a:srcRect/>
            <a:stretch>
              <a:fillRect/>
            </a:stretch>
          </p:blipFill>
          <p:spPr bwMode="auto">
            <a:xfrm>
              <a:off x="1847850" y="4800600"/>
              <a:ext cx="7143750" cy="1143000"/>
            </a:xfrm>
            <a:prstGeom prst="rect">
              <a:avLst/>
            </a:prstGeom>
            <a:noFill/>
            <a:ln>
              <a:solidFill>
                <a:schemeClr val="accent1"/>
              </a:solidFill>
            </a:ln>
          </p:spPr>
        </p:pic>
        <p:sp>
          <p:nvSpPr>
            <p:cNvPr id="6" name="Left Arrow 5"/>
            <p:cNvSpPr/>
            <p:nvPr/>
          </p:nvSpPr>
          <p:spPr>
            <a:xfrm rot="5400000">
              <a:off x="7006520" y="5915078"/>
              <a:ext cx="504825" cy="287337"/>
            </a:xfrm>
            <a:prstGeom prst="leftArrow">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SimSun" pitchFamily="2" charset="-122"/>
              </a:endParaRPr>
            </a:p>
          </p:txBody>
        </p:sp>
        <p:sp>
          <p:nvSpPr>
            <p:cNvPr id="7" name="TextBox 11"/>
            <p:cNvSpPr txBox="1">
              <a:spLocks noChangeArrowheads="1"/>
            </p:cNvSpPr>
            <p:nvPr/>
          </p:nvSpPr>
          <p:spPr bwMode="auto">
            <a:xfrm>
              <a:off x="5029200" y="5791200"/>
              <a:ext cx="2133600" cy="369332"/>
            </a:xfrm>
            <a:prstGeom prst="rect">
              <a:avLst/>
            </a:prstGeom>
            <a:noFill/>
            <a:ln w="12700">
              <a:noFill/>
              <a:miter lim="800000"/>
              <a:headEnd/>
              <a:tailEnd/>
            </a:ln>
          </p:spPr>
          <p:txBody>
            <a:bodyPr wrap="square">
              <a:spAutoFit/>
            </a:bodyPr>
            <a:lstStyle/>
            <a:p>
              <a:r>
                <a:rPr lang="zh-TW" altLang="en-US" b="1" dirty="0" smtClean="0">
                  <a:solidFill>
                    <a:srgbClr val="FF66CC"/>
                  </a:solidFill>
                  <a:latin typeface="Arial" pitchFamily="34" charset="0"/>
                  <a:ea typeface="SimSun" pitchFamily="2" charset="-122"/>
                </a:rPr>
                <a:t>可下載期刊</a:t>
              </a:r>
              <a:r>
                <a:rPr lang="en-US" altLang="zh-TW" b="1" dirty="0" smtClean="0">
                  <a:solidFill>
                    <a:srgbClr val="FF66CC"/>
                  </a:solidFill>
                  <a:latin typeface="Arial" pitchFamily="34" charset="0"/>
                  <a:ea typeface="SimSun" pitchFamily="2" charset="-122"/>
                </a:rPr>
                <a:t>MARC</a:t>
              </a:r>
              <a:endParaRPr lang="zh-TW" b="1" dirty="0">
                <a:solidFill>
                  <a:srgbClr val="FF66CC"/>
                </a:solidFill>
                <a:latin typeface="Arial" pitchFamily="34" charset="0"/>
                <a:ea typeface="SimSun"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2"/>
          <p:cNvPicPr>
            <a:picLocks noChangeAspect="1" noChangeArrowheads="1"/>
          </p:cNvPicPr>
          <p:nvPr/>
        </p:nvPicPr>
        <p:blipFill>
          <a:blip r:embed="rId3" cstate="email"/>
          <a:srcRect l="10332" r="15251"/>
          <a:stretch>
            <a:fillRect/>
          </a:stretch>
        </p:blipFill>
        <p:spPr bwMode="auto">
          <a:xfrm>
            <a:off x="1475581" y="947242"/>
            <a:ext cx="6624638" cy="5564187"/>
          </a:xfrm>
          <a:prstGeom prst="rect">
            <a:avLst/>
          </a:prstGeom>
          <a:noFill/>
          <a:ln w="9525">
            <a:noFill/>
            <a:miter lim="800000"/>
            <a:headEnd/>
            <a:tailEnd/>
          </a:ln>
        </p:spPr>
      </p:pic>
      <p:pic>
        <p:nvPicPr>
          <p:cNvPr id="53253" name="Picture 3"/>
          <p:cNvPicPr>
            <a:picLocks noChangeAspect="1" noChangeArrowheads="1"/>
          </p:cNvPicPr>
          <p:nvPr/>
        </p:nvPicPr>
        <p:blipFill>
          <a:blip r:embed="rId4" cstate="email"/>
          <a:srcRect/>
          <a:stretch>
            <a:fillRect/>
          </a:stretch>
        </p:blipFill>
        <p:spPr bwMode="auto">
          <a:xfrm>
            <a:off x="6092686" y="5172075"/>
            <a:ext cx="1657350" cy="527050"/>
          </a:xfrm>
          <a:prstGeom prst="rect">
            <a:avLst/>
          </a:prstGeom>
          <a:noFill/>
          <a:ln w="9525">
            <a:solidFill>
              <a:srgbClr val="0070C0"/>
            </a:solidFill>
            <a:miter lim="800000"/>
            <a:headEnd/>
            <a:tailEnd/>
          </a:ln>
        </p:spPr>
      </p:pic>
      <p:grpSp>
        <p:nvGrpSpPr>
          <p:cNvPr id="18" name="Group 17"/>
          <p:cNvGrpSpPr/>
          <p:nvPr/>
        </p:nvGrpSpPr>
        <p:grpSpPr>
          <a:xfrm>
            <a:off x="4714875" y="2130425"/>
            <a:ext cx="3700463" cy="307975"/>
            <a:chOff x="4714875" y="2130425"/>
            <a:chExt cx="3700463" cy="307975"/>
          </a:xfrm>
        </p:grpSpPr>
        <p:sp>
          <p:nvSpPr>
            <p:cNvPr id="29" name="Left Arrow 28"/>
            <p:cNvSpPr/>
            <p:nvPr/>
          </p:nvSpPr>
          <p:spPr>
            <a:xfrm>
              <a:off x="4714875" y="2133601"/>
              <a:ext cx="504825" cy="287337"/>
            </a:xfrm>
            <a:prstGeom prst="leftArrow">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SimSun" pitchFamily="2" charset="-122"/>
              </a:endParaRPr>
            </a:p>
          </p:txBody>
        </p:sp>
        <p:sp>
          <p:nvSpPr>
            <p:cNvPr id="53255" name="TextBox 11"/>
            <p:cNvSpPr txBox="1">
              <a:spLocks noChangeArrowheads="1"/>
            </p:cNvSpPr>
            <p:nvPr/>
          </p:nvSpPr>
          <p:spPr bwMode="auto">
            <a:xfrm>
              <a:off x="5175250" y="2130425"/>
              <a:ext cx="3240088" cy="307975"/>
            </a:xfrm>
            <a:prstGeom prst="rect">
              <a:avLst/>
            </a:prstGeom>
            <a:noFill/>
            <a:ln w="12700">
              <a:noFill/>
              <a:miter lim="800000"/>
              <a:headEnd/>
              <a:tailEnd/>
            </a:ln>
          </p:spPr>
          <p:txBody>
            <a:bodyPr>
              <a:spAutoFit/>
            </a:bodyPr>
            <a:lstStyle/>
            <a:p>
              <a:r>
                <a:rPr lang="zh-TW" altLang="en-US" sz="1400" b="1" dirty="0" smtClean="0">
                  <a:solidFill>
                    <a:srgbClr val="FF66CC"/>
                  </a:solidFill>
                  <a:latin typeface="Arial" pitchFamily="34" charset="0"/>
                  <a:ea typeface="SimSun" pitchFamily="2" charset="-122"/>
                </a:rPr>
                <a:t>點擊這裡匯出舊平台上的統計報告</a:t>
              </a:r>
              <a:endParaRPr lang="zh-TW" sz="1400" b="1" dirty="0">
                <a:solidFill>
                  <a:srgbClr val="FF66CC"/>
                </a:solidFill>
                <a:latin typeface="Arial" pitchFamily="34" charset="0"/>
                <a:ea typeface="SimSun" pitchFamily="2" charset="-122"/>
              </a:endParaRPr>
            </a:p>
          </p:txBody>
        </p:sp>
      </p:grpSp>
      <p:grpSp>
        <p:nvGrpSpPr>
          <p:cNvPr id="19" name="Group 18"/>
          <p:cNvGrpSpPr/>
          <p:nvPr/>
        </p:nvGrpSpPr>
        <p:grpSpPr>
          <a:xfrm>
            <a:off x="3521073" y="3687265"/>
            <a:ext cx="3786189" cy="307975"/>
            <a:chOff x="3521073" y="3687265"/>
            <a:chExt cx="3786189" cy="307975"/>
          </a:xfrm>
        </p:grpSpPr>
        <p:sp>
          <p:nvSpPr>
            <p:cNvPr id="31" name="Left Arrow 30"/>
            <p:cNvSpPr/>
            <p:nvPr/>
          </p:nvSpPr>
          <p:spPr>
            <a:xfrm>
              <a:off x="3521073" y="3707903"/>
              <a:ext cx="504825" cy="287337"/>
            </a:xfrm>
            <a:prstGeom prst="leftArrow">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SimSun" pitchFamily="2" charset="-122"/>
              </a:endParaRPr>
            </a:p>
          </p:txBody>
        </p:sp>
        <p:sp>
          <p:nvSpPr>
            <p:cNvPr id="53257" name="TextBox 11"/>
            <p:cNvSpPr txBox="1">
              <a:spLocks noChangeArrowheads="1"/>
            </p:cNvSpPr>
            <p:nvPr/>
          </p:nvSpPr>
          <p:spPr bwMode="auto">
            <a:xfrm>
              <a:off x="4067175" y="3687265"/>
              <a:ext cx="3240087" cy="307975"/>
            </a:xfrm>
            <a:prstGeom prst="rect">
              <a:avLst/>
            </a:prstGeom>
            <a:noFill/>
            <a:ln w="12700">
              <a:noFill/>
              <a:miter lim="800000"/>
              <a:headEnd/>
              <a:tailEnd/>
            </a:ln>
          </p:spPr>
          <p:txBody>
            <a:bodyPr>
              <a:spAutoFit/>
            </a:bodyPr>
            <a:lstStyle/>
            <a:p>
              <a:r>
                <a:rPr lang="zh-TW" altLang="en-US" sz="1400" b="1" dirty="0" smtClean="0">
                  <a:solidFill>
                    <a:srgbClr val="FF66CC"/>
                  </a:solidFill>
                  <a:latin typeface="Arial" pitchFamily="34" charset="0"/>
                  <a:ea typeface="SimSun" pitchFamily="2" charset="-122"/>
                </a:rPr>
                <a:t>選擇需要的報告年份和報告類型</a:t>
              </a:r>
              <a:endParaRPr lang="zh-TW" sz="1400" b="1" dirty="0">
                <a:solidFill>
                  <a:srgbClr val="FF66CC"/>
                </a:solidFill>
                <a:latin typeface="Arial" pitchFamily="34" charset="0"/>
                <a:ea typeface="SimSun" pitchFamily="2" charset="-122"/>
              </a:endParaRPr>
            </a:p>
          </p:txBody>
        </p:sp>
      </p:grpSp>
      <p:grpSp>
        <p:nvGrpSpPr>
          <p:cNvPr id="20" name="Group 19"/>
          <p:cNvGrpSpPr/>
          <p:nvPr/>
        </p:nvGrpSpPr>
        <p:grpSpPr>
          <a:xfrm>
            <a:off x="3636963" y="5435600"/>
            <a:ext cx="3752056" cy="307975"/>
            <a:chOff x="3636963" y="5435600"/>
            <a:chExt cx="3752056" cy="307975"/>
          </a:xfrm>
        </p:grpSpPr>
        <p:sp>
          <p:nvSpPr>
            <p:cNvPr id="35" name="Left Arrow 34"/>
            <p:cNvSpPr/>
            <p:nvPr/>
          </p:nvSpPr>
          <p:spPr>
            <a:xfrm>
              <a:off x="3636963" y="5445920"/>
              <a:ext cx="503237" cy="287337"/>
            </a:xfrm>
            <a:prstGeom prst="leftArrow">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SimSun" pitchFamily="2" charset="-122"/>
              </a:endParaRPr>
            </a:p>
          </p:txBody>
        </p:sp>
        <p:sp>
          <p:nvSpPr>
            <p:cNvPr id="53259" name="TextBox 11"/>
            <p:cNvSpPr txBox="1">
              <a:spLocks noChangeArrowheads="1"/>
            </p:cNvSpPr>
            <p:nvPr/>
          </p:nvSpPr>
          <p:spPr bwMode="auto">
            <a:xfrm>
              <a:off x="4148931" y="5435600"/>
              <a:ext cx="3240088" cy="307975"/>
            </a:xfrm>
            <a:prstGeom prst="rect">
              <a:avLst/>
            </a:prstGeom>
            <a:noFill/>
            <a:ln w="12700">
              <a:noFill/>
              <a:miter lim="800000"/>
              <a:headEnd/>
              <a:tailEnd/>
            </a:ln>
          </p:spPr>
          <p:txBody>
            <a:bodyPr>
              <a:spAutoFit/>
            </a:bodyPr>
            <a:lstStyle/>
            <a:p>
              <a:r>
                <a:rPr lang="zh-TW" altLang="en-US" sz="1400" b="1" dirty="0" smtClean="0">
                  <a:solidFill>
                    <a:srgbClr val="FF66CC"/>
                  </a:solidFill>
                  <a:latin typeface="Arial" pitchFamily="34" charset="0"/>
                  <a:ea typeface="SimSun" pitchFamily="2" charset="-122"/>
                </a:rPr>
                <a:t>選擇需要的報告格式</a:t>
              </a:r>
              <a:endParaRPr lang="zh-TW" sz="1400" b="1" dirty="0">
                <a:solidFill>
                  <a:srgbClr val="FF66CC"/>
                </a:solidFill>
                <a:latin typeface="Arial" pitchFamily="34" charset="0"/>
                <a:ea typeface="SimSun" pitchFamily="2" charset="-122"/>
              </a:endParaRPr>
            </a:p>
          </p:txBody>
        </p:sp>
      </p:grpSp>
      <p:grpSp>
        <p:nvGrpSpPr>
          <p:cNvPr id="21" name="Group 20"/>
          <p:cNvGrpSpPr/>
          <p:nvPr/>
        </p:nvGrpSpPr>
        <p:grpSpPr>
          <a:xfrm>
            <a:off x="4647406" y="5843785"/>
            <a:ext cx="3999707" cy="307777"/>
            <a:chOff x="4647406" y="5843785"/>
            <a:chExt cx="3999707" cy="307777"/>
          </a:xfrm>
        </p:grpSpPr>
        <p:sp>
          <p:nvSpPr>
            <p:cNvPr id="37" name="Left Arrow 36"/>
            <p:cNvSpPr/>
            <p:nvPr/>
          </p:nvSpPr>
          <p:spPr>
            <a:xfrm>
              <a:off x="4647406" y="5864224"/>
              <a:ext cx="503237" cy="287338"/>
            </a:xfrm>
            <a:prstGeom prst="leftArrow">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SimSun" pitchFamily="2" charset="-122"/>
              </a:endParaRPr>
            </a:p>
          </p:txBody>
        </p:sp>
        <p:sp>
          <p:nvSpPr>
            <p:cNvPr id="53261" name="TextBox 11"/>
            <p:cNvSpPr txBox="1">
              <a:spLocks noChangeArrowheads="1"/>
            </p:cNvSpPr>
            <p:nvPr/>
          </p:nvSpPr>
          <p:spPr bwMode="auto">
            <a:xfrm>
              <a:off x="5219700" y="5843785"/>
              <a:ext cx="3427413" cy="307777"/>
            </a:xfrm>
            <a:prstGeom prst="rect">
              <a:avLst/>
            </a:prstGeom>
            <a:noFill/>
            <a:ln w="12700">
              <a:noFill/>
              <a:miter lim="800000"/>
              <a:headEnd/>
              <a:tailEnd/>
            </a:ln>
          </p:spPr>
          <p:txBody>
            <a:bodyPr>
              <a:spAutoFit/>
            </a:bodyPr>
            <a:lstStyle/>
            <a:p>
              <a:r>
                <a:rPr lang="zh-CN" altLang="en-US" sz="1400" b="1" dirty="0" smtClean="0">
                  <a:solidFill>
                    <a:srgbClr val="FF66CC"/>
                  </a:solidFill>
                  <a:latin typeface="Arial" pitchFamily="34" charset="0"/>
                  <a:ea typeface="SimSun" pitchFamily="2" charset="-122"/>
                </a:rPr>
                <a:t>默認管理</a:t>
              </a:r>
              <a:r>
                <a:rPr lang="zh-TW" altLang="en-US" sz="1400" b="1" dirty="0" smtClean="0">
                  <a:solidFill>
                    <a:srgbClr val="FF66CC"/>
                  </a:solidFill>
                  <a:latin typeface="Arial" pitchFamily="34" charset="0"/>
                  <a:ea typeface="SimSun" pitchFamily="2" charset="-122"/>
                </a:rPr>
                <a:t>者</a:t>
              </a:r>
              <a:r>
                <a:rPr lang="en-US" altLang="zh-CN" sz="1400" b="1" dirty="0" err="1" smtClean="0">
                  <a:solidFill>
                    <a:srgbClr val="FF66CC"/>
                  </a:solidFill>
                  <a:latin typeface="Arial" pitchFamily="34" charset="0"/>
                  <a:ea typeface="SimSun" pitchFamily="2" charset="-122"/>
                </a:rPr>
                <a:t>eMail</a:t>
              </a:r>
              <a:r>
                <a:rPr lang="zh-CN" altLang="en-US" sz="1400" b="1" dirty="0" smtClean="0">
                  <a:solidFill>
                    <a:srgbClr val="FF66CC"/>
                  </a:solidFill>
                  <a:latin typeface="Arial" pitchFamily="34" charset="0"/>
                  <a:ea typeface="SimSun" pitchFamily="2" charset="-122"/>
                </a:rPr>
                <a:t>或輸入其他</a:t>
              </a:r>
              <a:r>
                <a:rPr lang="en-US" altLang="zh-CN" sz="1400" b="1" dirty="0" err="1" smtClean="0">
                  <a:solidFill>
                    <a:srgbClr val="FF66CC"/>
                  </a:solidFill>
                  <a:latin typeface="Arial" pitchFamily="34" charset="0"/>
                  <a:ea typeface="SimSun" pitchFamily="2" charset="-122"/>
                </a:rPr>
                <a:t>eMail</a:t>
              </a:r>
              <a:r>
                <a:rPr lang="zh-CN" altLang="en-US" sz="1400" b="1" dirty="0">
                  <a:solidFill>
                    <a:srgbClr val="FF66CC"/>
                  </a:solidFill>
                  <a:latin typeface="Arial" pitchFamily="34" charset="0"/>
                  <a:ea typeface="SimSun" pitchFamily="2" charset="-122"/>
                </a:rPr>
                <a:t>地址</a:t>
              </a:r>
              <a:endParaRPr lang="zh-TW" sz="1400" b="1" dirty="0">
                <a:solidFill>
                  <a:srgbClr val="FF66CC"/>
                </a:solidFill>
                <a:latin typeface="Arial" pitchFamily="34" charset="0"/>
                <a:ea typeface="SimSun" pitchFamily="2" charset="-122"/>
              </a:endParaRPr>
            </a:p>
          </p:txBody>
        </p:sp>
      </p:grpSp>
      <p:grpSp>
        <p:nvGrpSpPr>
          <p:cNvPr id="22" name="Group 21"/>
          <p:cNvGrpSpPr/>
          <p:nvPr/>
        </p:nvGrpSpPr>
        <p:grpSpPr>
          <a:xfrm>
            <a:off x="4284663" y="6262886"/>
            <a:ext cx="3957637" cy="307777"/>
            <a:chOff x="4284663" y="6262886"/>
            <a:chExt cx="3957637" cy="307777"/>
          </a:xfrm>
        </p:grpSpPr>
        <p:sp>
          <p:nvSpPr>
            <p:cNvPr id="39" name="Left Arrow 38"/>
            <p:cNvSpPr/>
            <p:nvPr/>
          </p:nvSpPr>
          <p:spPr>
            <a:xfrm>
              <a:off x="4284663" y="6283326"/>
              <a:ext cx="503237" cy="287337"/>
            </a:xfrm>
            <a:prstGeom prst="leftArrow">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SimSun" pitchFamily="2" charset="-122"/>
              </a:endParaRPr>
            </a:p>
          </p:txBody>
        </p:sp>
        <p:sp>
          <p:nvSpPr>
            <p:cNvPr id="53263" name="TextBox 11"/>
            <p:cNvSpPr txBox="1">
              <a:spLocks noChangeArrowheads="1"/>
            </p:cNvSpPr>
            <p:nvPr/>
          </p:nvSpPr>
          <p:spPr bwMode="auto">
            <a:xfrm>
              <a:off x="4813300" y="6262886"/>
              <a:ext cx="3429000" cy="307777"/>
            </a:xfrm>
            <a:prstGeom prst="rect">
              <a:avLst/>
            </a:prstGeom>
            <a:noFill/>
            <a:ln w="12700">
              <a:noFill/>
              <a:miter lim="800000"/>
              <a:headEnd/>
              <a:tailEnd/>
            </a:ln>
          </p:spPr>
          <p:txBody>
            <a:bodyPr>
              <a:spAutoFit/>
            </a:bodyPr>
            <a:lstStyle/>
            <a:p>
              <a:r>
                <a:rPr lang="zh-TW" altLang="en-US" sz="1400" b="1" dirty="0" smtClean="0">
                  <a:solidFill>
                    <a:srgbClr val="FF66CC"/>
                  </a:solidFill>
                  <a:latin typeface="Arial" pitchFamily="34" charset="0"/>
                  <a:ea typeface="SimSun" pitchFamily="2" charset="-122"/>
                </a:rPr>
                <a:t>點擊</a:t>
              </a:r>
              <a:r>
                <a:rPr lang="en-US" altLang="zh-TW" sz="1400" b="1" dirty="0" smtClean="0">
                  <a:solidFill>
                    <a:srgbClr val="FF66CC"/>
                  </a:solidFill>
                  <a:latin typeface="Arial" pitchFamily="34" charset="0"/>
                  <a:ea typeface="SimSun" pitchFamily="2" charset="-122"/>
                </a:rPr>
                <a:t>submit</a:t>
              </a:r>
              <a:r>
                <a:rPr lang="zh-TW" altLang="en-US" sz="1400" b="1" dirty="0" smtClean="0">
                  <a:solidFill>
                    <a:srgbClr val="FF66CC"/>
                  </a:solidFill>
                  <a:latin typeface="Arial" pitchFamily="34" charset="0"/>
                  <a:ea typeface="SimSun" pitchFamily="2" charset="-122"/>
                </a:rPr>
                <a:t>，報告會即時發至指定信箱</a:t>
              </a:r>
              <a:endParaRPr lang="zh-TW" sz="1400" b="1" dirty="0">
                <a:solidFill>
                  <a:srgbClr val="FF66CC"/>
                </a:solidFill>
                <a:latin typeface="Arial" pitchFamily="34" charset="0"/>
                <a:ea typeface="SimSun" pitchFamily="2" charset="-122"/>
              </a:endParaRPr>
            </a:p>
          </p:txBody>
        </p:sp>
      </p:grpSp>
      <p:sp>
        <p:nvSpPr>
          <p:cNvPr id="41" name="Right Arrow 40"/>
          <p:cNvSpPr/>
          <p:nvPr/>
        </p:nvSpPr>
        <p:spPr>
          <a:xfrm>
            <a:off x="1116013" y="3553121"/>
            <a:ext cx="401637" cy="2682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SimSun" pitchFamily="2" charset="-122"/>
            </a:endParaRPr>
          </a:p>
        </p:txBody>
      </p:sp>
      <p:sp>
        <p:nvSpPr>
          <p:cNvPr id="17" name="Rectangle 16"/>
          <p:cNvSpPr/>
          <p:nvPr/>
        </p:nvSpPr>
        <p:spPr>
          <a:xfrm>
            <a:off x="2943225" y="4191000"/>
            <a:ext cx="4464050" cy="144462"/>
          </a:xfrm>
          <a:prstGeom prst="rect">
            <a:avLst/>
          </a:prstGeom>
          <a:noFill/>
          <a:ln w="3175">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Rectangle 1"/>
          <p:cNvSpPr/>
          <p:nvPr/>
        </p:nvSpPr>
        <p:spPr>
          <a:xfrm>
            <a:off x="2222639" y="0"/>
            <a:ext cx="4698722" cy="769441"/>
          </a:xfrm>
          <a:prstGeom prst="rect">
            <a:avLst/>
          </a:prstGeom>
          <a:noFill/>
        </p:spPr>
        <p:txBody>
          <a:bodyPr wrap="none" lIns="91440" tIns="45720" rIns="91440" bIns="45720">
            <a:spAutoFit/>
          </a:bodyPr>
          <a:lstStyle/>
          <a:p>
            <a:pPr algn="ctr"/>
            <a:r>
              <a:rPr lang="zh-TW" altLang="en-US" sz="44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n-ea"/>
                <a:cs typeface="Arial" pitchFamily="34" charset="0"/>
              </a:rPr>
              <a:t>匯出使用統計報告</a:t>
            </a:r>
            <a:endParaRPr lang="en-US"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85" y="907197"/>
            <a:ext cx="4191000" cy="540603"/>
          </a:xfrm>
        </p:spPr>
        <p:txBody>
          <a:bodyPr>
            <a:normAutofit lnSpcReduction="10000"/>
          </a:bodyPr>
          <a:lstStyle/>
          <a:p>
            <a:r>
              <a:rPr lang="zh-TW" altLang="en-US" dirty="0" smtClean="0"/>
              <a:t>以</a:t>
            </a:r>
            <a:r>
              <a:rPr lang="en-US" altLang="zh-TW" dirty="0" smtClean="0"/>
              <a:t>Excel</a:t>
            </a:r>
            <a:r>
              <a:rPr lang="zh-TW" altLang="en-US" dirty="0" smtClean="0"/>
              <a:t>開啟</a:t>
            </a:r>
            <a:r>
              <a:rPr lang="en-US" altLang="zh-TW" dirty="0" smtClean="0"/>
              <a:t>TSV</a:t>
            </a:r>
            <a:r>
              <a:rPr lang="zh-TW" altLang="en-US" dirty="0" smtClean="0"/>
              <a:t>檔案</a:t>
            </a:r>
            <a:endParaRPr lang="en-US" dirty="0"/>
          </a:p>
        </p:txBody>
      </p:sp>
      <p:pic>
        <p:nvPicPr>
          <p:cNvPr id="1026" name="Picture 2"/>
          <p:cNvPicPr>
            <a:picLocks noChangeAspect="1" noChangeArrowheads="1"/>
          </p:cNvPicPr>
          <p:nvPr/>
        </p:nvPicPr>
        <p:blipFill>
          <a:blip r:embed="rId3" cstate="email"/>
          <a:srcRect/>
          <a:stretch>
            <a:fillRect/>
          </a:stretch>
        </p:blipFill>
        <p:spPr bwMode="auto">
          <a:xfrm>
            <a:off x="0" y="1779735"/>
            <a:ext cx="8915400" cy="5002065"/>
          </a:xfrm>
          <a:prstGeom prst="rect">
            <a:avLst/>
          </a:prstGeom>
          <a:noFill/>
          <a:ln w="9525">
            <a:noFill/>
            <a:miter lim="800000"/>
            <a:headEnd/>
            <a:tailEnd/>
          </a:ln>
        </p:spPr>
      </p:pic>
      <p:sp>
        <p:nvSpPr>
          <p:cNvPr id="4" name="Rectangle 3"/>
          <p:cNvSpPr/>
          <p:nvPr/>
        </p:nvSpPr>
        <p:spPr>
          <a:xfrm>
            <a:off x="2133600" y="0"/>
            <a:ext cx="4511171" cy="830997"/>
          </a:xfrm>
          <a:prstGeom prst="rect">
            <a:avLst/>
          </a:prstGeom>
          <a:noFill/>
        </p:spPr>
        <p:txBody>
          <a:bodyPr wrap="none" lIns="91440" tIns="45720" rIns="91440" bIns="45720">
            <a:spAutoFit/>
          </a:bodyPr>
          <a:lstStyle/>
          <a:p>
            <a:pPr algn="ctr"/>
            <a:r>
              <a:rPr lang="zh-TW" altLang="en-US" sz="48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使 用 統 計 報 告</a:t>
            </a:r>
            <a:endParaRPr lang="en-US" sz="4800" b="1" i="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email"/>
          <a:srcRect/>
          <a:stretch>
            <a:fillRect/>
          </a:stretch>
        </p:blipFill>
        <p:spPr bwMode="auto">
          <a:xfrm>
            <a:off x="900113" y="4724400"/>
            <a:ext cx="8243887" cy="1628775"/>
          </a:xfrm>
          <a:prstGeom prst="rect">
            <a:avLst/>
          </a:prstGeom>
          <a:noFill/>
          <a:ln w="9525">
            <a:noFill/>
            <a:miter lim="800000"/>
            <a:headEnd/>
            <a:tailEnd/>
          </a:ln>
        </p:spPr>
      </p:pic>
      <p:sp>
        <p:nvSpPr>
          <p:cNvPr id="3" name="Content Placeholder 2"/>
          <p:cNvSpPr>
            <a:spLocks noGrp="1"/>
          </p:cNvSpPr>
          <p:nvPr>
            <p:ph idx="1"/>
          </p:nvPr>
        </p:nvSpPr>
        <p:spPr>
          <a:xfrm>
            <a:off x="887413" y="1600200"/>
            <a:ext cx="7924800" cy="4676775"/>
          </a:xfrm>
        </p:spPr>
        <p:txBody>
          <a:bodyPr/>
          <a:lstStyle/>
          <a:p>
            <a:r>
              <a:rPr lang="zh-TW" altLang="en-US" dirty="0" smtClean="0"/>
              <a:t>線上課</a:t>
            </a:r>
            <a:r>
              <a:rPr lang="zh-TW" altLang="en-US" dirty="0"/>
              <a:t>程說</a:t>
            </a:r>
            <a:r>
              <a:rPr lang="zh-TW" altLang="en-US" dirty="0" smtClean="0"/>
              <a:t>明暨</a:t>
            </a:r>
            <a:r>
              <a:rPr lang="en-US" dirty="0" smtClean="0"/>
              <a:t>Taylor </a:t>
            </a:r>
            <a:r>
              <a:rPr lang="en-US" dirty="0"/>
              <a:t>&amp; </a:t>
            </a:r>
            <a:r>
              <a:rPr lang="en-US" dirty="0" smtClean="0"/>
              <a:t>Francis</a:t>
            </a:r>
            <a:r>
              <a:rPr lang="zh-TW" altLang="en-US" dirty="0" smtClean="0"/>
              <a:t>簡介</a:t>
            </a:r>
            <a:endParaRPr lang="en-US" altLang="zh-TW" dirty="0"/>
          </a:p>
          <a:p>
            <a:r>
              <a:rPr lang="zh-TW" altLang="en-US" dirty="0" smtClean="0"/>
              <a:t>管</a:t>
            </a:r>
            <a:r>
              <a:rPr lang="zh-TW" altLang="en-US" dirty="0"/>
              <a:t>理者介</a:t>
            </a:r>
            <a:r>
              <a:rPr lang="zh-TW" altLang="en-US" dirty="0" smtClean="0"/>
              <a:t>面與功能</a:t>
            </a:r>
            <a:endParaRPr lang="en-US" altLang="zh-TW" dirty="0" smtClean="0"/>
          </a:p>
          <a:p>
            <a:r>
              <a:rPr lang="zh-TW" altLang="en-US" dirty="0"/>
              <a:t>使用者介面新功</a:t>
            </a:r>
            <a:r>
              <a:rPr lang="zh-TW" altLang="en-US" dirty="0" smtClean="0"/>
              <a:t>能</a:t>
            </a:r>
            <a:endParaRPr lang="en-US" altLang="zh-TW" dirty="0"/>
          </a:p>
          <a:p>
            <a:r>
              <a:rPr lang="zh-TW" altLang="en-US" dirty="0" smtClean="0"/>
              <a:t>行</a:t>
            </a:r>
            <a:r>
              <a:rPr lang="zh-TW" altLang="en-US" dirty="0" smtClean="0"/>
              <a:t>動版介紹</a:t>
            </a:r>
            <a:endParaRPr lang="en-US" dirty="0"/>
          </a:p>
          <a:p>
            <a:endParaRPr lang="zh-TW" altLang="en-US" dirty="0"/>
          </a:p>
          <a:p>
            <a:pPr marL="0" indent="0">
              <a:buNone/>
            </a:pPr>
            <a:endParaRPr lang="en-US" sz="1200" dirty="0"/>
          </a:p>
        </p:txBody>
      </p:sp>
      <p:sp>
        <p:nvSpPr>
          <p:cNvPr id="5" name="Rectangle 4"/>
          <p:cNvSpPr/>
          <p:nvPr/>
        </p:nvSpPr>
        <p:spPr>
          <a:xfrm>
            <a:off x="2895600" y="330200"/>
            <a:ext cx="3276600" cy="923330"/>
          </a:xfrm>
          <a:prstGeom prst="rect">
            <a:avLst/>
          </a:prstGeom>
          <a:noFill/>
        </p:spPr>
        <p:txBody>
          <a:bodyPr wrap="square" lIns="91440" tIns="45720" rIns="91440" bIns="45720">
            <a:spAutoFit/>
          </a:bodyPr>
          <a:lstStyle/>
          <a:p>
            <a:pPr algn="ctr"/>
            <a:r>
              <a:rPr lang="zh-TW" alt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大綱</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951123456"/>
              </p:ext>
            </p:extLst>
          </p:nvPr>
        </p:nvGraphicFramePr>
        <p:xfrm>
          <a:off x="762000" y="2362200"/>
          <a:ext cx="3886200" cy="3276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3079816426"/>
              </p:ext>
            </p:extLst>
          </p:nvPr>
        </p:nvGraphicFramePr>
        <p:xfrm>
          <a:off x="4495800" y="1981200"/>
          <a:ext cx="4419600" cy="3962400"/>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p:cNvSpPr/>
          <p:nvPr/>
        </p:nvSpPr>
        <p:spPr>
          <a:xfrm>
            <a:off x="1887884" y="762000"/>
            <a:ext cx="5052986" cy="923330"/>
          </a:xfrm>
          <a:prstGeom prst="rect">
            <a:avLst/>
          </a:prstGeom>
          <a:noFill/>
        </p:spPr>
        <p:txBody>
          <a:bodyPr wrap="none" lIns="91440" tIns="45720" rIns="91440" bIns="45720">
            <a:spAutoFit/>
          </a:bodyPr>
          <a:lstStyle/>
          <a:p>
            <a:pPr algn="ctr"/>
            <a:r>
              <a:rPr lang="zh-TW" altLang="en-US" sz="54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使 用 分 析 圖 表</a:t>
            </a:r>
            <a:endParaRPr lang="en-US" sz="5400" b="1" i="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91958464"/>
              </p:ext>
            </p:extLst>
          </p:nvPr>
        </p:nvGraphicFramePr>
        <p:xfrm>
          <a:off x="838200" y="1447800"/>
          <a:ext cx="3733803" cy="4709063"/>
        </p:xfrm>
        <a:graphic>
          <a:graphicData uri="http://schemas.openxmlformats.org/drawingml/2006/table">
            <a:tbl>
              <a:tblPr/>
              <a:tblGrid>
                <a:gridCol w="2314195"/>
                <a:gridCol w="689080"/>
                <a:gridCol w="730528"/>
              </a:tblGrid>
              <a:tr h="419249">
                <a:tc>
                  <a:txBody>
                    <a:bodyPr/>
                    <a:lstStyle/>
                    <a:p>
                      <a:pPr algn="l" fontAlgn="ctr"/>
                      <a:r>
                        <a:rPr lang="en-US" sz="900" b="1" i="0" u="none" strike="noStrike" dirty="0">
                          <a:solidFill>
                            <a:srgbClr val="000000"/>
                          </a:solidFill>
                          <a:latin typeface="Calibri"/>
                        </a:rPr>
                        <a:t>T&amp;F Journal long description</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1" i="0" u="none" strike="noStrike" dirty="0">
                          <a:solidFill>
                            <a:srgbClr val="000000"/>
                          </a:solidFill>
                          <a:latin typeface="Calibri"/>
                        </a:rPr>
                        <a:t>2010 IF</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1" i="0" u="none" strike="noStrike" dirty="0">
                          <a:solidFill>
                            <a:srgbClr val="000000"/>
                          </a:solidFill>
                          <a:latin typeface="Calibri"/>
                        </a:rPr>
                        <a:t>Cost per download</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21749">
                <a:tc>
                  <a:txBody>
                    <a:bodyPr/>
                    <a:lstStyle/>
                    <a:p>
                      <a:pPr algn="l" fontAlgn="ctr"/>
                      <a:r>
                        <a:rPr lang="en-US" sz="900" b="0" i="0" u="none" strike="noStrike">
                          <a:solidFill>
                            <a:srgbClr val="000000"/>
                          </a:solidFill>
                          <a:latin typeface="Calibri"/>
                        </a:rPr>
                        <a:t>Innovations in Education &amp; Teaching International</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0.644</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11</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000">
                <a:tc>
                  <a:txBody>
                    <a:bodyPr/>
                    <a:lstStyle/>
                    <a:p>
                      <a:pPr algn="l" fontAlgn="ctr"/>
                      <a:r>
                        <a:rPr lang="en-US" sz="900" b="0" i="0" u="none" strike="noStrike">
                          <a:solidFill>
                            <a:srgbClr val="000000"/>
                          </a:solidFill>
                          <a:latin typeface="Calibri"/>
                        </a:rPr>
                        <a:t>Journal of Thermal Stresses</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0.946</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11</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000">
                <a:tc>
                  <a:txBody>
                    <a:bodyPr/>
                    <a:lstStyle/>
                    <a:p>
                      <a:pPr algn="l" fontAlgn="ctr"/>
                      <a:r>
                        <a:rPr lang="en-US" sz="900" b="0" i="0" u="none" strike="noStrike">
                          <a:solidFill>
                            <a:srgbClr val="000000"/>
                          </a:solidFill>
                          <a:latin typeface="Calibri"/>
                        </a:rPr>
                        <a:t>IIE Transactions Online</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1.186</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13</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000">
                <a:tc>
                  <a:txBody>
                    <a:bodyPr/>
                    <a:lstStyle/>
                    <a:p>
                      <a:pPr algn="l" fontAlgn="ctr"/>
                      <a:r>
                        <a:rPr lang="en-US" sz="900" b="0" i="0" u="none" strike="noStrike">
                          <a:solidFill>
                            <a:srgbClr val="000000"/>
                          </a:solidFill>
                          <a:latin typeface="Calibri"/>
                        </a:rPr>
                        <a:t>The Journal of Experimental Education</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1.633</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17</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000">
                <a:tc>
                  <a:txBody>
                    <a:bodyPr/>
                    <a:lstStyle/>
                    <a:p>
                      <a:pPr algn="l" fontAlgn="ctr"/>
                      <a:r>
                        <a:rPr lang="en-US" sz="900" b="0" i="0" u="none" strike="noStrike">
                          <a:solidFill>
                            <a:srgbClr val="000000"/>
                          </a:solidFill>
                          <a:latin typeface="Calibri"/>
                        </a:rPr>
                        <a:t>Production Planning &amp; Control(on-Line)</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0.603</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17</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1749">
                <a:tc>
                  <a:txBody>
                    <a:bodyPr/>
                    <a:lstStyle/>
                    <a:p>
                      <a:pPr algn="l" fontAlgn="ctr"/>
                      <a:r>
                        <a:rPr lang="en-US" sz="900" b="0" i="0" u="none" strike="noStrike">
                          <a:solidFill>
                            <a:srgbClr val="000000"/>
                          </a:solidFill>
                          <a:latin typeface="Calibri"/>
                        </a:rPr>
                        <a:t>Journal of Occupational &amp; Environmental Hygiene Online</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latin typeface="Calibri"/>
                        </a:rPr>
                        <a:t>1.293</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20</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000">
                <a:tc>
                  <a:txBody>
                    <a:bodyPr/>
                    <a:lstStyle/>
                    <a:p>
                      <a:pPr algn="l" fontAlgn="ctr"/>
                      <a:r>
                        <a:rPr lang="en-US" sz="900" b="0" i="0" u="none" strike="noStrike">
                          <a:solidFill>
                            <a:srgbClr val="000000"/>
                          </a:solidFill>
                          <a:latin typeface="Calibri"/>
                        </a:rPr>
                        <a:t>Quality Engineering Online</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23</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000">
                <a:tc>
                  <a:txBody>
                    <a:bodyPr/>
                    <a:lstStyle/>
                    <a:p>
                      <a:pPr algn="l" fontAlgn="ctr"/>
                      <a:r>
                        <a:rPr lang="en-US" sz="900" b="0" i="0" u="none" strike="noStrike">
                          <a:solidFill>
                            <a:srgbClr val="000000"/>
                          </a:solidFill>
                          <a:latin typeface="Calibri"/>
                        </a:rPr>
                        <a:t>Computer Assisted Language Learning</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0.9</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24</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000">
                <a:tc>
                  <a:txBody>
                    <a:bodyPr/>
                    <a:lstStyle/>
                    <a:p>
                      <a:pPr algn="l" fontAlgn="ctr"/>
                      <a:r>
                        <a:rPr lang="en-US" sz="900" b="0" i="0" u="none" strike="noStrike">
                          <a:solidFill>
                            <a:srgbClr val="000000"/>
                          </a:solidFill>
                          <a:latin typeface="Calibri"/>
                        </a:rPr>
                        <a:t>Studies in Science Education</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1.267</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26</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1749">
                <a:tc>
                  <a:txBody>
                    <a:bodyPr/>
                    <a:lstStyle/>
                    <a:p>
                      <a:pPr algn="l" fontAlgn="ctr"/>
                      <a:r>
                        <a:rPr lang="en-US" sz="900" b="0" i="0" u="none" strike="noStrike">
                          <a:solidFill>
                            <a:srgbClr val="000000"/>
                          </a:solidFill>
                          <a:latin typeface="Calibri"/>
                        </a:rPr>
                        <a:t>Journal of Language, Identity &amp; Education Online</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0.412</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29</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000">
                <a:tc>
                  <a:txBody>
                    <a:bodyPr/>
                    <a:lstStyle/>
                    <a:p>
                      <a:pPr algn="l" fontAlgn="ctr"/>
                      <a:r>
                        <a:rPr lang="en-US" sz="900" b="0" i="0" u="none" strike="noStrike">
                          <a:solidFill>
                            <a:srgbClr val="000000"/>
                          </a:solidFill>
                          <a:latin typeface="Calibri"/>
                        </a:rPr>
                        <a:t>Vehicle System Dynamics</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0.752</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29</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1749">
                <a:tc>
                  <a:txBody>
                    <a:bodyPr/>
                    <a:lstStyle/>
                    <a:p>
                      <a:pPr algn="l" fontAlgn="ctr"/>
                      <a:r>
                        <a:rPr lang="en-US" sz="900" b="0" i="0" u="none" strike="noStrike" dirty="0">
                          <a:solidFill>
                            <a:srgbClr val="000000"/>
                          </a:solidFill>
                          <a:latin typeface="Calibri"/>
                        </a:rPr>
                        <a:t>The Engineering Economist Online</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latin typeface="Calibri"/>
                        </a:rPr>
                        <a:t>Due in 2013 JCR</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30</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000">
                <a:tc>
                  <a:txBody>
                    <a:bodyPr/>
                    <a:lstStyle/>
                    <a:p>
                      <a:pPr algn="l" fontAlgn="ctr"/>
                      <a:r>
                        <a:rPr lang="en-US" sz="900" b="0" i="0" u="none" strike="noStrike" dirty="0">
                          <a:solidFill>
                            <a:srgbClr val="000000"/>
                          </a:solidFill>
                          <a:latin typeface="Calibri"/>
                        </a:rPr>
                        <a:t>Educational Research</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0.898</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32</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000">
                <a:tc>
                  <a:txBody>
                    <a:bodyPr/>
                    <a:lstStyle/>
                    <a:p>
                      <a:pPr algn="l" fontAlgn="ctr"/>
                      <a:r>
                        <a:rPr lang="en-US" sz="900" b="0" i="0" u="none" strike="noStrike" dirty="0">
                          <a:solidFill>
                            <a:srgbClr val="000000"/>
                          </a:solidFill>
                          <a:latin typeface="Calibri"/>
                        </a:rPr>
                        <a:t>Journal of Education for Business</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37</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000">
                <a:tc>
                  <a:txBody>
                    <a:bodyPr/>
                    <a:lstStyle/>
                    <a:p>
                      <a:pPr algn="l" fontAlgn="ctr"/>
                      <a:r>
                        <a:rPr lang="en-US" sz="900" b="0" i="0" u="none" strike="noStrike" dirty="0" err="1">
                          <a:solidFill>
                            <a:srgbClr val="000000"/>
                          </a:solidFill>
                          <a:latin typeface="Calibri"/>
                        </a:rPr>
                        <a:t>Behaviour</a:t>
                      </a:r>
                      <a:r>
                        <a:rPr lang="en-US" sz="900" b="0" i="0" u="none" strike="noStrike" dirty="0">
                          <a:solidFill>
                            <a:srgbClr val="000000"/>
                          </a:solidFill>
                          <a:latin typeface="Calibri"/>
                        </a:rPr>
                        <a:t> &amp; Information Technology Online</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latin typeface="Calibri"/>
                        </a:rPr>
                        <a:t>0.835</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latin typeface="Calibri"/>
                        </a:rPr>
                        <a:t>48</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000">
                <a:tc>
                  <a:txBody>
                    <a:bodyPr/>
                    <a:lstStyle/>
                    <a:p>
                      <a:pPr algn="l" fontAlgn="ctr"/>
                      <a:r>
                        <a:rPr lang="en-US" sz="900" b="0" i="0" u="none" strike="noStrike" dirty="0">
                          <a:solidFill>
                            <a:srgbClr val="000000"/>
                          </a:solidFill>
                          <a:latin typeface="Calibri"/>
                        </a:rPr>
                        <a:t>International Journal of Electronics</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latin typeface="Calibri"/>
                        </a:rPr>
                        <a:t>0.257</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latin typeface="Calibri"/>
                        </a:rPr>
                        <a:t>51</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4755">
                <a:tc>
                  <a:txBody>
                    <a:bodyPr/>
                    <a:lstStyle/>
                    <a:p>
                      <a:pPr marL="0" algn="l" defTabSz="914400" rtl="0" eaLnBrk="1" fontAlgn="ctr" latinLnBrk="0" hangingPunct="1"/>
                      <a:r>
                        <a:rPr lang="en-US" sz="900" b="0" i="0" u="none" strike="noStrike" kern="1200" dirty="0">
                          <a:solidFill>
                            <a:srgbClr val="000000"/>
                          </a:solidFill>
                          <a:latin typeface="Calibri"/>
                          <a:ea typeface="+mn-ea"/>
                          <a:cs typeface="+mn-cs"/>
                        </a:rPr>
                        <a:t>Separation Science and Technology</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1.015</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52</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1749">
                <a:tc>
                  <a:txBody>
                    <a:bodyPr/>
                    <a:lstStyle/>
                    <a:p>
                      <a:pPr marL="0" algn="l" defTabSz="914400" rtl="0" eaLnBrk="1" fontAlgn="ctr" latinLnBrk="0" hangingPunct="1"/>
                      <a:r>
                        <a:rPr lang="en-US" sz="900" b="0" i="0" u="none" strike="noStrike" kern="1200" dirty="0">
                          <a:solidFill>
                            <a:srgbClr val="000000"/>
                          </a:solidFill>
                          <a:latin typeface="Calibri"/>
                          <a:ea typeface="+mn-ea"/>
                          <a:cs typeface="+mn-cs"/>
                        </a:rPr>
                        <a:t>International Journal of Human-Computer Interaction Online</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latin typeface="Calibri"/>
                        </a:rPr>
                        <a:t>0.681</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56</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000">
                <a:tc>
                  <a:txBody>
                    <a:bodyPr/>
                    <a:lstStyle/>
                    <a:p>
                      <a:pPr algn="l" fontAlgn="ctr"/>
                      <a:r>
                        <a:rPr lang="en-US" sz="900" b="0" i="0" u="none" strike="noStrike" dirty="0">
                          <a:solidFill>
                            <a:srgbClr val="000000"/>
                          </a:solidFill>
                          <a:latin typeface="Calibri"/>
                        </a:rPr>
                        <a:t>Electric Power Components &amp; Systems</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0.577</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latin typeface="Calibri"/>
                        </a:rPr>
                        <a:t>58</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953705232"/>
              </p:ext>
            </p:extLst>
          </p:nvPr>
        </p:nvGraphicFramePr>
        <p:xfrm>
          <a:off x="4686300" y="1460500"/>
          <a:ext cx="4330698" cy="4664767"/>
        </p:xfrm>
        <a:graphic>
          <a:graphicData uri="http://schemas.openxmlformats.org/drawingml/2006/table">
            <a:tbl>
              <a:tblPr/>
              <a:tblGrid>
                <a:gridCol w="2858827"/>
                <a:gridCol w="666745"/>
                <a:gridCol w="805126"/>
              </a:tblGrid>
              <a:tr h="360458">
                <a:tc>
                  <a:txBody>
                    <a:bodyPr/>
                    <a:lstStyle/>
                    <a:p>
                      <a:pPr algn="l" fontAlgn="ctr"/>
                      <a:r>
                        <a:rPr lang="en-US" sz="900" b="1" i="0" u="none" strike="noStrike" dirty="0">
                          <a:solidFill>
                            <a:srgbClr val="000000"/>
                          </a:solidFill>
                          <a:latin typeface="Calibri"/>
                        </a:rPr>
                        <a:t>Titles</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1" i="0" u="none" strike="noStrike">
                          <a:solidFill>
                            <a:srgbClr val="000000"/>
                          </a:solidFill>
                          <a:latin typeface="Calibri"/>
                        </a:rPr>
                        <a:t>Sum of Access</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1" i="0" u="none" strike="noStrike">
                          <a:solidFill>
                            <a:srgbClr val="000000"/>
                          </a:solidFill>
                          <a:latin typeface="Calibri"/>
                        </a:rPr>
                        <a:t>2010 IF</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12035">
                <a:tc>
                  <a:txBody>
                    <a:bodyPr/>
                    <a:lstStyle/>
                    <a:p>
                      <a:pPr algn="l" fontAlgn="ctr"/>
                      <a:r>
                        <a:rPr lang="en-US" sz="900" b="0" i="0" u="none" strike="noStrike">
                          <a:solidFill>
                            <a:srgbClr val="000000"/>
                          </a:solidFill>
                          <a:latin typeface="Calibri"/>
                        </a:rPr>
                        <a:t>International Journal of Production Research</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295</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1.033</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2035">
                <a:tc>
                  <a:txBody>
                    <a:bodyPr/>
                    <a:lstStyle/>
                    <a:p>
                      <a:pPr algn="l" fontAlgn="ctr"/>
                      <a:r>
                        <a:rPr lang="en-US" sz="900" b="0" i="0" u="none" strike="noStrike">
                          <a:solidFill>
                            <a:srgbClr val="000000"/>
                          </a:solidFill>
                          <a:latin typeface="Calibri"/>
                        </a:rPr>
                        <a:t>Molecular Crystals and Liquid Crystals</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190</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0.543</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2035">
                <a:tc>
                  <a:txBody>
                    <a:bodyPr/>
                    <a:lstStyle/>
                    <a:p>
                      <a:pPr algn="l" fontAlgn="ctr"/>
                      <a:r>
                        <a:rPr lang="en-US" sz="900" b="0" i="0" u="none" strike="noStrike">
                          <a:solidFill>
                            <a:srgbClr val="000000"/>
                          </a:solidFill>
                          <a:latin typeface="Calibri"/>
                        </a:rPr>
                        <a:t>Journal of the Chinese Institute of Engineers</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144</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0.225</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2035">
                <a:tc>
                  <a:txBody>
                    <a:bodyPr/>
                    <a:lstStyle/>
                    <a:p>
                      <a:pPr algn="l" fontAlgn="ctr"/>
                      <a:r>
                        <a:rPr lang="en-US" sz="900" b="0" i="0" u="none" strike="noStrike">
                          <a:solidFill>
                            <a:srgbClr val="000000"/>
                          </a:solidFill>
                          <a:latin typeface="Calibri"/>
                        </a:rPr>
                        <a:t>International Journal of Ambient Energy</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122</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N</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9857">
                <a:tc>
                  <a:txBody>
                    <a:bodyPr/>
                    <a:lstStyle/>
                    <a:p>
                      <a:pPr algn="l" fontAlgn="ctr"/>
                      <a:r>
                        <a:rPr lang="en-US" sz="900" b="0" i="0" u="none" strike="noStrike">
                          <a:solidFill>
                            <a:srgbClr val="000000"/>
                          </a:solidFill>
                          <a:latin typeface="Calibri"/>
                        </a:rPr>
                        <a:t>Maritime Affairs: Journal of the National Maritime Foundation of India</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115</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N</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2035">
                <a:tc>
                  <a:txBody>
                    <a:bodyPr/>
                    <a:lstStyle/>
                    <a:p>
                      <a:pPr algn="l" fontAlgn="ctr"/>
                      <a:r>
                        <a:rPr lang="en-US" sz="900" b="0" i="0" u="none" strike="noStrike">
                          <a:solidFill>
                            <a:srgbClr val="000000"/>
                          </a:solidFill>
                          <a:latin typeface="Calibri"/>
                        </a:rPr>
                        <a:t>Synthetic Communications</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103</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0.937</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2035">
                <a:tc>
                  <a:txBody>
                    <a:bodyPr/>
                    <a:lstStyle/>
                    <a:p>
                      <a:pPr algn="l" fontAlgn="ctr"/>
                      <a:r>
                        <a:rPr lang="en-US" sz="900" b="0" i="0" u="none" strike="noStrike">
                          <a:solidFill>
                            <a:srgbClr val="000000"/>
                          </a:solidFill>
                          <a:latin typeface="Calibri"/>
                        </a:rPr>
                        <a:t>International Journal of Systems Science</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95</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0.948</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2035">
                <a:tc>
                  <a:txBody>
                    <a:bodyPr/>
                    <a:lstStyle/>
                    <a:p>
                      <a:pPr algn="l" fontAlgn="ctr"/>
                      <a:r>
                        <a:rPr lang="en-US" sz="900" b="0" i="0" u="none" strike="noStrike">
                          <a:solidFill>
                            <a:srgbClr val="000000"/>
                          </a:solidFill>
                          <a:latin typeface="Calibri"/>
                        </a:rPr>
                        <a:t>Polymer-Plastics Technology and Engineering</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95</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0.557</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2035">
                <a:tc>
                  <a:txBody>
                    <a:bodyPr/>
                    <a:lstStyle/>
                    <a:p>
                      <a:pPr algn="l" fontAlgn="ctr"/>
                      <a:r>
                        <a:rPr lang="en-US" sz="900" b="0" i="0" u="none" strike="noStrike">
                          <a:solidFill>
                            <a:srgbClr val="000000"/>
                          </a:solidFill>
                          <a:latin typeface="Calibri"/>
                        </a:rPr>
                        <a:t>Total Quality Management &amp; Business Excellence</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91</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0.387</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2035">
                <a:tc>
                  <a:txBody>
                    <a:bodyPr/>
                    <a:lstStyle/>
                    <a:p>
                      <a:pPr algn="l" fontAlgn="ctr"/>
                      <a:r>
                        <a:rPr lang="en-US" sz="900" b="0" i="0" u="none" strike="noStrike">
                          <a:solidFill>
                            <a:srgbClr val="000000"/>
                          </a:solidFill>
                          <a:latin typeface="Calibri"/>
                        </a:rPr>
                        <a:t>Materials and Manufacturing Processes</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87</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0.802</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2035">
                <a:tc>
                  <a:txBody>
                    <a:bodyPr/>
                    <a:lstStyle/>
                    <a:p>
                      <a:pPr algn="l" fontAlgn="ctr"/>
                      <a:r>
                        <a:rPr lang="en-US" sz="900" b="0" i="0" u="none" strike="noStrike">
                          <a:solidFill>
                            <a:srgbClr val="000000"/>
                          </a:solidFill>
                          <a:latin typeface="Calibri"/>
                        </a:rPr>
                        <a:t>Ergonomics</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84</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1.377</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2035">
                <a:tc>
                  <a:txBody>
                    <a:bodyPr/>
                    <a:lstStyle/>
                    <a:p>
                      <a:pPr algn="l" fontAlgn="ctr"/>
                      <a:r>
                        <a:rPr lang="en-US" sz="900" b="0" i="0" u="none" strike="noStrike">
                          <a:solidFill>
                            <a:srgbClr val="000000"/>
                          </a:solidFill>
                          <a:latin typeface="Calibri"/>
                        </a:rPr>
                        <a:t>Journal of Dispersion Science and Technology</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84</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0.628</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2035">
                <a:tc>
                  <a:txBody>
                    <a:bodyPr/>
                    <a:lstStyle/>
                    <a:p>
                      <a:pPr algn="l" fontAlgn="ctr"/>
                      <a:r>
                        <a:rPr lang="en-US" sz="900" b="0" i="0" u="none" strike="noStrike">
                          <a:solidFill>
                            <a:srgbClr val="000000"/>
                          </a:solidFill>
                          <a:latin typeface="Calibri"/>
                        </a:rPr>
                        <a:t>Journal of Modern Optics</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77</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0.988</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2035">
                <a:tc>
                  <a:txBody>
                    <a:bodyPr/>
                    <a:lstStyle/>
                    <a:p>
                      <a:pPr algn="l" fontAlgn="ctr"/>
                      <a:r>
                        <a:rPr lang="en-US" sz="900" b="0" i="0" u="none" strike="noStrike">
                          <a:solidFill>
                            <a:srgbClr val="000000"/>
                          </a:solidFill>
                          <a:latin typeface="Calibri"/>
                        </a:rPr>
                        <a:t>Catalysis Reviews</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73</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7</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9857">
                <a:tc>
                  <a:txBody>
                    <a:bodyPr/>
                    <a:lstStyle/>
                    <a:p>
                      <a:pPr algn="l" fontAlgn="ctr"/>
                      <a:r>
                        <a:rPr lang="en-US" sz="900" b="0" i="0" u="none" strike="noStrike" dirty="0">
                          <a:solidFill>
                            <a:srgbClr val="000000"/>
                          </a:solidFill>
                          <a:latin typeface="Calibri"/>
                        </a:rPr>
                        <a:t>Energy Sources, Part A: Recovery, Utilization, and Environmental Effects</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latin typeface="Calibri"/>
                        </a:rPr>
                        <a:t>72</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0.843</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2035">
                <a:tc>
                  <a:txBody>
                    <a:bodyPr/>
                    <a:lstStyle/>
                    <a:p>
                      <a:pPr algn="l" fontAlgn="ctr"/>
                      <a:r>
                        <a:rPr lang="en-US" sz="900" b="0" i="0" u="none" strike="noStrike">
                          <a:solidFill>
                            <a:srgbClr val="000000"/>
                          </a:solidFill>
                          <a:latin typeface="Calibri"/>
                        </a:rPr>
                        <a:t>Structure and Infrastructure Engineering</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71</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0.592</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2035">
                <a:tc>
                  <a:txBody>
                    <a:bodyPr/>
                    <a:lstStyle/>
                    <a:p>
                      <a:pPr algn="l" fontAlgn="ctr"/>
                      <a:r>
                        <a:rPr lang="en-US" sz="900" b="0" i="0" u="none" strike="noStrike">
                          <a:solidFill>
                            <a:srgbClr val="000000"/>
                          </a:solidFill>
                          <a:latin typeface="Calibri"/>
                        </a:rPr>
                        <a:t>Environmental Technology</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68</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N</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2035">
                <a:tc>
                  <a:txBody>
                    <a:bodyPr/>
                    <a:lstStyle/>
                    <a:p>
                      <a:pPr algn="l" fontAlgn="ctr"/>
                      <a:r>
                        <a:rPr lang="en-US" sz="900" b="0" i="0" u="none" strike="noStrike">
                          <a:solidFill>
                            <a:srgbClr val="000000"/>
                          </a:solidFill>
                          <a:latin typeface="Calibri"/>
                        </a:rPr>
                        <a:t>Interactive Learning Environments</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65</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0.707</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2035">
                <a:tc>
                  <a:txBody>
                    <a:bodyPr/>
                    <a:lstStyle/>
                    <a:p>
                      <a:pPr algn="l" fontAlgn="ctr"/>
                      <a:r>
                        <a:rPr lang="en-US" sz="900" b="0" i="0" u="none" strike="noStrike" dirty="0">
                          <a:solidFill>
                            <a:srgbClr val="000000"/>
                          </a:solidFill>
                          <a:latin typeface="Calibri"/>
                        </a:rPr>
                        <a:t>Journal of the Chinese Institute of Industrial Engineers</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latin typeface="Calibri"/>
                        </a:rPr>
                        <a:t>61</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latin typeface="Calibri"/>
                        </a:rPr>
                        <a:t>N</a:t>
                      </a:r>
                    </a:p>
                  </a:txBody>
                  <a:tcPr marL="8835" marR="8835" marT="88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Rectangle 2"/>
          <p:cNvSpPr/>
          <p:nvPr/>
        </p:nvSpPr>
        <p:spPr>
          <a:xfrm>
            <a:off x="2045509" y="228600"/>
            <a:ext cx="5052986" cy="923330"/>
          </a:xfrm>
          <a:prstGeom prst="rect">
            <a:avLst/>
          </a:prstGeom>
          <a:noFill/>
        </p:spPr>
        <p:txBody>
          <a:bodyPr wrap="none" lIns="91440" tIns="45720" rIns="91440" bIns="45720">
            <a:spAutoFit/>
          </a:bodyPr>
          <a:lstStyle/>
          <a:p>
            <a:pPr algn="ctr"/>
            <a:r>
              <a:rPr lang="zh-TW" altLang="en-US" sz="54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期 刊 採 購 建 議</a:t>
            </a:r>
            <a:endParaRPr lang="en-US" sz="5400" b="1" i="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3" cstate="email"/>
          <a:srcRect l="10661" t="3815" r="15469" b="31255"/>
          <a:stretch>
            <a:fillRect/>
          </a:stretch>
        </p:blipFill>
        <p:spPr bwMode="auto">
          <a:xfrm>
            <a:off x="840581" y="1051217"/>
            <a:ext cx="6985000" cy="4148138"/>
          </a:xfrm>
          <a:prstGeom prst="rect">
            <a:avLst/>
          </a:prstGeom>
          <a:noFill/>
          <a:ln w="9525">
            <a:noFill/>
            <a:miter lim="800000"/>
            <a:headEnd/>
            <a:tailEnd/>
          </a:ln>
        </p:spPr>
      </p:pic>
      <p:pic>
        <p:nvPicPr>
          <p:cNvPr id="54275" name="Picture 3"/>
          <p:cNvPicPr>
            <a:picLocks noChangeAspect="1" noChangeArrowheads="1"/>
          </p:cNvPicPr>
          <p:nvPr/>
        </p:nvPicPr>
        <p:blipFill>
          <a:blip r:embed="rId4" cstate="email"/>
          <a:srcRect/>
          <a:stretch>
            <a:fillRect/>
          </a:stretch>
        </p:blipFill>
        <p:spPr bwMode="auto">
          <a:xfrm>
            <a:off x="840581" y="4419600"/>
            <a:ext cx="6985000" cy="2146300"/>
          </a:xfrm>
          <a:prstGeom prst="rect">
            <a:avLst/>
          </a:prstGeom>
          <a:noFill/>
          <a:ln w="9525">
            <a:noFill/>
            <a:miter lim="800000"/>
            <a:headEnd/>
            <a:tailEnd/>
          </a:ln>
        </p:spPr>
      </p:pic>
      <p:grpSp>
        <p:nvGrpSpPr>
          <p:cNvPr id="14" name="Group 13"/>
          <p:cNvGrpSpPr/>
          <p:nvPr/>
        </p:nvGrpSpPr>
        <p:grpSpPr>
          <a:xfrm>
            <a:off x="4679950" y="2234505"/>
            <a:ext cx="3419476" cy="307777"/>
            <a:chOff x="4679950" y="2234505"/>
            <a:chExt cx="3419476" cy="307777"/>
          </a:xfrm>
        </p:grpSpPr>
        <p:sp>
          <p:nvSpPr>
            <p:cNvPr id="29" name="Left Arrow 28"/>
            <p:cNvSpPr/>
            <p:nvPr/>
          </p:nvSpPr>
          <p:spPr>
            <a:xfrm>
              <a:off x="4679950" y="2254945"/>
              <a:ext cx="503238" cy="287337"/>
            </a:xfrm>
            <a:prstGeom prst="leftArrow">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SimSun" pitchFamily="2" charset="-122"/>
              </a:endParaRPr>
            </a:p>
          </p:txBody>
        </p:sp>
        <p:sp>
          <p:nvSpPr>
            <p:cNvPr id="54279" name="TextBox 11"/>
            <p:cNvSpPr txBox="1">
              <a:spLocks noChangeArrowheads="1"/>
            </p:cNvSpPr>
            <p:nvPr/>
          </p:nvSpPr>
          <p:spPr bwMode="auto">
            <a:xfrm>
              <a:off x="5183188" y="2234505"/>
              <a:ext cx="2916238" cy="307777"/>
            </a:xfrm>
            <a:prstGeom prst="rect">
              <a:avLst/>
            </a:prstGeom>
            <a:noFill/>
            <a:ln w="12700">
              <a:noFill/>
              <a:miter lim="800000"/>
              <a:headEnd/>
              <a:tailEnd/>
            </a:ln>
          </p:spPr>
          <p:txBody>
            <a:bodyPr>
              <a:spAutoFit/>
            </a:bodyPr>
            <a:lstStyle/>
            <a:p>
              <a:r>
                <a:rPr lang="zh-CN" altLang="en-US" sz="1400" b="1" dirty="0" smtClean="0">
                  <a:solidFill>
                    <a:srgbClr val="FF66CC"/>
                  </a:solidFill>
                  <a:latin typeface="Arial" pitchFamily="34" charset="0"/>
                  <a:ea typeface="SimSun" pitchFamily="2" charset="-122"/>
                </a:rPr>
                <a:t>在這裡填寫</a:t>
              </a:r>
              <a:r>
                <a:rPr lang="en-US" altLang="zh-CN" sz="1400" b="1" dirty="0" smtClean="0">
                  <a:solidFill>
                    <a:srgbClr val="FF66CC"/>
                  </a:solidFill>
                  <a:latin typeface="Arial" pitchFamily="34" charset="0"/>
                  <a:ea typeface="SimSun" pitchFamily="2" charset="-122"/>
                </a:rPr>
                <a:t>IP</a:t>
              </a:r>
              <a:r>
                <a:rPr lang="zh-TW" altLang="en-US" sz="1400" b="1" dirty="0" smtClean="0">
                  <a:solidFill>
                    <a:srgbClr val="FF66CC"/>
                  </a:solidFill>
                  <a:latin typeface="Arial" pitchFamily="34" charset="0"/>
                  <a:ea typeface="SimSun" pitchFamily="2" charset="-122"/>
                </a:rPr>
                <a:t>段說明，比如某系所</a:t>
              </a:r>
              <a:endParaRPr lang="zh-TW" sz="1400" b="1" dirty="0">
                <a:solidFill>
                  <a:srgbClr val="FF66CC"/>
                </a:solidFill>
                <a:latin typeface="Arial" pitchFamily="34" charset="0"/>
                <a:ea typeface="SimSun" pitchFamily="2" charset="-122"/>
              </a:endParaRPr>
            </a:p>
          </p:txBody>
        </p:sp>
      </p:grpSp>
      <p:grpSp>
        <p:nvGrpSpPr>
          <p:cNvPr id="15" name="Group 14"/>
          <p:cNvGrpSpPr/>
          <p:nvPr/>
        </p:nvGrpSpPr>
        <p:grpSpPr>
          <a:xfrm>
            <a:off x="4183367" y="2905960"/>
            <a:ext cx="3413614" cy="478911"/>
            <a:chOff x="4183367" y="2905960"/>
            <a:chExt cx="3413614" cy="478911"/>
          </a:xfrm>
        </p:grpSpPr>
        <p:sp>
          <p:nvSpPr>
            <p:cNvPr id="31" name="Left Arrow 30"/>
            <p:cNvSpPr/>
            <p:nvPr/>
          </p:nvSpPr>
          <p:spPr>
            <a:xfrm rot="5400000">
              <a:off x="4162473" y="2926854"/>
              <a:ext cx="341874" cy="300085"/>
            </a:xfrm>
            <a:prstGeom prst="leftArrow">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SimSun" pitchFamily="2" charset="-122"/>
              </a:endParaRPr>
            </a:p>
          </p:txBody>
        </p:sp>
        <p:sp>
          <p:nvSpPr>
            <p:cNvPr id="54281" name="TextBox 11"/>
            <p:cNvSpPr txBox="1">
              <a:spLocks noChangeArrowheads="1"/>
            </p:cNvSpPr>
            <p:nvPr/>
          </p:nvSpPr>
          <p:spPr bwMode="auto">
            <a:xfrm>
              <a:off x="4355306" y="3076896"/>
              <a:ext cx="3241675" cy="307975"/>
            </a:xfrm>
            <a:prstGeom prst="rect">
              <a:avLst/>
            </a:prstGeom>
            <a:noFill/>
            <a:ln w="12700">
              <a:noFill/>
              <a:miter lim="800000"/>
              <a:headEnd/>
              <a:tailEnd/>
            </a:ln>
          </p:spPr>
          <p:txBody>
            <a:bodyPr>
              <a:spAutoFit/>
            </a:bodyPr>
            <a:lstStyle/>
            <a:p>
              <a:r>
                <a:rPr lang="zh-CN" altLang="en-US" sz="1400" b="1" dirty="0" smtClean="0">
                  <a:solidFill>
                    <a:srgbClr val="FF66CC"/>
                  </a:solidFill>
                  <a:latin typeface="Arial" pitchFamily="34" charset="0"/>
                  <a:ea typeface="SimSun" pitchFamily="2" charset="-122"/>
                </a:rPr>
                <a:t>填寫新</a:t>
              </a:r>
              <a:r>
                <a:rPr lang="en-US" altLang="zh-CN" sz="1400" b="1" dirty="0" smtClean="0">
                  <a:solidFill>
                    <a:srgbClr val="FF66CC"/>
                  </a:solidFill>
                  <a:latin typeface="Arial" pitchFamily="34" charset="0"/>
                  <a:ea typeface="SimSun" pitchFamily="2" charset="-122"/>
                </a:rPr>
                <a:t>IP</a:t>
              </a:r>
              <a:r>
                <a:rPr lang="zh-CN" altLang="en-US" sz="1400" b="1" dirty="0">
                  <a:solidFill>
                    <a:srgbClr val="FF66CC"/>
                  </a:solidFill>
                  <a:latin typeface="Arial" pitchFamily="34" charset="0"/>
                  <a:ea typeface="SimSun" pitchFamily="2" charset="-122"/>
                </a:rPr>
                <a:t>地址</a:t>
              </a:r>
              <a:endParaRPr lang="zh-TW" sz="1400" b="1" dirty="0">
                <a:solidFill>
                  <a:srgbClr val="FF66CC"/>
                </a:solidFill>
                <a:latin typeface="Arial" pitchFamily="34" charset="0"/>
                <a:ea typeface="SimSun" pitchFamily="2" charset="-122"/>
              </a:endParaRPr>
            </a:p>
          </p:txBody>
        </p:sp>
      </p:grpSp>
      <p:grpSp>
        <p:nvGrpSpPr>
          <p:cNvPr id="16" name="Group 15"/>
          <p:cNvGrpSpPr/>
          <p:nvPr/>
        </p:nvGrpSpPr>
        <p:grpSpPr>
          <a:xfrm>
            <a:off x="4102893" y="3781722"/>
            <a:ext cx="4317207" cy="307777"/>
            <a:chOff x="4102893" y="3781722"/>
            <a:chExt cx="4317207" cy="307777"/>
          </a:xfrm>
        </p:grpSpPr>
        <p:sp>
          <p:nvSpPr>
            <p:cNvPr id="35" name="Left Arrow 34"/>
            <p:cNvSpPr/>
            <p:nvPr/>
          </p:nvSpPr>
          <p:spPr>
            <a:xfrm>
              <a:off x="4102893" y="3802161"/>
              <a:ext cx="504825" cy="287338"/>
            </a:xfrm>
            <a:prstGeom prst="leftArrow">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SimSun" pitchFamily="2" charset="-122"/>
              </a:endParaRPr>
            </a:p>
          </p:txBody>
        </p:sp>
        <p:sp>
          <p:nvSpPr>
            <p:cNvPr id="54283" name="TextBox 11"/>
            <p:cNvSpPr txBox="1">
              <a:spLocks noChangeArrowheads="1"/>
            </p:cNvSpPr>
            <p:nvPr/>
          </p:nvSpPr>
          <p:spPr bwMode="auto">
            <a:xfrm>
              <a:off x="6477000" y="3781722"/>
              <a:ext cx="1943100" cy="307777"/>
            </a:xfrm>
            <a:prstGeom prst="rect">
              <a:avLst/>
            </a:prstGeom>
            <a:noFill/>
            <a:ln w="12700">
              <a:noFill/>
              <a:miter lim="800000"/>
              <a:headEnd/>
              <a:tailEnd/>
            </a:ln>
          </p:spPr>
          <p:txBody>
            <a:bodyPr>
              <a:spAutoFit/>
            </a:bodyPr>
            <a:lstStyle/>
            <a:p>
              <a:r>
                <a:rPr lang="zh-TW" altLang="en-US" sz="1400" b="1" dirty="0" smtClean="0">
                  <a:solidFill>
                    <a:srgbClr val="FF66CC"/>
                  </a:solidFill>
                  <a:latin typeface="Arial" pitchFamily="34" charset="0"/>
                  <a:ea typeface="SimSun" pitchFamily="2" charset="-122"/>
                </a:rPr>
                <a:t>勾選需要維護的</a:t>
              </a:r>
              <a:r>
                <a:rPr lang="en-US" altLang="zh-CN" sz="1400" b="1" dirty="0" smtClean="0">
                  <a:solidFill>
                    <a:srgbClr val="FF66CC"/>
                  </a:solidFill>
                  <a:latin typeface="Arial" pitchFamily="34" charset="0"/>
                  <a:ea typeface="SimSun" pitchFamily="2" charset="-122"/>
                </a:rPr>
                <a:t>IP</a:t>
              </a:r>
              <a:r>
                <a:rPr lang="zh-CN" altLang="en-US" sz="1400" b="1" dirty="0">
                  <a:solidFill>
                    <a:srgbClr val="FF66CC"/>
                  </a:solidFill>
                  <a:latin typeface="Arial" pitchFamily="34" charset="0"/>
                  <a:ea typeface="SimSun" pitchFamily="2" charset="-122"/>
                </a:rPr>
                <a:t>段</a:t>
              </a:r>
              <a:endParaRPr lang="zh-TW" sz="1400" b="1" dirty="0">
                <a:solidFill>
                  <a:srgbClr val="FF66CC"/>
                </a:solidFill>
                <a:latin typeface="Arial" pitchFamily="34" charset="0"/>
                <a:ea typeface="SimSun" pitchFamily="2" charset="-122"/>
              </a:endParaRPr>
            </a:p>
          </p:txBody>
        </p:sp>
      </p:grpSp>
      <p:grpSp>
        <p:nvGrpSpPr>
          <p:cNvPr id="17" name="Group 16"/>
          <p:cNvGrpSpPr/>
          <p:nvPr/>
        </p:nvGrpSpPr>
        <p:grpSpPr>
          <a:xfrm>
            <a:off x="4989512" y="6308725"/>
            <a:ext cx="2541255" cy="307975"/>
            <a:chOff x="4989512" y="6308725"/>
            <a:chExt cx="2541255" cy="307975"/>
          </a:xfrm>
        </p:grpSpPr>
        <p:sp>
          <p:nvSpPr>
            <p:cNvPr id="39" name="Left Arrow 38"/>
            <p:cNvSpPr/>
            <p:nvPr/>
          </p:nvSpPr>
          <p:spPr>
            <a:xfrm>
              <a:off x="4989512" y="6308725"/>
              <a:ext cx="503238" cy="288925"/>
            </a:xfrm>
            <a:prstGeom prst="leftArrow">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SimSun" pitchFamily="2" charset="-122"/>
              </a:endParaRPr>
            </a:p>
          </p:txBody>
        </p:sp>
        <p:sp>
          <p:nvSpPr>
            <p:cNvPr id="54285" name="TextBox 11"/>
            <p:cNvSpPr txBox="1">
              <a:spLocks noChangeArrowheads="1"/>
            </p:cNvSpPr>
            <p:nvPr/>
          </p:nvSpPr>
          <p:spPr bwMode="auto">
            <a:xfrm>
              <a:off x="5659105" y="6308725"/>
              <a:ext cx="1871662" cy="307975"/>
            </a:xfrm>
            <a:prstGeom prst="rect">
              <a:avLst/>
            </a:prstGeom>
            <a:noFill/>
            <a:ln w="12700">
              <a:noFill/>
              <a:miter lim="800000"/>
              <a:headEnd/>
              <a:tailEnd/>
            </a:ln>
          </p:spPr>
          <p:txBody>
            <a:bodyPr>
              <a:spAutoFit/>
            </a:bodyPr>
            <a:lstStyle/>
            <a:p>
              <a:r>
                <a:rPr lang="zh-TW" altLang="en-US" sz="1400" b="1" dirty="0" smtClean="0">
                  <a:solidFill>
                    <a:srgbClr val="FF66CC"/>
                  </a:solidFill>
                  <a:latin typeface="Arial" pitchFamily="34" charset="0"/>
                  <a:ea typeface="SimSun" pitchFamily="2" charset="-122"/>
                </a:rPr>
                <a:t>點擊更新或刪除按鈕</a:t>
              </a:r>
              <a:endParaRPr lang="zh-TW" sz="1400" b="1" dirty="0">
                <a:solidFill>
                  <a:srgbClr val="FF66CC"/>
                </a:solidFill>
                <a:latin typeface="Arial" pitchFamily="34" charset="0"/>
                <a:ea typeface="SimSun" pitchFamily="2" charset="-122"/>
              </a:endParaRPr>
            </a:p>
          </p:txBody>
        </p:sp>
      </p:grpSp>
      <p:sp>
        <p:nvSpPr>
          <p:cNvPr id="41" name="Right Arrow 40"/>
          <p:cNvSpPr/>
          <p:nvPr/>
        </p:nvSpPr>
        <p:spPr>
          <a:xfrm>
            <a:off x="533400" y="4107458"/>
            <a:ext cx="401637" cy="2682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SimSun" pitchFamily="2" charset="-122"/>
            </a:endParaRPr>
          </a:p>
        </p:txBody>
      </p:sp>
      <p:sp>
        <p:nvSpPr>
          <p:cNvPr id="2" name="Rectangle 1"/>
          <p:cNvSpPr/>
          <p:nvPr/>
        </p:nvSpPr>
        <p:spPr>
          <a:xfrm>
            <a:off x="3041423" y="152400"/>
            <a:ext cx="3132589" cy="769441"/>
          </a:xfrm>
          <a:prstGeom prst="rect">
            <a:avLst/>
          </a:prstGeom>
          <a:noFill/>
        </p:spPr>
        <p:txBody>
          <a:bodyPr wrap="none" lIns="91440" tIns="45720" rIns="91440" bIns="45720">
            <a:spAutoFit/>
          </a:bodyPr>
          <a:lstStyle/>
          <a:p>
            <a:pPr algn="ctr"/>
            <a:r>
              <a:rPr lang="zh-TW" altLang="en-US" sz="44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itchFamily="34" charset="0"/>
                <a:cs typeface="Arial" pitchFamily="34" charset="0"/>
              </a:rPr>
              <a:t>管理 </a:t>
            </a:r>
            <a:r>
              <a:rPr lang="en-US" altLang="zh-CN" sz="44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itchFamily="34" charset="0"/>
                <a:cs typeface="Arial" pitchFamily="34" charset="0"/>
              </a:rPr>
              <a:t>IP</a:t>
            </a:r>
            <a:r>
              <a:rPr lang="zh-TW" altLang="en-US" sz="4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位</a:t>
            </a:r>
            <a:r>
              <a:rPr lang="zh-CN" altLang="en-US" sz="44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itchFamily="34" charset="0"/>
                <a:cs typeface="Arial" pitchFamily="34" charset="0"/>
              </a:rPr>
              <a:t>址</a:t>
            </a:r>
            <a:endParaRPr lang="en-US"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3" cstate="email"/>
          <a:srcRect l="10922" r="15842" b="3896"/>
          <a:stretch>
            <a:fillRect/>
          </a:stretch>
        </p:blipFill>
        <p:spPr bwMode="auto">
          <a:xfrm>
            <a:off x="1403350" y="983397"/>
            <a:ext cx="6672263" cy="5341203"/>
          </a:xfrm>
          <a:prstGeom prst="rect">
            <a:avLst/>
          </a:prstGeom>
          <a:noFill/>
          <a:ln w="9525">
            <a:noFill/>
            <a:miter lim="800000"/>
            <a:headEnd/>
            <a:tailEnd/>
          </a:ln>
        </p:spPr>
      </p:pic>
      <p:grpSp>
        <p:nvGrpSpPr>
          <p:cNvPr id="9" name="Group 8"/>
          <p:cNvGrpSpPr/>
          <p:nvPr/>
        </p:nvGrpSpPr>
        <p:grpSpPr>
          <a:xfrm>
            <a:off x="4067174" y="1828800"/>
            <a:ext cx="3552032" cy="338138"/>
            <a:chOff x="4067174" y="1828800"/>
            <a:chExt cx="3552032" cy="338138"/>
          </a:xfrm>
        </p:grpSpPr>
        <p:sp>
          <p:nvSpPr>
            <p:cNvPr id="29" name="Left Arrow 28"/>
            <p:cNvSpPr/>
            <p:nvPr/>
          </p:nvSpPr>
          <p:spPr>
            <a:xfrm>
              <a:off x="4067174" y="1828800"/>
              <a:ext cx="504825" cy="288925"/>
            </a:xfrm>
            <a:prstGeom prst="leftArrow">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SimSun" pitchFamily="2" charset="-122"/>
              </a:endParaRPr>
            </a:p>
          </p:txBody>
        </p:sp>
        <p:sp>
          <p:nvSpPr>
            <p:cNvPr id="55302" name="TextBox 11"/>
            <p:cNvSpPr txBox="1">
              <a:spLocks noChangeArrowheads="1"/>
            </p:cNvSpPr>
            <p:nvPr/>
          </p:nvSpPr>
          <p:spPr bwMode="auto">
            <a:xfrm>
              <a:off x="4701381" y="1828800"/>
              <a:ext cx="2917825" cy="338138"/>
            </a:xfrm>
            <a:prstGeom prst="rect">
              <a:avLst/>
            </a:prstGeom>
            <a:noFill/>
            <a:ln w="12700">
              <a:noFill/>
              <a:miter lim="800000"/>
              <a:headEnd/>
              <a:tailEnd/>
            </a:ln>
          </p:spPr>
          <p:txBody>
            <a:bodyPr>
              <a:spAutoFit/>
            </a:bodyPr>
            <a:lstStyle/>
            <a:p>
              <a:r>
                <a:rPr lang="zh-TW" altLang="en-US" sz="1600" dirty="0" smtClean="0">
                  <a:solidFill>
                    <a:srgbClr val="FF66CC"/>
                  </a:solidFill>
                  <a:latin typeface="Arial" pitchFamily="34" charset="0"/>
                  <a:ea typeface="SimSun" pitchFamily="2" charset="-122"/>
                </a:rPr>
                <a:t>填寫新增管理者的電子郵件</a:t>
              </a:r>
              <a:endParaRPr lang="zh-TW" sz="1600" dirty="0">
                <a:solidFill>
                  <a:srgbClr val="FF66CC"/>
                </a:solidFill>
                <a:latin typeface="Arial" pitchFamily="34" charset="0"/>
                <a:ea typeface="SimSun" pitchFamily="2" charset="-122"/>
              </a:endParaRPr>
            </a:p>
          </p:txBody>
        </p:sp>
      </p:grpSp>
      <p:sp>
        <p:nvSpPr>
          <p:cNvPr id="41" name="Right Arrow 40"/>
          <p:cNvSpPr/>
          <p:nvPr/>
        </p:nvSpPr>
        <p:spPr>
          <a:xfrm>
            <a:off x="1043781" y="5334000"/>
            <a:ext cx="401638" cy="269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SimSun" pitchFamily="2" charset="-122"/>
            </a:endParaRPr>
          </a:p>
        </p:txBody>
      </p:sp>
      <p:grpSp>
        <p:nvGrpSpPr>
          <p:cNvPr id="10" name="Group 9"/>
          <p:cNvGrpSpPr/>
          <p:nvPr/>
        </p:nvGrpSpPr>
        <p:grpSpPr>
          <a:xfrm>
            <a:off x="4319586" y="3270189"/>
            <a:ext cx="3274220" cy="338138"/>
            <a:chOff x="4319586" y="3270189"/>
            <a:chExt cx="3274220" cy="338138"/>
          </a:xfrm>
        </p:grpSpPr>
        <p:sp>
          <p:nvSpPr>
            <p:cNvPr id="55303" name="TextBox 11"/>
            <p:cNvSpPr txBox="1">
              <a:spLocks noChangeArrowheads="1"/>
            </p:cNvSpPr>
            <p:nvPr/>
          </p:nvSpPr>
          <p:spPr bwMode="auto">
            <a:xfrm>
              <a:off x="4917281" y="3270189"/>
              <a:ext cx="2676525" cy="338138"/>
            </a:xfrm>
            <a:prstGeom prst="rect">
              <a:avLst/>
            </a:prstGeom>
            <a:noFill/>
            <a:ln w="12700">
              <a:noFill/>
              <a:miter lim="800000"/>
              <a:headEnd/>
              <a:tailEnd/>
            </a:ln>
          </p:spPr>
          <p:txBody>
            <a:bodyPr>
              <a:spAutoFit/>
            </a:bodyPr>
            <a:lstStyle/>
            <a:p>
              <a:r>
                <a:rPr lang="zh-TW" altLang="en-US" sz="1600" dirty="0" smtClean="0">
                  <a:solidFill>
                    <a:srgbClr val="FF66CC"/>
                  </a:solidFill>
                  <a:latin typeface="Arial" pitchFamily="34" charset="0"/>
                  <a:ea typeface="SimSun" pitchFamily="2" charset="-122"/>
                </a:rPr>
                <a:t>刪除一個機構管理者帳號</a:t>
              </a:r>
              <a:endParaRPr lang="zh-TW" sz="1600" dirty="0">
                <a:solidFill>
                  <a:srgbClr val="FF66CC"/>
                </a:solidFill>
                <a:latin typeface="Arial" pitchFamily="34" charset="0"/>
                <a:ea typeface="SimSun" pitchFamily="2" charset="-122"/>
              </a:endParaRPr>
            </a:p>
          </p:txBody>
        </p:sp>
        <p:sp>
          <p:nvSpPr>
            <p:cNvPr id="11" name="Left Arrow 10"/>
            <p:cNvSpPr/>
            <p:nvPr/>
          </p:nvSpPr>
          <p:spPr>
            <a:xfrm>
              <a:off x="4319586" y="3270189"/>
              <a:ext cx="504825" cy="287338"/>
            </a:xfrm>
            <a:prstGeom prst="leftArrow">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SimSun" pitchFamily="2" charset="-122"/>
              </a:endParaRPr>
            </a:p>
          </p:txBody>
        </p:sp>
      </p:grpSp>
      <p:sp>
        <p:nvSpPr>
          <p:cNvPr id="2" name="Rectangle 1"/>
          <p:cNvSpPr/>
          <p:nvPr/>
        </p:nvSpPr>
        <p:spPr>
          <a:xfrm>
            <a:off x="2674809" y="0"/>
            <a:ext cx="3768980" cy="830997"/>
          </a:xfrm>
          <a:prstGeom prst="rect">
            <a:avLst/>
          </a:prstGeom>
          <a:noFill/>
        </p:spPr>
        <p:txBody>
          <a:bodyPr wrap="none" lIns="91440" tIns="45720" rIns="91440" bIns="45720">
            <a:spAutoFit/>
          </a:bodyPr>
          <a:lstStyle/>
          <a:p>
            <a:pPr algn="ctr"/>
            <a:r>
              <a:rPr lang="zh-TW" altLang="en-US" sz="48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cs typeface="Arial" pitchFamily="34" charset="0"/>
              </a:rPr>
              <a:t>管 理 者 帳 戶</a:t>
            </a:r>
            <a:endParaRPr lang="en-US" sz="4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3" cstate="email"/>
          <a:srcRect l="10922" r="15842" b="6445"/>
          <a:stretch>
            <a:fillRect/>
          </a:stretch>
        </p:blipFill>
        <p:spPr bwMode="auto">
          <a:xfrm>
            <a:off x="1321593" y="1219200"/>
            <a:ext cx="6840538" cy="5181600"/>
          </a:xfrm>
          <a:prstGeom prst="rect">
            <a:avLst/>
          </a:prstGeom>
          <a:noFill/>
          <a:ln w="12700">
            <a:noFill/>
            <a:miter lim="800000"/>
            <a:headEnd/>
            <a:tailEnd/>
          </a:ln>
        </p:spPr>
      </p:pic>
      <p:grpSp>
        <p:nvGrpSpPr>
          <p:cNvPr id="9" name="Group 8"/>
          <p:cNvGrpSpPr/>
          <p:nvPr/>
        </p:nvGrpSpPr>
        <p:grpSpPr>
          <a:xfrm>
            <a:off x="4237037" y="1905000"/>
            <a:ext cx="3505200" cy="592138"/>
            <a:chOff x="4237037" y="1905000"/>
            <a:chExt cx="3505200" cy="592138"/>
          </a:xfrm>
        </p:grpSpPr>
        <p:sp>
          <p:nvSpPr>
            <p:cNvPr id="29" name="Left Arrow 28"/>
            <p:cNvSpPr/>
            <p:nvPr/>
          </p:nvSpPr>
          <p:spPr>
            <a:xfrm>
              <a:off x="4237037" y="1905000"/>
              <a:ext cx="504825" cy="287337"/>
            </a:xfrm>
            <a:prstGeom prst="leftArrow">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SimSun" pitchFamily="2" charset="-122"/>
              </a:endParaRPr>
            </a:p>
          </p:txBody>
        </p:sp>
        <p:sp>
          <p:nvSpPr>
            <p:cNvPr id="56326" name="TextBox 11"/>
            <p:cNvSpPr txBox="1">
              <a:spLocks noChangeArrowheads="1"/>
            </p:cNvSpPr>
            <p:nvPr/>
          </p:nvSpPr>
          <p:spPr bwMode="auto">
            <a:xfrm>
              <a:off x="4824412" y="1912938"/>
              <a:ext cx="2917825" cy="584200"/>
            </a:xfrm>
            <a:prstGeom prst="rect">
              <a:avLst/>
            </a:prstGeom>
            <a:noFill/>
            <a:ln w="12700">
              <a:noFill/>
              <a:miter lim="800000"/>
              <a:headEnd/>
              <a:tailEnd/>
            </a:ln>
          </p:spPr>
          <p:txBody>
            <a:bodyPr>
              <a:spAutoFit/>
            </a:bodyPr>
            <a:lstStyle/>
            <a:p>
              <a:r>
                <a:rPr lang="zh-TW" altLang="en-US" sz="1600" b="1" dirty="0" smtClean="0">
                  <a:solidFill>
                    <a:srgbClr val="FF66CC"/>
                  </a:solidFill>
                  <a:latin typeface="Arial" pitchFamily="34" charset="0"/>
                  <a:ea typeface="SimSun" pitchFamily="2" charset="-122"/>
                </a:rPr>
                <a:t>填寫機構英文名稱，該名稱將出現在</a:t>
              </a:r>
              <a:r>
                <a:rPr lang="en-US" altLang="zh-CN" sz="1600" b="1" dirty="0" smtClean="0">
                  <a:solidFill>
                    <a:srgbClr val="FF66CC"/>
                  </a:solidFill>
                  <a:latin typeface="Arial" pitchFamily="34" charset="0"/>
                  <a:ea typeface="SimSun" pitchFamily="2" charset="-122"/>
                </a:rPr>
                <a:t>TFO</a:t>
              </a:r>
              <a:r>
                <a:rPr lang="zh-CN" altLang="en-US" sz="1600" b="1" dirty="0">
                  <a:solidFill>
                    <a:srgbClr val="FF66CC"/>
                  </a:solidFill>
                  <a:latin typeface="Arial" pitchFamily="34" charset="0"/>
                  <a:ea typeface="SimSun" pitchFamily="2" charset="-122"/>
                </a:rPr>
                <a:t>的</a:t>
              </a:r>
              <a:r>
                <a:rPr lang="en-US" altLang="zh-CN" sz="1600" b="1" dirty="0" smtClean="0">
                  <a:solidFill>
                    <a:srgbClr val="FF66CC"/>
                  </a:solidFill>
                  <a:latin typeface="Arial" pitchFamily="34" charset="0"/>
                  <a:ea typeface="SimSun" pitchFamily="2" charset="-122"/>
                </a:rPr>
                <a:t>LOGO</a:t>
              </a:r>
              <a:r>
                <a:rPr lang="zh-CN" altLang="en-US" sz="1600" b="1" dirty="0" smtClean="0">
                  <a:solidFill>
                    <a:srgbClr val="FF66CC"/>
                  </a:solidFill>
                  <a:latin typeface="Arial" pitchFamily="34" charset="0"/>
                  <a:ea typeface="SimSun" pitchFamily="2" charset="-122"/>
                </a:rPr>
                <a:t>旁邊</a:t>
              </a:r>
              <a:endParaRPr lang="zh-TW" sz="1600" b="1" dirty="0">
                <a:solidFill>
                  <a:srgbClr val="FF66CC"/>
                </a:solidFill>
                <a:latin typeface="Arial" pitchFamily="34" charset="0"/>
                <a:ea typeface="SimSun" pitchFamily="2" charset="-122"/>
              </a:endParaRPr>
            </a:p>
          </p:txBody>
        </p:sp>
      </p:grpSp>
      <p:sp>
        <p:nvSpPr>
          <p:cNvPr id="41" name="Right Arrow 40"/>
          <p:cNvSpPr/>
          <p:nvPr/>
        </p:nvSpPr>
        <p:spPr>
          <a:xfrm>
            <a:off x="919955" y="5582444"/>
            <a:ext cx="401638" cy="2682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SimSun" pitchFamily="2" charset="-122"/>
            </a:endParaRPr>
          </a:p>
        </p:txBody>
      </p:sp>
      <p:grpSp>
        <p:nvGrpSpPr>
          <p:cNvPr id="10" name="Group 9"/>
          <p:cNvGrpSpPr/>
          <p:nvPr/>
        </p:nvGrpSpPr>
        <p:grpSpPr>
          <a:xfrm>
            <a:off x="4344194" y="2898775"/>
            <a:ext cx="3277392" cy="585788"/>
            <a:chOff x="4344194" y="2898775"/>
            <a:chExt cx="3277392" cy="585788"/>
          </a:xfrm>
        </p:grpSpPr>
        <p:sp>
          <p:nvSpPr>
            <p:cNvPr id="56327" name="TextBox 11"/>
            <p:cNvSpPr txBox="1">
              <a:spLocks noChangeArrowheads="1"/>
            </p:cNvSpPr>
            <p:nvPr/>
          </p:nvSpPr>
          <p:spPr bwMode="auto">
            <a:xfrm>
              <a:off x="4945061" y="2898775"/>
              <a:ext cx="2676525" cy="585788"/>
            </a:xfrm>
            <a:prstGeom prst="rect">
              <a:avLst/>
            </a:prstGeom>
            <a:noFill/>
            <a:ln w="12700">
              <a:noFill/>
              <a:miter lim="800000"/>
              <a:headEnd/>
              <a:tailEnd/>
            </a:ln>
          </p:spPr>
          <p:txBody>
            <a:bodyPr>
              <a:spAutoFit/>
            </a:bodyPr>
            <a:lstStyle/>
            <a:p>
              <a:r>
                <a:rPr lang="zh-CN" altLang="en-US" sz="1600" b="1" dirty="0" smtClean="0">
                  <a:solidFill>
                    <a:srgbClr val="FF66CC"/>
                  </a:solidFill>
                  <a:latin typeface="Arial" pitchFamily="34" charset="0"/>
                  <a:ea typeface="SimSun" pitchFamily="2" charset="-122"/>
                </a:rPr>
                <a:t>上傳機構的</a:t>
              </a:r>
              <a:r>
                <a:rPr lang="en-US" altLang="zh-CN" sz="1600" b="1" dirty="0" smtClean="0">
                  <a:solidFill>
                    <a:srgbClr val="FF66CC"/>
                  </a:solidFill>
                  <a:latin typeface="Arial" pitchFamily="34" charset="0"/>
                  <a:ea typeface="SimSun" pitchFamily="2" charset="-122"/>
                </a:rPr>
                <a:t>LOGO</a:t>
              </a:r>
              <a:r>
                <a:rPr lang="zh-CN" altLang="en-US" sz="1600" b="1" dirty="0" smtClean="0">
                  <a:solidFill>
                    <a:srgbClr val="FF66CC"/>
                  </a:solidFill>
                  <a:latin typeface="Arial" pitchFamily="34" charset="0"/>
                  <a:ea typeface="SimSun" pitchFamily="2" charset="-122"/>
                </a:rPr>
                <a:t>，該</a:t>
              </a:r>
              <a:r>
                <a:rPr lang="en-US" altLang="zh-CN" sz="1600" b="1" dirty="0" smtClean="0">
                  <a:solidFill>
                    <a:srgbClr val="FF66CC"/>
                  </a:solidFill>
                  <a:latin typeface="Arial" pitchFamily="34" charset="0"/>
                  <a:ea typeface="SimSun" pitchFamily="2" charset="-122"/>
                </a:rPr>
                <a:t>LOGO</a:t>
              </a:r>
              <a:r>
                <a:rPr lang="zh-TW" altLang="en-US" sz="1600" b="1" dirty="0" smtClean="0">
                  <a:solidFill>
                    <a:srgbClr val="FF66CC"/>
                  </a:solidFill>
                  <a:latin typeface="Arial" pitchFamily="34" charset="0"/>
                  <a:ea typeface="SimSun" pitchFamily="2" charset="-122"/>
                </a:rPr>
                <a:t>也將出現在相同位置</a:t>
              </a:r>
              <a:endParaRPr lang="zh-TW" sz="1600" b="1" dirty="0">
                <a:solidFill>
                  <a:srgbClr val="FF66CC"/>
                </a:solidFill>
                <a:latin typeface="Arial" pitchFamily="34" charset="0"/>
                <a:ea typeface="SimSun" pitchFamily="2" charset="-122"/>
              </a:endParaRPr>
            </a:p>
          </p:txBody>
        </p:sp>
        <p:sp>
          <p:nvSpPr>
            <p:cNvPr id="11" name="Left Arrow 10"/>
            <p:cNvSpPr/>
            <p:nvPr/>
          </p:nvSpPr>
          <p:spPr>
            <a:xfrm>
              <a:off x="4344194" y="3048000"/>
              <a:ext cx="504825" cy="287338"/>
            </a:xfrm>
            <a:prstGeom prst="leftArrow">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SimSun" pitchFamily="2" charset="-122"/>
              </a:endParaRPr>
            </a:p>
          </p:txBody>
        </p:sp>
      </p:grpSp>
      <p:sp>
        <p:nvSpPr>
          <p:cNvPr id="2" name="Rectangle 1"/>
          <p:cNvSpPr/>
          <p:nvPr/>
        </p:nvSpPr>
        <p:spPr>
          <a:xfrm>
            <a:off x="3228466" y="152400"/>
            <a:ext cx="3026791" cy="830997"/>
          </a:xfrm>
          <a:prstGeom prst="rect">
            <a:avLst/>
          </a:prstGeom>
          <a:noFill/>
        </p:spPr>
        <p:txBody>
          <a:bodyPr wrap="none" lIns="91440" tIns="45720" rIns="91440" bIns="45720">
            <a:spAutoFit/>
          </a:bodyPr>
          <a:lstStyle/>
          <a:p>
            <a:pPr algn="ctr"/>
            <a:r>
              <a:rPr lang="zh-TW" altLang="en-US" sz="48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cs typeface="Arial" pitchFamily="34" charset="0"/>
              </a:rPr>
              <a:t>歡 迎 頁 面</a:t>
            </a:r>
            <a:endParaRPr lang="en-US" sz="4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Documents and Settings\ChenAl\Desktop\temp pix\open url sample.JPG"/>
          <p:cNvPicPr>
            <a:picLocks noChangeAspect="1" noChangeArrowheads="1"/>
          </p:cNvPicPr>
          <p:nvPr/>
        </p:nvPicPr>
        <p:blipFill>
          <a:blip r:embed="rId3" cstate="print"/>
          <a:srcRect/>
          <a:stretch>
            <a:fillRect/>
          </a:stretch>
        </p:blipFill>
        <p:spPr bwMode="auto">
          <a:xfrm>
            <a:off x="98425" y="1614488"/>
            <a:ext cx="7143750" cy="3476625"/>
          </a:xfrm>
          <a:prstGeom prst="rect">
            <a:avLst/>
          </a:prstGeom>
          <a:noFill/>
          <a:ln>
            <a:solidFill>
              <a:schemeClr val="accent1"/>
            </a:solidFill>
          </a:ln>
        </p:spPr>
      </p:pic>
      <p:sp>
        <p:nvSpPr>
          <p:cNvPr id="2" name="Title 1"/>
          <p:cNvSpPr>
            <a:spLocks noGrp="1"/>
          </p:cNvSpPr>
          <p:nvPr>
            <p:ph type="title"/>
          </p:nvPr>
        </p:nvSpPr>
        <p:spPr/>
        <p:txBody>
          <a:bodyPr>
            <a:normAutofit/>
          </a:bodyPr>
          <a:lstStyle/>
          <a:p>
            <a:r>
              <a:rPr lang="en-US" altLang="zh-TW"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pitchFamily="34" charset="0"/>
              </a:rPr>
              <a:t>Link Resolver </a:t>
            </a:r>
            <a:r>
              <a:rPr lang="zh-TW" altLang="en-US"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pitchFamily="34" charset="0"/>
              </a:rPr>
              <a:t>設定</a:t>
            </a:r>
            <a:endParaRPr lang="en-US" b="0" dirty="0"/>
          </a:p>
        </p:txBody>
      </p:sp>
      <p:grpSp>
        <p:nvGrpSpPr>
          <p:cNvPr id="13" name="Group 12"/>
          <p:cNvGrpSpPr/>
          <p:nvPr/>
        </p:nvGrpSpPr>
        <p:grpSpPr>
          <a:xfrm>
            <a:off x="4547393" y="2743200"/>
            <a:ext cx="3552032" cy="338138"/>
            <a:chOff x="4547393" y="2743200"/>
            <a:chExt cx="3552032" cy="338138"/>
          </a:xfrm>
        </p:grpSpPr>
        <p:sp>
          <p:nvSpPr>
            <p:cNvPr id="7" name="Left Arrow 6"/>
            <p:cNvSpPr/>
            <p:nvPr/>
          </p:nvSpPr>
          <p:spPr>
            <a:xfrm>
              <a:off x="4547393" y="2743200"/>
              <a:ext cx="504825" cy="288925"/>
            </a:xfrm>
            <a:prstGeom prst="leftArrow">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SimSun" pitchFamily="2" charset="-122"/>
              </a:endParaRPr>
            </a:p>
          </p:txBody>
        </p:sp>
        <p:sp>
          <p:nvSpPr>
            <p:cNvPr id="8" name="TextBox 11"/>
            <p:cNvSpPr txBox="1">
              <a:spLocks noChangeArrowheads="1"/>
            </p:cNvSpPr>
            <p:nvPr/>
          </p:nvSpPr>
          <p:spPr bwMode="auto">
            <a:xfrm>
              <a:off x="5181600" y="2743200"/>
              <a:ext cx="2917825" cy="338138"/>
            </a:xfrm>
            <a:prstGeom prst="rect">
              <a:avLst/>
            </a:prstGeom>
            <a:noFill/>
            <a:ln w="12700">
              <a:noFill/>
              <a:miter lim="800000"/>
              <a:headEnd/>
              <a:tailEnd/>
            </a:ln>
          </p:spPr>
          <p:txBody>
            <a:bodyPr>
              <a:spAutoFit/>
            </a:bodyPr>
            <a:lstStyle/>
            <a:p>
              <a:r>
                <a:rPr lang="zh-TW" altLang="en-US" sz="1600" b="1" dirty="0" smtClean="0">
                  <a:solidFill>
                    <a:srgbClr val="FF66CC"/>
                  </a:solidFill>
                  <a:latin typeface="Arial" pitchFamily="34" charset="0"/>
                  <a:ea typeface="SimSun" pitchFamily="2" charset="-122"/>
                </a:rPr>
                <a:t>填寫學校的</a:t>
              </a:r>
              <a:r>
                <a:rPr lang="en-US" altLang="zh-TW" sz="1600" b="1" dirty="0" smtClean="0">
                  <a:solidFill>
                    <a:srgbClr val="FF66CC"/>
                  </a:solidFill>
                  <a:latin typeface="Arial" pitchFamily="34" charset="0"/>
                  <a:ea typeface="SimSun" pitchFamily="2" charset="-122"/>
                </a:rPr>
                <a:t>Base URL</a:t>
              </a:r>
              <a:endParaRPr lang="zh-TW" sz="1600" b="1" dirty="0">
                <a:solidFill>
                  <a:srgbClr val="FF66CC"/>
                </a:solidFill>
                <a:latin typeface="Arial" pitchFamily="34" charset="0"/>
                <a:ea typeface="SimSun" pitchFamily="2" charset="-122"/>
              </a:endParaRPr>
            </a:p>
          </p:txBody>
        </p:sp>
      </p:grpSp>
      <p:grpSp>
        <p:nvGrpSpPr>
          <p:cNvPr id="14" name="Group 13"/>
          <p:cNvGrpSpPr/>
          <p:nvPr/>
        </p:nvGrpSpPr>
        <p:grpSpPr>
          <a:xfrm>
            <a:off x="4623593" y="3276600"/>
            <a:ext cx="3552032" cy="338554"/>
            <a:chOff x="4623593" y="3276600"/>
            <a:chExt cx="3552032" cy="338554"/>
          </a:xfrm>
        </p:grpSpPr>
        <p:sp>
          <p:nvSpPr>
            <p:cNvPr id="9" name="Left Arrow 8"/>
            <p:cNvSpPr/>
            <p:nvPr/>
          </p:nvSpPr>
          <p:spPr>
            <a:xfrm>
              <a:off x="4623593" y="3276600"/>
              <a:ext cx="504825" cy="288925"/>
            </a:xfrm>
            <a:prstGeom prst="leftArrow">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SimSun" pitchFamily="2" charset="-122"/>
              </a:endParaRPr>
            </a:p>
          </p:txBody>
        </p:sp>
        <p:sp>
          <p:nvSpPr>
            <p:cNvPr id="10" name="TextBox 11"/>
            <p:cNvSpPr txBox="1">
              <a:spLocks noChangeArrowheads="1"/>
            </p:cNvSpPr>
            <p:nvPr/>
          </p:nvSpPr>
          <p:spPr bwMode="auto">
            <a:xfrm>
              <a:off x="5257800" y="3276600"/>
              <a:ext cx="2917825" cy="338554"/>
            </a:xfrm>
            <a:prstGeom prst="rect">
              <a:avLst/>
            </a:prstGeom>
            <a:noFill/>
            <a:ln w="12700">
              <a:noFill/>
              <a:miter lim="800000"/>
              <a:headEnd/>
              <a:tailEnd/>
            </a:ln>
          </p:spPr>
          <p:txBody>
            <a:bodyPr>
              <a:spAutoFit/>
            </a:bodyPr>
            <a:lstStyle/>
            <a:p>
              <a:r>
                <a:rPr lang="zh-TW" altLang="en-US" sz="1600" b="1" dirty="0" smtClean="0">
                  <a:solidFill>
                    <a:srgbClr val="FF66CC"/>
                  </a:solidFill>
                  <a:latin typeface="Arial" pitchFamily="34" charset="0"/>
                  <a:ea typeface="SimSun" pitchFamily="2" charset="-122"/>
                </a:rPr>
                <a:t>設定需要顯示的畫面</a:t>
              </a:r>
              <a:endParaRPr lang="zh-TW" sz="1600" b="1" dirty="0">
                <a:solidFill>
                  <a:srgbClr val="FF66CC"/>
                </a:solidFill>
                <a:latin typeface="Arial" pitchFamily="34" charset="0"/>
                <a:ea typeface="SimSun" pitchFamily="2" charset="-122"/>
              </a:endParaRPr>
            </a:p>
          </p:txBody>
        </p:sp>
      </p:grpSp>
      <p:pic>
        <p:nvPicPr>
          <p:cNvPr id="15" name="Picture 5" descr="C:\Documents and Settings\ChenAl\Desktop\temp pix\open url sample reference.JPG"/>
          <p:cNvPicPr>
            <a:picLocks noChangeAspect="1" noChangeArrowheads="1"/>
          </p:cNvPicPr>
          <p:nvPr/>
        </p:nvPicPr>
        <p:blipFill>
          <a:blip r:embed="rId4" cstate="print"/>
          <a:srcRect/>
          <a:stretch>
            <a:fillRect/>
          </a:stretch>
        </p:blipFill>
        <p:spPr bwMode="auto">
          <a:xfrm>
            <a:off x="2667000" y="1333500"/>
            <a:ext cx="6477000" cy="5524500"/>
          </a:xfrm>
          <a:prstGeom prst="rect">
            <a:avLst/>
          </a:prstGeom>
          <a:noFill/>
          <a:ln>
            <a:solidFill>
              <a:schemeClr val="accent1"/>
            </a:solidFill>
          </a:ln>
        </p:spPr>
      </p:pic>
      <p:grpSp>
        <p:nvGrpSpPr>
          <p:cNvPr id="17" name="Group 16"/>
          <p:cNvGrpSpPr/>
          <p:nvPr/>
        </p:nvGrpSpPr>
        <p:grpSpPr>
          <a:xfrm>
            <a:off x="5181600" y="3124200"/>
            <a:ext cx="3962400" cy="338554"/>
            <a:chOff x="4623593" y="3276600"/>
            <a:chExt cx="3552032" cy="338554"/>
          </a:xfrm>
        </p:grpSpPr>
        <p:sp>
          <p:nvSpPr>
            <p:cNvPr id="18" name="Left Arrow 17"/>
            <p:cNvSpPr/>
            <p:nvPr/>
          </p:nvSpPr>
          <p:spPr>
            <a:xfrm>
              <a:off x="4623593" y="3276600"/>
              <a:ext cx="504825" cy="288925"/>
            </a:xfrm>
            <a:prstGeom prst="leftArrow">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SimSun" pitchFamily="2" charset="-122"/>
              </a:endParaRPr>
            </a:p>
          </p:txBody>
        </p:sp>
        <p:sp>
          <p:nvSpPr>
            <p:cNvPr id="19" name="TextBox 11"/>
            <p:cNvSpPr txBox="1">
              <a:spLocks noChangeArrowheads="1"/>
            </p:cNvSpPr>
            <p:nvPr/>
          </p:nvSpPr>
          <p:spPr bwMode="auto">
            <a:xfrm>
              <a:off x="5257800" y="3276600"/>
              <a:ext cx="2917825" cy="338554"/>
            </a:xfrm>
            <a:prstGeom prst="rect">
              <a:avLst/>
            </a:prstGeom>
            <a:noFill/>
            <a:ln w="12700">
              <a:noFill/>
              <a:miter lim="800000"/>
              <a:headEnd/>
              <a:tailEnd/>
            </a:ln>
          </p:spPr>
          <p:txBody>
            <a:bodyPr>
              <a:spAutoFit/>
            </a:bodyPr>
            <a:lstStyle/>
            <a:p>
              <a:r>
                <a:rPr lang="zh-TW" altLang="en-US" sz="1600" b="1" dirty="0" smtClean="0">
                  <a:solidFill>
                    <a:srgbClr val="FF66CC"/>
                  </a:solidFill>
                  <a:latin typeface="Arial" pitchFamily="34" charset="0"/>
                  <a:ea typeface="SimSun" pitchFamily="2" charset="-122"/>
                </a:rPr>
                <a:t>可以透過</a:t>
              </a:r>
              <a:r>
                <a:rPr lang="en-US" altLang="zh-TW" sz="1600" b="1" dirty="0" err="1" smtClean="0">
                  <a:solidFill>
                    <a:srgbClr val="FF66CC"/>
                  </a:solidFill>
                  <a:latin typeface="Arial" pitchFamily="34" charset="0"/>
                  <a:ea typeface="SimSun" pitchFamily="2" charset="-122"/>
                </a:rPr>
                <a:t>OpenURL</a:t>
              </a:r>
              <a:r>
                <a:rPr lang="zh-TW" altLang="en-US" sz="1600" b="1" dirty="0" smtClean="0">
                  <a:solidFill>
                    <a:srgbClr val="FF66CC"/>
                  </a:solidFill>
                  <a:latin typeface="Arial" pitchFamily="34" charset="0"/>
                  <a:ea typeface="SimSun" pitchFamily="2" charset="-122"/>
                </a:rPr>
                <a:t>連至其他平台</a:t>
              </a:r>
              <a:endParaRPr lang="zh-TW" sz="1600" b="1" dirty="0">
                <a:solidFill>
                  <a:srgbClr val="FF66CC"/>
                </a:solidFill>
                <a:latin typeface="Arial" pitchFamily="34" charset="0"/>
                <a:ea typeface="SimSun"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62000" y="2133600"/>
            <a:ext cx="7776864" cy="2923877"/>
          </a:xfrm>
          <a:prstGeom prst="rect">
            <a:avLst/>
          </a:prstGeom>
        </p:spPr>
        <p:txBody>
          <a:bodyPr>
            <a:spAutoFit/>
          </a:bodyPr>
          <a:lstStyle/>
          <a:p>
            <a:pPr algn="ctr">
              <a:defRPr/>
            </a:pPr>
            <a:r>
              <a:rPr lang="en-GB" altLang="zh-TW" sz="4400" b="1" cap="all" dirty="0">
                <a:ln w="9000" cmpd="sng">
                  <a:solidFill>
                    <a:schemeClr val="bg1"/>
                  </a:solidFill>
                  <a:prstDash val="solid"/>
                </a:ln>
                <a:solidFill>
                  <a:srgbClr val="0070C0"/>
                </a:solidFill>
                <a:effectLst>
                  <a:reflection blurRad="12700" stA="28000" endPos="45000" dist="1000" dir="5400000" sy="-100000" algn="bl" rotWithShape="0"/>
                </a:effectLst>
                <a:latin typeface="Arial" pitchFamily="34" charset="0"/>
                <a:ea typeface="微軟正黑體" pitchFamily="34" charset="-120"/>
                <a:cs typeface="Arial" pitchFamily="34" charset="0"/>
              </a:rPr>
              <a:t>Taylor &amp; Francis Online</a:t>
            </a:r>
          </a:p>
          <a:p>
            <a:pPr algn="ctr">
              <a:defRPr/>
            </a:pPr>
            <a:endParaRPr lang="en-US" altLang="zh-TW" sz="2800" b="1" cap="all" dirty="0" smtClean="0">
              <a:ln w="9000" cmpd="sng">
                <a:solidFill>
                  <a:schemeClr val="bg1"/>
                </a:solidFill>
                <a:prstDash val="solid"/>
              </a:ln>
              <a:solidFill>
                <a:srgbClr val="0070C0"/>
              </a:solidFill>
              <a:effectLst>
                <a:reflection blurRad="12700" stA="28000" endPos="45000" dist="1000" dir="5400000" sy="-100000" algn="bl" rotWithShape="0"/>
              </a:effectLst>
              <a:latin typeface="Tahoma" pitchFamily="34" charset="0"/>
              <a:ea typeface="微軟正黑體" pitchFamily="34" charset="-120"/>
              <a:cs typeface="Arial" pitchFamily="34" charset="0"/>
            </a:endParaRPr>
          </a:p>
          <a:p>
            <a:pPr algn="ctr">
              <a:defRPr/>
            </a:pPr>
            <a:r>
              <a:rPr lang="zh-TW" altLang="en-US" sz="4000" b="1" cap="all" dirty="0" smtClean="0">
                <a:ln w="9000" cmpd="sng">
                  <a:solidFill>
                    <a:schemeClr val="bg1"/>
                  </a:solidFill>
                  <a:prstDash val="solid"/>
                </a:ln>
                <a:solidFill>
                  <a:srgbClr val="C00000"/>
                </a:solidFill>
                <a:effectLst>
                  <a:reflection blurRad="12700" stA="28000" endPos="45000" dist="1000" dir="5400000" sy="-100000" algn="bl" rotWithShape="0"/>
                </a:effectLst>
                <a:latin typeface="Tahoma" pitchFamily="34" charset="0"/>
                <a:ea typeface="微軟正黑體" pitchFamily="34" charset="-120"/>
                <a:cs typeface="Arial" pitchFamily="34" charset="0"/>
              </a:rPr>
              <a:t>使</a:t>
            </a:r>
            <a:r>
              <a:rPr lang="zh-TW" altLang="en-US" sz="4000" b="1" cap="all" dirty="0" smtClean="0">
                <a:ln w="9000" cmpd="sng">
                  <a:solidFill>
                    <a:schemeClr val="bg1"/>
                  </a:solidFill>
                  <a:prstDash val="solid"/>
                </a:ln>
                <a:solidFill>
                  <a:srgbClr val="C00000"/>
                </a:solidFill>
                <a:effectLst>
                  <a:reflection blurRad="12700" stA="28000" endPos="45000" dist="1000" dir="5400000" sy="-100000" algn="bl" rotWithShape="0"/>
                </a:effectLst>
                <a:latin typeface="Tahoma" pitchFamily="34" charset="0"/>
                <a:ea typeface="微軟正黑體" pitchFamily="34" charset="-120"/>
                <a:cs typeface="Arial" pitchFamily="34" charset="0"/>
              </a:rPr>
              <a:t>用者</a:t>
            </a:r>
            <a:r>
              <a:rPr lang="zh-TW" altLang="en-US" sz="4000" b="1" cap="all" dirty="0" smtClean="0">
                <a:ln w="9000" cmpd="sng">
                  <a:solidFill>
                    <a:schemeClr val="bg1"/>
                  </a:solidFill>
                  <a:prstDash val="solid"/>
                </a:ln>
                <a:solidFill>
                  <a:srgbClr val="0070C0"/>
                </a:solidFill>
                <a:effectLst>
                  <a:reflection blurRad="12700" stA="28000" endPos="45000" dist="1000" dir="5400000" sy="-100000" algn="bl" rotWithShape="0"/>
                </a:effectLst>
                <a:latin typeface="Tahoma" pitchFamily="34" charset="0"/>
                <a:ea typeface="微軟正黑體" pitchFamily="34" charset="-120"/>
                <a:cs typeface="Arial" pitchFamily="34" charset="0"/>
              </a:rPr>
              <a:t>介</a:t>
            </a:r>
            <a:r>
              <a:rPr lang="zh-TW" altLang="en-US" sz="4000" b="1" cap="all" dirty="0" smtClean="0">
                <a:ln w="9000" cmpd="sng">
                  <a:solidFill>
                    <a:schemeClr val="bg1"/>
                  </a:solidFill>
                  <a:prstDash val="solid"/>
                </a:ln>
                <a:solidFill>
                  <a:srgbClr val="0070C0"/>
                </a:solidFill>
                <a:effectLst>
                  <a:reflection blurRad="12700" stA="28000" endPos="45000" dist="1000" dir="5400000" sy="-100000" algn="bl" rotWithShape="0"/>
                </a:effectLst>
                <a:latin typeface="Tahoma" pitchFamily="34" charset="0"/>
                <a:ea typeface="微軟正黑體" pitchFamily="34" charset="-120"/>
                <a:cs typeface="Arial" pitchFamily="34" charset="0"/>
              </a:rPr>
              <a:t>面新功</a:t>
            </a:r>
            <a:r>
              <a:rPr lang="zh-TW" altLang="en-US" sz="4000" b="1" cap="all" dirty="0" smtClean="0">
                <a:ln w="9000" cmpd="sng">
                  <a:solidFill>
                    <a:schemeClr val="bg1"/>
                  </a:solidFill>
                  <a:prstDash val="solid"/>
                </a:ln>
                <a:solidFill>
                  <a:srgbClr val="0070C0"/>
                </a:solidFill>
                <a:effectLst>
                  <a:reflection blurRad="12700" stA="28000" endPos="45000" dist="1000" dir="5400000" sy="-100000" algn="bl" rotWithShape="0"/>
                </a:effectLst>
                <a:latin typeface="Tahoma" pitchFamily="34" charset="0"/>
                <a:ea typeface="微軟正黑體" pitchFamily="34" charset="-120"/>
                <a:cs typeface="Arial" pitchFamily="34" charset="0"/>
              </a:rPr>
              <a:t>能</a:t>
            </a:r>
            <a:endParaRPr lang="zh-TW" altLang="en-US" sz="4000" b="1" cap="all" dirty="0">
              <a:ln w="9000" cmpd="sng">
                <a:solidFill>
                  <a:schemeClr val="bg1"/>
                </a:solidFill>
                <a:prstDash val="solid"/>
              </a:ln>
              <a:solidFill>
                <a:srgbClr val="0070C0"/>
              </a:solidFill>
              <a:effectLst>
                <a:reflection blurRad="12700" stA="28000" endPos="45000" dist="1000" dir="5400000" sy="-100000" algn="bl" rotWithShape="0"/>
              </a:effectLst>
              <a:latin typeface="Tahoma" pitchFamily="34" charset="0"/>
              <a:ea typeface="微軟正黑體" pitchFamily="34" charset="-120"/>
              <a:cs typeface="Arial" pitchFamily="34" charset="0"/>
            </a:endParaRPr>
          </a:p>
          <a:p>
            <a:pPr>
              <a:defRPr/>
            </a:pPr>
            <a:r>
              <a:rPr lang="en-GB" altLang="zh-TW"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ea typeface="微軟正黑體" pitchFamily="34" charset="-120"/>
                <a:cs typeface="Arial" pitchFamily="34" charset="0"/>
              </a:rPr>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宋体" pitchFamily="2" charset="-122"/>
                <a:cs typeface="Arial" pitchFamily="34" charset="0"/>
              </a:rPr>
              <a:t>Related Link</a:t>
            </a:r>
            <a:endParaRPr lang="en-AU"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宋体" pitchFamily="2" charset="-122"/>
              <a:cs typeface="Arial" pitchFamily="34" charset="0"/>
            </a:endParaRPr>
          </a:p>
        </p:txBody>
      </p:sp>
      <p:sp>
        <p:nvSpPr>
          <p:cNvPr id="3" name="Content Placeholder 2"/>
          <p:cNvSpPr>
            <a:spLocks noGrp="1"/>
          </p:cNvSpPr>
          <p:nvPr>
            <p:ph idx="1"/>
          </p:nvPr>
        </p:nvSpPr>
        <p:spPr/>
        <p:txBody>
          <a:bodyPr/>
          <a:lstStyle/>
          <a:p>
            <a:endParaRPr lang="en-AU"/>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485153"/>
            <a:ext cx="7031037" cy="535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5446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219200"/>
            <a:ext cx="7104062" cy="5046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50330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1341438"/>
            <a:ext cx="7035800" cy="5129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9890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email"/>
          <a:srcRect/>
          <a:stretch>
            <a:fillRect/>
          </a:stretch>
        </p:blipFill>
        <p:spPr bwMode="auto">
          <a:xfrm>
            <a:off x="887413" y="4724400"/>
            <a:ext cx="8243887" cy="1628775"/>
          </a:xfrm>
          <a:prstGeom prst="rect">
            <a:avLst/>
          </a:prstGeom>
          <a:noFill/>
          <a:ln w="9525">
            <a:noFill/>
            <a:miter lim="800000"/>
            <a:headEnd/>
            <a:tailEnd/>
          </a:ln>
        </p:spPr>
      </p:pic>
      <p:pic>
        <p:nvPicPr>
          <p:cNvPr id="7170" name="Picture 9" descr="face"/>
          <p:cNvPicPr>
            <a:picLocks noChangeAspect="1" noChangeArrowheads="1"/>
          </p:cNvPicPr>
          <p:nvPr/>
        </p:nvPicPr>
        <p:blipFill>
          <a:blip r:embed="rId4" cstate="email"/>
          <a:srcRect/>
          <a:stretch>
            <a:fillRect/>
          </a:stretch>
        </p:blipFill>
        <p:spPr bwMode="auto">
          <a:xfrm rot="-1093024">
            <a:off x="814388" y="1473200"/>
            <a:ext cx="2995612" cy="3867150"/>
          </a:xfrm>
          <a:prstGeom prst="rect">
            <a:avLst/>
          </a:prstGeom>
          <a:noFill/>
          <a:ln w="9525">
            <a:noFill/>
            <a:miter lim="800000"/>
            <a:headEnd/>
            <a:tailEnd/>
          </a:ln>
        </p:spPr>
      </p:pic>
      <p:sp>
        <p:nvSpPr>
          <p:cNvPr id="7171" name="Rectangle 3"/>
          <p:cNvSpPr>
            <a:spLocks noGrp="1" noChangeArrowheads="1"/>
          </p:cNvSpPr>
          <p:nvPr>
            <p:ph idx="1"/>
          </p:nvPr>
        </p:nvSpPr>
        <p:spPr>
          <a:xfrm>
            <a:off x="1047750" y="1412875"/>
            <a:ext cx="7627938" cy="5400675"/>
          </a:xfrm>
        </p:spPr>
        <p:txBody>
          <a:bodyPr/>
          <a:lstStyle/>
          <a:p>
            <a:pPr eaLnBrk="1" hangingPunct="1"/>
            <a:endParaRPr lang="en-GB" altLang="zh-CN" sz="2000" smtClean="0">
              <a:solidFill>
                <a:srgbClr val="000066"/>
              </a:solidFill>
              <a:latin typeface="Arial" pitchFamily="34" charset="0"/>
              <a:cs typeface="Arial" pitchFamily="34" charset="0"/>
            </a:endParaRPr>
          </a:p>
          <a:p>
            <a:pPr eaLnBrk="1" hangingPunct="1"/>
            <a:endParaRPr lang="en-US" altLang="zh-CN" sz="2000" smtClean="0">
              <a:solidFill>
                <a:srgbClr val="16165D"/>
              </a:solidFill>
              <a:latin typeface="SimHei" pitchFamily="2" charset="-122"/>
              <a:cs typeface="Arial" pitchFamily="34" charset="0"/>
            </a:endParaRPr>
          </a:p>
          <a:p>
            <a:pPr eaLnBrk="1" hangingPunct="1">
              <a:buFontTx/>
              <a:buNone/>
            </a:pPr>
            <a:r>
              <a:rPr lang="en-US" altLang="zh-CN" sz="2000" smtClean="0">
                <a:solidFill>
                  <a:srgbClr val="16165D"/>
                </a:solidFill>
                <a:latin typeface="SimHei" pitchFamily="2" charset="-122"/>
                <a:cs typeface="Arial" pitchFamily="34" charset="0"/>
              </a:rPr>
              <a:t>     </a:t>
            </a:r>
          </a:p>
          <a:p>
            <a:pPr eaLnBrk="1" hangingPunct="1"/>
            <a:endParaRPr lang="en-US" altLang="zh-CN" sz="2000" smtClean="0">
              <a:solidFill>
                <a:srgbClr val="16165D"/>
              </a:solidFill>
              <a:latin typeface="SimHei" pitchFamily="2" charset="-122"/>
              <a:cs typeface="Arial" pitchFamily="34" charset="0"/>
            </a:endParaRPr>
          </a:p>
        </p:txBody>
      </p:sp>
      <p:grpSp>
        <p:nvGrpSpPr>
          <p:cNvPr id="2" name="Group 13"/>
          <p:cNvGrpSpPr>
            <a:grpSpLocks/>
          </p:cNvGrpSpPr>
          <p:nvPr/>
        </p:nvGrpSpPr>
        <p:grpSpPr bwMode="auto">
          <a:xfrm rot="473535">
            <a:off x="3803650" y="2220913"/>
            <a:ext cx="4686300" cy="3816350"/>
            <a:chOff x="3614064" y="2204938"/>
            <a:chExt cx="4687495" cy="3816350"/>
          </a:xfrm>
        </p:grpSpPr>
        <p:pic>
          <p:nvPicPr>
            <p:cNvPr id="7175" name="Picture 10"/>
            <p:cNvPicPr>
              <a:picLocks noChangeAspect="1" noChangeArrowheads="1"/>
            </p:cNvPicPr>
            <p:nvPr/>
          </p:nvPicPr>
          <p:blipFill>
            <a:blip r:embed="rId5" cstate="email"/>
            <a:srcRect/>
            <a:stretch>
              <a:fillRect/>
            </a:stretch>
          </p:blipFill>
          <p:spPr bwMode="auto">
            <a:xfrm>
              <a:off x="3635896" y="2204938"/>
              <a:ext cx="4665663" cy="3816350"/>
            </a:xfrm>
            <a:prstGeom prst="rect">
              <a:avLst/>
            </a:prstGeom>
            <a:noFill/>
            <a:ln w="9525">
              <a:noFill/>
              <a:miter lim="800000"/>
              <a:headEnd/>
              <a:tailEnd/>
            </a:ln>
          </p:spPr>
        </p:pic>
        <p:sp>
          <p:nvSpPr>
            <p:cNvPr id="7176" name="Rectangle 12"/>
            <p:cNvSpPr>
              <a:spLocks noChangeArrowheads="1"/>
            </p:cNvSpPr>
            <p:nvPr/>
          </p:nvSpPr>
          <p:spPr bwMode="auto">
            <a:xfrm rot="20935">
              <a:off x="3601340" y="5578874"/>
              <a:ext cx="4681143" cy="400050"/>
            </a:xfrm>
            <a:prstGeom prst="rect">
              <a:avLst/>
            </a:prstGeom>
            <a:noFill/>
            <a:ln w="9525">
              <a:noFill/>
              <a:miter lim="800000"/>
              <a:headEnd/>
              <a:tailEnd/>
            </a:ln>
          </p:spPr>
          <p:txBody>
            <a:bodyPr>
              <a:spAutoFit/>
            </a:bodyPr>
            <a:lstStyle/>
            <a:p>
              <a:r>
                <a:rPr lang="zh-CN" altLang="en-US" sz="2000" smtClean="0">
                  <a:solidFill>
                    <a:srgbClr val="FFFFFF"/>
                  </a:solidFill>
                  <a:latin typeface="SimHei" pitchFamily="2" charset="-122"/>
                  <a:ea typeface="SimHei" pitchFamily="2" charset="-122"/>
                </a:rPr>
                <a:t>榮獲</a:t>
              </a:r>
              <a:r>
                <a:rPr lang="en-GB" altLang="zh-CN" sz="2000" smtClean="0">
                  <a:solidFill>
                    <a:srgbClr val="FFFFFF"/>
                  </a:solidFill>
                  <a:latin typeface="SimHei" pitchFamily="2" charset="-122"/>
                  <a:ea typeface="SimHei" pitchFamily="2" charset="-122"/>
                </a:rPr>
                <a:t>2010</a:t>
              </a:r>
              <a:r>
                <a:rPr lang="zh-CN" altLang="en-US" sz="2000" smtClean="0">
                  <a:solidFill>
                    <a:srgbClr val="FFFFFF"/>
                  </a:solidFill>
                  <a:latin typeface="SimHei" pitchFamily="2" charset="-122"/>
                  <a:ea typeface="SimHei" pitchFamily="2" charset="-122"/>
                </a:rPr>
                <a:t>年度英國的</a:t>
              </a:r>
              <a:r>
                <a:rPr lang="en-US" altLang="zh-CN" sz="2000" smtClean="0">
                  <a:solidFill>
                    <a:srgbClr val="FFFFFF"/>
                  </a:solidFill>
                  <a:latin typeface="SimHei" pitchFamily="2" charset="-122"/>
                  <a:ea typeface="SimHei" pitchFamily="2" charset="-122"/>
                </a:rPr>
                <a:t>'</a:t>
              </a:r>
              <a:r>
                <a:rPr lang="zh-TW" altLang="en-US" sz="2000" smtClean="0">
                  <a:solidFill>
                    <a:srgbClr val="FFFFFF"/>
                  </a:solidFill>
                  <a:latin typeface="SimHei" pitchFamily="2" charset="-122"/>
                  <a:ea typeface="SimHei" pitchFamily="2" charset="-122"/>
                </a:rPr>
                <a:t>年度出版商’大獎</a:t>
              </a:r>
              <a:endParaRPr lang="zh-CN" altLang="en-US" sz="2000" dirty="0">
                <a:solidFill>
                  <a:srgbClr val="FFFFFF"/>
                </a:solidFill>
                <a:latin typeface="SimHei" pitchFamily="2" charset="-122"/>
                <a:ea typeface="SimHei" pitchFamily="2" charset="-122"/>
              </a:endParaRPr>
            </a:p>
          </p:txBody>
        </p:sp>
      </p:grpSp>
      <p:sp>
        <p:nvSpPr>
          <p:cNvPr id="3" name="Rectangle 2"/>
          <p:cNvSpPr/>
          <p:nvPr/>
        </p:nvSpPr>
        <p:spPr>
          <a:xfrm>
            <a:off x="2819400" y="304800"/>
            <a:ext cx="3736921" cy="923330"/>
          </a:xfrm>
          <a:prstGeom prst="rect">
            <a:avLst/>
          </a:prstGeom>
          <a:noFill/>
        </p:spPr>
        <p:txBody>
          <a:bodyPr wrap="none" lIns="91440" tIns="45720" rIns="91440" bIns="45720">
            <a:spAutoFit/>
          </a:bodyPr>
          <a:lstStyle/>
          <a:p>
            <a:pPr algn="ctr"/>
            <a:r>
              <a:rPr lang="zh-CN" altLang="en-US" sz="54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itchFamily="34" charset="0"/>
                <a:ea typeface="SimHei" pitchFamily="2" charset="-122"/>
              </a:rPr>
              <a:t>公 司 簡 介</a:t>
            </a:r>
            <a:r>
              <a:rPr lang="en-US" altLang="zh-CN" sz="54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itchFamily="34" charset="0"/>
                <a:ea typeface="SimHei" pitchFamily="2" charset="-122"/>
              </a:rPr>
              <a:t> </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ransition advTm="547"/>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5400"/>
            <a:ext cx="1179513"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10"/>
          <p:cNvSpPr>
            <a:spLocks noChangeArrowheads="1"/>
          </p:cNvSpPr>
          <p:nvPr/>
        </p:nvSpPr>
        <p:spPr bwMode="auto">
          <a:xfrm>
            <a:off x="2087563" y="1484313"/>
            <a:ext cx="70564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sz="4000">
                <a:latin typeface="Frutiger 47LightCn"/>
              </a:rPr>
              <a:t>Quickly Find Similar Articles</a:t>
            </a:r>
          </a:p>
          <a:p>
            <a:pPr>
              <a:spcBef>
                <a:spcPct val="20000"/>
              </a:spcBef>
            </a:pPr>
            <a:endParaRPr lang="en-US" sz="4000">
              <a:latin typeface="Frutiger 47LightCn"/>
            </a:endParaRPr>
          </a:p>
          <a:p>
            <a:pPr>
              <a:spcBef>
                <a:spcPct val="20000"/>
              </a:spcBef>
            </a:pPr>
            <a:endParaRPr lang="en-US" sz="4000">
              <a:latin typeface="Frutiger 47LightCn"/>
            </a:endParaRPr>
          </a:p>
        </p:txBody>
      </p:sp>
      <p:sp>
        <p:nvSpPr>
          <p:cNvPr id="7" name="Rectangle 10"/>
          <p:cNvSpPr>
            <a:spLocks noChangeArrowheads="1"/>
          </p:cNvSpPr>
          <p:nvPr/>
        </p:nvSpPr>
        <p:spPr bwMode="auto">
          <a:xfrm>
            <a:off x="2087563" y="2446338"/>
            <a:ext cx="70564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sz="4000">
                <a:latin typeface="Frutiger 47LightCn"/>
              </a:rPr>
              <a:t>Encourage Users to Remain on Taylor &amp; Francis Online</a:t>
            </a:r>
          </a:p>
          <a:p>
            <a:pPr>
              <a:spcBef>
                <a:spcPct val="20000"/>
              </a:spcBef>
            </a:pPr>
            <a:endParaRPr lang="en-US" sz="4000">
              <a:latin typeface="Frutiger 47LightCn"/>
            </a:endParaRPr>
          </a:p>
          <a:p>
            <a:pPr>
              <a:spcBef>
                <a:spcPct val="20000"/>
              </a:spcBef>
            </a:pPr>
            <a:endParaRPr lang="en-US" sz="4000">
              <a:latin typeface="Frutiger 47LightCn"/>
            </a:endParaRPr>
          </a:p>
          <a:p>
            <a:pPr>
              <a:spcBef>
                <a:spcPct val="20000"/>
              </a:spcBef>
            </a:pPr>
            <a:endParaRPr lang="en-US" sz="4000">
              <a:latin typeface="Frutiger 47LightCn"/>
            </a:endParaRPr>
          </a:p>
        </p:txBody>
      </p:sp>
      <p:sp>
        <p:nvSpPr>
          <p:cNvPr id="8" name="Rectangle 10"/>
          <p:cNvSpPr>
            <a:spLocks noChangeArrowheads="1"/>
          </p:cNvSpPr>
          <p:nvPr/>
        </p:nvSpPr>
        <p:spPr bwMode="auto">
          <a:xfrm>
            <a:off x="2119313" y="3884613"/>
            <a:ext cx="70564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sz="4000">
                <a:latin typeface="Frutiger 47LightCn"/>
              </a:rPr>
              <a:t>Convenience for Users and Welcome to Librarians </a:t>
            </a:r>
          </a:p>
          <a:p>
            <a:pPr>
              <a:spcBef>
                <a:spcPct val="20000"/>
              </a:spcBef>
            </a:pPr>
            <a:endParaRPr lang="en-US" sz="4000">
              <a:latin typeface="Frutiger 47LightCn"/>
            </a:endParaRPr>
          </a:p>
          <a:p>
            <a:pPr>
              <a:spcBef>
                <a:spcPct val="20000"/>
              </a:spcBef>
            </a:pPr>
            <a:endParaRPr lang="en-US" sz="4000">
              <a:latin typeface="Frutiger 47LightCn"/>
            </a:endParaRPr>
          </a:p>
        </p:txBody>
      </p:sp>
      <p:pic>
        <p:nvPicPr>
          <p:cNvPr id="4098" name="Picture 2" descr="C:\Users\Easyhome\Desktop\Happy Libraria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088" y="3689350"/>
            <a:ext cx="1811337"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Box 2"/>
          <p:cNvSpPr txBox="1">
            <a:spLocks noChangeArrowheads="1"/>
          </p:cNvSpPr>
          <p:nvPr/>
        </p:nvSpPr>
        <p:spPr bwMode="auto">
          <a:xfrm>
            <a:off x="3708400" y="323850"/>
            <a:ext cx="209704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CA" sz="4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宋体" pitchFamily="2" charset="-122"/>
              </a:rPr>
              <a:t>Benefits</a:t>
            </a:r>
          </a:p>
        </p:txBody>
      </p:sp>
      <p:pic>
        <p:nvPicPr>
          <p:cNvPr id="4" name="FB15746.wav">
            <a:hlinkClick r:id="" action="ppaction://media"/>
          </p:cNvPr>
          <p:cNvPicPr>
            <a:picLocks noChangeAspect="1"/>
          </p:cNvPicPr>
          <p:nvPr>
            <a:wavAudioFile r:embed="rId2" name="FB153B42.wav"/>
          </p:nvPr>
        </p:nvPicPr>
        <p:blipFill>
          <a:blip r:embed="rId7">
            <a:extLst>
              <a:ext uri="{28A0092B-C50C-407E-A947-70E740481C1C}">
                <a14:useLocalDpi xmlns:a14="http://schemas.microsoft.com/office/drawing/2010/main" val="0"/>
              </a:ext>
            </a:extLst>
          </a:blip>
          <a:srcRect/>
          <a:stretch>
            <a:fillRect/>
          </a:stretch>
        </p:blipFill>
        <p:spPr bwMode="auto">
          <a:xfrm>
            <a:off x="8318500" y="60325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881725441"/>
      </p:ext>
    </p:extLst>
  </p:cSld>
  <p:clrMapOvr>
    <a:masterClrMapping/>
  </p:clrMapOvr>
  <p:transition spd="slow" advTm="25143"/>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052"/>
                                        </p:tgtEl>
                                        <p:attrNameLst>
                                          <p:attrName>style.visibility</p:attrName>
                                        </p:attrNameLst>
                                      </p:cBhvr>
                                      <p:to>
                                        <p:strVal val="visible"/>
                                      </p:to>
                                    </p:set>
                                    <p:animEffect transition="in" filter="fade">
                                      <p:cBhvr>
                                        <p:cTn id="11" dur="500"/>
                                        <p:tgtEl>
                                          <p:spTgt spid="205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4" presetClass="entr" presetSubtype="10" fill="hold" nodeType="clickEffect">
                                  <p:stCondLst>
                                    <p:cond delay="0"/>
                                  </p:stCondLst>
                                  <p:childTnLst>
                                    <p:set>
                                      <p:cBhvr>
                                        <p:cTn id="27" dur="1" fill="hold">
                                          <p:stCondLst>
                                            <p:cond delay="0"/>
                                          </p:stCondLst>
                                        </p:cTn>
                                        <p:tgtEl>
                                          <p:spTgt spid="4098"/>
                                        </p:tgtEl>
                                        <p:attrNameLst>
                                          <p:attrName>style.visibility</p:attrName>
                                        </p:attrNameLst>
                                      </p:cBhvr>
                                      <p:to>
                                        <p:strVal val="visible"/>
                                      </p:to>
                                    </p:set>
                                    <p:animEffect transition="in" filter="randombar(horizontal)">
                                      <p:cBhvr>
                                        <p:cTn id="28"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9" fill="hold" display="0">
                  <p:stCondLst>
                    <p:cond delay="indefinite"/>
                  </p:stCondLst>
                  <p:endCondLst>
                    <p:cond evt="onStopAudio" delay="0">
                      <p:tgtEl>
                        <p:sldTgt/>
                      </p:tgtEl>
                    </p:cond>
                  </p:endCondLst>
                </p:cTn>
                <p:tgtEl>
                  <p:spTgt spid="4"/>
                </p:tgtEl>
              </p:cMediaNode>
            </p:audio>
          </p:childTnLst>
        </p:cTn>
      </p:par>
    </p:tnLst>
    <p:bldLst>
      <p:bldP spid="2052" grpId="0"/>
      <p:bldP spid="7"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宋体" pitchFamily="2" charset="-122"/>
                <a:cs typeface="Arial" pitchFamily="34" charset="0"/>
              </a:rPr>
              <a:t>Google Search Term Highlighting</a:t>
            </a:r>
          </a:p>
        </p:txBody>
      </p:sp>
      <p:sp>
        <p:nvSpPr>
          <p:cNvPr id="3" name="Content Placeholder 2"/>
          <p:cNvSpPr>
            <a:spLocks noGrp="1"/>
          </p:cNvSpPr>
          <p:nvPr>
            <p:ph idx="1"/>
          </p:nvPr>
        </p:nvSpPr>
        <p:spPr/>
        <p:txBody>
          <a:bodyPr/>
          <a:lstStyle/>
          <a:p>
            <a:endParaRPr lang="en-AU"/>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88" y="1354138"/>
            <a:ext cx="8785225"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488" y="4365625"/>
            <a:ext cx="850582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30777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0"/>
          <p:cNvSpPr>
            <a:spLocks noChangeArrowheads="1"/>
          </p:cNvSpPr>
          <p:nvPr/>
        </p:nvSpPr>
        <p:spPr bwMode="auto">
          <a:xfrm>
            <a:off x="1676400" y="1752600"/>
            <a:ext cx="6942138"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endParaRPr lang="en-US">
              <a:latin typeface="Frutiger 47LightCn"/>
            </a:endParaRPr>
          </a:p>
          <a:p>
            <a:pPr eaLnBrk="1" hangingPunct="1">
              <a:spcBef>
                <a:spcPct val="20000"/>
              </a:spcBef>
            </a:pPr>
            <a:endParaRPr lang="en-US" sz="2800">
              <a:latin typeface="Frutiger 47LightCn"/>
            </a:endParaRPr>
          </a:p>
          <a:p>
            <a:pPr eaLnBrk="1" hangingPunct="1">
              <a:spcBef>
                <a:spcPct val="20000"/>
              </a:spcBef>
            </a:pPr>
            <a:endParaRPr lang="en-US" sz="2800">
              <a:latin typeface="Frutiger 47LightCn"/>
            </a:endParaRPr>
          </a:p>
        </p:txBody>
      </p:sp>
      <p:sp>
        <p:nvSpPr>
          <p:cNvPr id="3076" name="TextBox 2"/>
          <p:cNvSpPr txBox="1">
            <a:spLocks noChangeArrowheads="1"/>
          </p:cNvSpPr>
          <p:nvPr/>
        </p:nvSpPr>
        <p:spPr bwMode="auto">
          <a:xfrm>
            <a:off x="381000" y="1781175"/>
            <a:ext cx="77041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endParaRPr lang="en-GB" sz="2000"/>
          </a:p>
          <a:p>
            <a:endParaRPr lang="en-GB"/>
          </a:p>
        </p:txBody>
      </p:sp>
      <p:pic>
        <p:nvPicPr>
          <p:cNvPr id="307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354138"/>
            <a:ext cx="8785225"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2628900" y="2884488"/>
            <a:ext cx="59055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GB" sz="1600" dirty="0"/>
              <a:t>Leveraging Causes Fat Tails Clustered Volatility </a:t>
            </a:r>
          </a:p>
        </p:txBody>
      </p:sp>
      <p:pic>
        <p:nvPicPr>
          <p:cNvPr id="307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1400" y="4365625"/>
            <a:ext cx="850582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438" y="0"/>
            <a:ext cx="1176337"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4608513"/>
            <a:ext cx="363538"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793754008"/>
      </p:ext>
    </p:extLst>
  </p:cSld>
  <p:clrMapOvr>
    <a:masterClrMapping/>
  </p:clrMapOvr>
  <p:transition spd="slow" advTm="1313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0"/>
            <a:ext cx="1179513"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10"/>
          <p:cNvSpPr>
            <a:spLocks noChangeArrowheads="1"/>
          </p:cNvSpPr>
          <p:nvPr/>
        </p:nvSpPr>
        <p:spPr bwMode="auto">
          <a:xfrm>
            <a:off x="250825" y="1582738"/>
            <a:ext cx="4033838" cy="534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endParaRPr lang="en-US">
              <a:latin typeface="Frutiger 47LightCn"/>
            </a:endParaRPr>
          </a:p>
          <a:p>
            <a:pPr eaLnBrk="1" hangingPunct="1">
              <a:spcBef>
                <a:spcPct val="20000"/>
              </a:spcBef>
            </a:pPr>
            <a:endParaRPr lang="en-US" sz="2800">
              <a:latin typeface="Frutiger 47LightCn"/>
            </a:endParaRPr>
          </a:p>
          <a:p>
            <a:pPr eaLnBrk="1" hangingPunct="1">
              <a:spcBef>
                <a:spcPct val="20000"/>
              </a:spcBef>
            </a:pPr>
            <a:endParaRPr lang="en-US" sz="2800">
              <a:latin typeface="Frutiger 47LightCn"/>
            </a:endParaRPr>
          </a:p>
        </p:txBody>
      </p:sp>
      <p:pic>
        <p:nvPicPr>
          <p:cNvPr id="4101" name="Picture 6"/>
          <p:cNvPicPr>
            <a:picLocks noChangeAspect="1" noChangeArrowheads="1"/>
          </p:cNvPicPr>
          <p:nvPr/>
        </p:nvPicPr>
        <p:blipFill>
          <a:blip r:embed="rId6">
            <a:extLst>
              <a:ext uri="{28A0092B-C50C-407E-A947-70E740481C1C}">
                <a14:useLocalDpi xmlns:a14="http://schemas.microsoft.com/office/drawing/2010/main" val="0"/>
              </a:ext>
            </a:extLst>
          </a:blip>
          <a:srcRect b="15781"/>
          <a:stretch>
            <a:fillRect/>
          </a:stretch>
        </p:blipFill>
        <p:spPr bwMode="auto">
          <a:xfrm>
            <a:off x="2124075" y="404813"/>
            <a:ext cx="6524625" cy="608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7175" y="4002088"/>
            <a:ext cx="1743075"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EF4131.wav">
            <a:hlinkClick r:id="" action="ppaction://media"/>
          </p:cNvPr>
          <p:cNvPicPr>
            <a:picLocks noChangeAspect="1"/>
          </p:cNvPicPr>
          <p:nvPr>
            <a:wavAudioFile r:embed="rId2" name="EF41D072.wav"/>
          </p:nvPr>
        </p:nvPicPr>
        <p:blipFill>
          <a:blip r:embed="rId8">
            <a:extLst>
              <a:ext uri="{28A0092B-C50C-407E-A947-70E740481C1C}">
                <a14:useLocalDpi xmlns:a14="http://schemas.microsoft.com/office/drawing/2010/main" val="0"/>
              </a:ext>
            </a:extLst>
          </a:blip>
          <a:srcRect/>
          <a:stretch>
            <a:fillRect/>
          </a:stretch>
        </p:blipFill>
        <p:spPr bwMode="auto">
          <a:xfrm>
            <a:off x="8318500" y="60325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09765635"/>
      </p:ext>
    </p:extLst>
  </p:cSld>
  <p:clrMapOvr>
    <a:masterClrMapping/>
  </p:clrMapOvr>
  <p:transition spd="slow" advTm="18789"/>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3"/>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1565275"/>
            <a:ext cx="17829212" cy="991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7"/>
          <p:cNvSpPr>
            <a:spLocks noGrp="1"/>
          </p:cNvSpPr>
          <p:nvPr>
            <p:ph type="title"/>
          </p:nvPr>
        </p:nvSpPr>
        <p:spPr/>
        <p:txBody>
          <a:bodyPr>
            <a:normAutofit/>
          </a:bodyPr>
          <a:lstStyle/>
          <a:p>
            <a:pPr eaLnBrk="1" hangingPunct="1"/>
            <a:r>
              <a:rPr lang="en-GB"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宋体" pitchFamily="2" charset="-122"/>
                <a:cs typeface="Arial" pitchFamily="34" charset="0"/>
              </a:rPr>
              <a:t>Additional Notes</a:t>
            </a:r>
          </a:p>
        </p:txBody>
      </p:sp>
      <p:pic>
        <p:nvPicPr>
          <p:cNvPr id="512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5400"/>
            <a:ext cx="1179513"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10"/>
          <p:cNvSpPr>
            <a:spLocks noChangeArrowheads="1"/>
          </p:cNvSpPr>
          <p:nvPr/>
        </p:nvSpPr>
        <p:spPr bwMode="auto">
          <a:xfrm>
            <a:off x="1676400" y="1752600"/>
            <a:ext cx="6942138"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endParaRPr lang="en-US">
              <a:latin typeface="Frutiger 47LightCn"/>
            </a:endParaRPr>
          </a:p>
          <a:p>
            <a:pPr eaLnBrk="1" hangingPunct="1">
              <a:spcBef>
                <a:spcPct val="20000"/>
              </a:spcBef>
            </a:pPr>
            <a:endParaRPr lang="en-US" sz="2800">
              <a:latin typeface="Frutiger 47LightCn"/>
            </a:endParaRPr>
          </a:p>
          <a:p>
            <a:pPr eaLnBrk="1" hangingPunct="1">
              <a:spcBef>
                <a:spcPct val="20000"/>
              </a:spcBef>
            </a:pPr>
            <a:endParaRPr lang="en-US" sz="2800">
              <a:latin typeface="Frutiger 47LightCn"/>
            </a:endParaRPr>
          </a:p>
        </p:txBody>
      </p:sp>
      <p:sp>
        <p:nvSpPr>
          <p:cNvPr id="5126" name="TextBox 2"/>
          <p:cNvSpPr txBox="1">
            <a:spLocks noChangeArrowheads="1"/>
          </p:cNvSpPr>
          <p:nvPr/>
        </p:nvSpPr>
        <p:spPr bwMode="auto">
          <a:xfrm>
            <a:off x="381000" y="1781175"/>
            <a:ext cx="3686175"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GB" sz="4000"/>
              <a:t>Signed-in to Google = no highlighting</a:t>
            </a:r>
          </a:p>
          <a:p>
            <a:endParaRPr lang="en-GB" sz="4000"/>
          </a:p>
          <a:p>
            <a:r>
              <a:rPr lang="en-GB" sz="4000"/>
              <a:t>Not signed in to Google = highlighting  </a:t>
            </a:r>
          </a:p>
          <a:p>
            <a:endParaRPr lang="en-GB"/>
          </a:p>
        </p:txBody>
      </p:sp>
      <p:pic>
        <p:nvPicPr>
          <p:cNvPr id="5127"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80300" y="382588"/>
            <a:ext cx="125412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Box 7"/>
          <p:cNvSpPr txBox="1">
            <a:spLocks noChangeArrowheads="1"/>
          </p:cNvSpPr>
          <p:nvPr/>
        </p:nvSpPr>
        <p:spPr bwMode="auto">
          <a:xfrm>
            <a:off x="4932363" y="1933575"/>
            <a:ext cx="3686175"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GB" sz="3200" b="1"/>
              <a:t>5.1 million </a:t>
            </a:r>
            <a:r>
              <a:rPr lang="en-GB" sz="3200"/>
              <a:t>visits to Taylor &amp; Francis Online came from Google in February 2013, accounting for </a:t>
            </a:r>
            <a:r>
              <a:rPr lang="en-GB" sz="3200" b="1"/>
              <a:t>67% of Taylor &amp; Francis Online’s traffic </a:t>
            </a:r>
          </a:p>
          <a:p>
            <a:endParaRPr lang="en-GB"/>
          </a:p>
        </p:txBody>
      </p:sp>
    </p:spTree>
    <p:custDataLst>
      <p:tags r:id="rId1"/>
    </p:custDataLst>
    <p:extLst>
      <p:ext uri="{BB962C8B-B14F-4D97-AF65-F5344CB8AC3E}">
        <p14:creationId xmlns:p14="http://schemas.microsoft.com/office/powerpoint/2010/main" val="452058182"/>
      </p:ext>
    </p:extLst>
  </p:cSld>
  <p:clrMapOvr>
    <a:masterClrMapping/>
  </p:clrMapOvr>
  <p:transition spd="slow" advTm="5878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fade">
                                      <p:cBhvr>
                                        <p:cTn id="7" dur="1000"/>
                                        <p:tgtEl>
                                          <p:spTgt spid="5126"/>
                                        </p:tgtEl>
                                      </p:cBhvr>
                                    </p:animEffect>
                                    <p:anim calcmode="lin" valueType="num">
                                      <p:cBhvr>
                                        <p:cTn id="8" dur="1000" fill="hold"/>
                                        <p:tgtEl>
                                          <p:spTgt spid="5126"/>
                                        </p:tgtEl>
                                        <p:attrNameLst>
                                          <p:attrName>ppt_x</p:attrName>
                                        </p:attrNameLst>
                                      </p:cBhvr>
                                      <p:tavLst>
                                        <p:tav tm="0">
                                          <p:val>
                                            <p:strVal val="#ppt_x"/>
                                          </p:val>
                                        </p:tav>
                                        <p:tav tm="100000">
                                          <p:val>
                                            <p:strVal val="#ppt_x"/>
                                          </p:val>
                                        </p:tav>
                                      </p:tavLst>
                                    </p:anim>
                                    <p:anim calcmode="lin" valueType="num">
                                      <p:cBhvr>
                                        <p:cTn id="9" dur="1000" fill="hold"/>
                                        <p:tgtEl>
                                          <p:spTgt spid="512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128"/>
                                        </p:tgtEl>
                                        <p:attrNameLst>
                                          <p:attrName>style.visibility</p:attrName>
                                        </p:attrNameLst>
                                      </p:cBhvr>
                                      <p:to>
                                        <p:strVal val="visible"/>
                                      </p:to>
                                    </p:set>
                                    <p:animEffect transition="in" filter="fade">
                                      <p:cBhvr>
                                        <p:cTn id="14" dur="1000"/>
                                        <p:tgtEl>
                                          <p:spTgt spid="5128"/>
                                        </p:tgtEl>
                                      </p:cBhvr>
                                    </p:animEffect>
                                    <p:anim calcmode="lin" valueType="num">
                                      <p:cBhvr>
                                        <p:cTn id="15" dur="1000" fill="hold"/>
                                        <p:tgtEl>
                                          <p:spTgt spid="5128"/>
                                        </p:tgtEl>
                                        <p:attrNameLst>
                                          <p:attrName>ppt_x</p:attrName>
                                        </p:attrNameLst>
                                      </p:cBhvr>
                                      <p:tavLst>
                                        <p:tav tm="0">
                                          <p:val>
                                            <p:strVal val="#ppt_x"/>
                                          </p:val>
                                        </p:tav>
                                        <p:tav tm="100000">
                                          <p:val>
                                            <p:strVal val="#ppt_x"/>
                                          </p:val>
                                        </p:tav>
                                      </p:tavLst>
                                    </p:anim>
                                    <p:anim calcmode="lin" valueType="num">
                                      <p:cBhvr>
                                        <p:cTn id="16" dur="1000" fill="hold"/>
                                        <p:tgtEl>
                                          <p:spTgt spid="51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512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宋体" pitchFamily="2" charset="-122"/>
                <a:cs typeface="Arial" pitchFamily="34" charset="0"/>
              </a:rPr>
              <a:t>Article Views Counter</a:t>
            </a:r>
          </a:p>
        </p:txBody>
      </p:sp>
      <p:sp>
        <p:nvSpPr>
          <p:cNvPr id="3" name="Content Placeholder 2"/>
          <p:cNvSpPr>
            <a:spLocks noGrp="1"/>
          </p:cNvSpPr>
          <p:nvPr>
            <p:ph idx="1"/>
          </p:nvPr>
        </p:nvSpPr>
        <p:spPr/>
        <p:txBody>
          <a:bodyPr/>
          <a:lstStyle/>
          <a:p>
            <a:endParaRPr lang="en-AU"/>
          </a:p>
        </p:txBody>
      </p:sp>
      <p:sp>
        <p:nvSpPr>
          <p:cNvPr id="4" name="Rectangle 10"/>
          <p:cNvSpPr>
            <a:spLocks noChangeArrowheads="1"/>
          </p:cNvSpPr>
          <p:nvPr/>
        </p:nvSpPr>
        <p:spPr bwMode="auto">
          <a:xfrm>
            <a:off x="1612900" y="2286000"/>
            <a:ext cx="6942138"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lang="en-US" sz="2800">
              <a:latin typeface="Frutiger 47LightCn"/>
            </a:endParaRPr>
          </a:p>
        </p:txBody>
      </p:sp>
      <p:sp>
        <p:nvSpPr>
          <p:cNvPr id="5" name="TextBox 4"/>
          <p:cNvSpPr txBox="1">
            <a:spLocks noChangeArrowheads="1"/>
          </p:cNvSpPr>
          <p:nvPr/>
        </p:nvSpPr>
        <p:spPr bwMode="auto">
          <a:xfrm>
            <a:off x="370448" y="1004860"/>
            <a:ext cx="42005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CA" sz="3600" dirty="0"/>
              <a:t>Journal </a:t>
            </a:r>
            <a:r>
              <a:rPr lang="en-CA" sz="3600" dirty="0" err="1" smtClean="0"/>
              <a:t>ToC</a:t>
            </a:r>
            <a:r>
              <a:rPr lang="en-CA" sz="3600" dirty="0" smtClean="0"/>
              <a:t> </a:t>
            </a:r>
            <a:r>
              <a:rPr lang="en-US" sz="3600" dirty="0" smtClean="0"/>
              <a:t>Pages</a:t>
            </a:r>
            <a:endParaRPr lang="en-CA" sz="3600" dirty="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01813"/>
            <a:ext cx="4146550" cy="5056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descr="C:\Users\Easyhome\Desktop\Curso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9538" y="4629150"/>
            <a:ext cx="46672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9938" y="1801813"/>
            <a:ext cx="4395787" cy="5056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descr="C:\Users\Easyhome\Desktop\Curso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1025" y="4786313"/>
            <a:ext cx="46831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4"/>
          <p:cNvSpPr txBox="1">
            <a:spLocks noChangeArrowheads="1"/>
          </p:cNvSpPr>
          <p:nvPr/>
        </p:nvSpPr>
        <p:spPr bwMode="auto">
          <a:xfrm>
            <a:off x="4676775" y="1037272"/>
            <a:ext cx="420211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CA" sz="3600" dirty="0"/>
              <a:t>Article Pages</a:t>
            </a:r>
          </a:p>
          <a:p>
            <a:pPr algn="ctr" eaLnBrk="1" hangingPunct="1"/>
            <a:endParaRPr lang="en-CA" sz="5400" dirty="0"/>
          </a:p>
        </p:txBody>
      </p:sp>
    </p:spTree>
    <p:extLst>
      <p:ext uri="{BB962C8B-B14F-4D97-AF65-F5344CB8AC3E}">
        <p14:creationId xmlns:p14="http://schemas.microsoft.com/office/powerpoint/2010/main" val="420598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5400"/>
            <a:ext cx="1179513"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10"/>
          <p:cNvSpPr>
            <a:spLocks noChangeArrowheads="1"/>
          </p:cNvSpPr>
          <p:nvPr/>
        </p:nvSpPr>
        <p:spPr bwMode="auto">
          <a:xfrm>
            <a:off x="1676400" y="1752600"/>
            <a:ext cx="6942138"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lang="en-US" sz="2800">
              <a:latin typeface="Frutiger 47LightCn"/>
            </a:endParaRPr>
          </a:p>
        </p:txBody>
      </p:sp>
      <p:sp>
        <p:nvSpPr>
          <p:cNvPr id="3" name="TextBox 2"/>
          <p:cNvSpPr txBox="1">
            <a:spLocks noChangeArrowheads="1"/>
          </p:cNvSpPr>
          <p:nvPr/>
        </p:nvSpPr>
        <p:spPr bwMode="auto">
          <a:xfrm>
            <a:off x="1087438" y="284163"/>
            <a:ext cx="7772400"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CA" sz="4800"/>
              <a:t>.pdf downloads</a:t>
            </a:r>
          </a:p>
          <a:p>
            <a:pPr algn="ctr" eaLnBrk="1" hangingPunct="1"/>
            <a:r>
              <a:rPr lang="en-CA" sz="4800"/>
              <a:t> + </a:t>
            </a:r>
          </a:p>
          <a:p>
            <a:pPr algn="ctr" eaLnBrk="1" hangingPunct="1"/>
            <a:r>
              <a:rPr lang="en-CA" sz="4800"/>
              <a:t>HTML full text views </a:t>
            </a:r>
          </a:p>
          <a:p>
            <a:pPr algn="ctr" eaLnBrk="1" hangingPunct="1"/>
            <a:r>
              <a:rPr lang="en-CA" sz="4800"/>
              <a:t>= </a:t>
            </a:r>
          </a:p>
          <a:p>
            <a:pPr algn="ctr" eaLnBrk="1" hangingPunct="1"/>
            <a:r>
              <a:rPr lang="en-CA" sz="4800"/>
              <a:t>Article Views Counter Number</a:t>
            </a:r>
          </a:p>
        </p:txBody>
      </p:sp>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1163" y="4221163"/>
            <a:ext cx="4392612" cy="2449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471079875"/>
      </p:ext>
    </p:extLst>
  </p:cSld>
  <p:clrMapOvr>
    <a:masterClrMapping/>
  </p:clrMapOvr>
  <p:transition spd="slow" advTm="1041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5400"/>
            <a:ext cx="1179513"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10"/>
          <p:cNvSpPr>
            <a:spLocks noChangeArrowheads="1"/>
          </p:cNvSpPr>
          <p:nvPr/>
        </p:nvSpPr>
        <p:spPr bwMode="auto">
          <a:xfrm>
            <a:off x="1676400" y="1752600"/>
            <a:ext cx="6942138"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lang="en-US" sz="2800">
              <a:latin typeface="Frutiger 47LightCn"/>
            </a:endParaRPr>
          </a:p>
        </p:txBody>
      </p:sp>
      <p:sp>
        <p:nvSpPr>
          <p:cNvPr id="6149" name="TextBox 2"/>
          <p:cNvSpPr txBox="1">
            <a:spLocks noChangeArrowheads="1"/>
          </p:cNvSpPr>
          <p:nvPr/>
        </p:nvSpPr>
        <p:spPr bwMode="auto">
          <a:xfrm>
            <a:off x="3156473" y="284163"/>
            <a:ext cx="363432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CA" sz="4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宋体" pitchFamily="2" charset="-122"/>
              </a:rPr>
              <a:t>Things to Note</a:t>
            </a:r>
          </a:p>
        </p:txBody>
      </p:sp>
      <p:sp>
        <p:nvSpPr>
          <p:cNvPr id="6150" name="TextBox 1"/>
          <p:cNvSpPr txBox="1">
            <a:spLocks noChangeArrowheads="1"/>
          </p:cNvSpPr>
          <p:nvPr/>
        </p:nvSpPr>
        <p:spPr bwMode="auto">
          <a:xfrm flipH="1">
            <a:off x="2339975" y="1627188"/>
            <a:ext cx="583247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CA" sz="3200"/>
              <a:t>Up to 48 Hours </a:t>
            </a:r>
          </a:p>
          <a:p>
            <a:pPr algn="ctr" eaLnBrk="1" hangingPunct="1"/>
            <a:r>
              <a:rPr lang="en-CA" sz="3200"/>
              <a:t>for the count to Update </a:t>
            </a:r>
          </a:p>
        </p:txBody>
      </p:sp>
      <p:pic>
        <p:nvPicPr>
          <p:cNvPr id="3074" name="Picture 2" descr="C:\Users\Easyhome\Desktop\48 hour cloc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5463" y="3267075"/>
            <a:ext cx="4164012" cy="311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215186831"/>
      </p:ext>
    </p:extLst>
  </p:cSld>
  <p:clrMapOvr>
    <a:masterClrMapping/>
  </p:clrMapOvr>
  <p:transition spd="slow" advTm="482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0" descr="C:\Users\BarrettL\Desktop\Informaworl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9563" y="3435350"/>
            <a:ext cx="4770437"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5400"/>
            <a:ext cx="1179513"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10"/>
          <p:cNvSpPr>
            <a:spLocks noChangeArrowheads="1"/>
          </p:cNvSpPr>
          <p:nvPr/>
        </p:nvSpPr>
        <p:spPr bwMode="auto">
          <a:xfrm>
            <a:off x="1676400" y="1752600"/>
            <a:ext cx="6942138"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lang="en-US" sz="2800">
              <a:latin typeface="Frutiger 47LightCn"/>
            </a:endParaRPr>
          </a:p>
        </p:txBody>
      </p:sp>
      <p:sp>
        <p:nvSpPr>
          <p:cNvPr id="7174" name="TextBox 2"/>
          <p:cNvSpPr txBox="1">
            <a:spLocks noChangeArrowheads="1"/>
          </p:cNvSpPr>
          <p:nvPr/>
        </p:nvSpPr>
        <p:spPr bwMode="auto">
          <a:xfrm>
            <a:off x="3156473" y="284163"/>
            <a:ext cx="363432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CA" sz="4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宋体" pitchFamily="2" charset="-122"/>
              </a:rPr>
              <a:t>Things to Note</a:t>
            </a:r>
          </a:p>
        </p:txBody>
      </p:sp>
      <p:sp>
        <p:nvSpPr>
          <p:cNvPr id="7175" name="TextBox 1"/>
          <p:cNvSpPr txBox="1">
            <a:spLocks noChangeArrowheads="1"/>
          </p:cNvSpPr>
          <p:nvPr/>
        </p:nvSpPr>
        <p:spPr bwMode="auto">
          <a:xfrm flipH="1">
            <a:off x="2339975" y="1627188"/>
            <a:ext cx="58324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CA" sz="3200"/>
              <a:t>Recorded Usage Statistics Prior to</a:t>
            </a:r>
          </a:p>
          <a:p>
            <a:pPr algn="ctr" eaLnBrk="1" hangingPunct="1"/>
            <a:r>
              <a:rPr lang="en-CA" sz="3200" b="1"/>
              <a:t>25</a:t>
            </a:r>
            <a:r>
              <a:rPr lang="en-CA" sz="3200" b="1" baseline="30000"/>
              <a:t>th</a:t>
            </a:r>
            <a:r>
              <a:rPr lang="en-CA" sz="3200" b="1"/>
              <a:t> June, 2011</a:t>
            </a:r>
          </a:p>
          <a:p>
            <a:pPr algn="ctr" eaLnBrk="1" hangingPunct="1"/>
            <a:r>
              <a:rPr lang="en-CA" sz="3200"/>
              <a:t>NOT included in the counter</a:t>
            </a:r>
          </a:p>
        </p:txBody>
      </p:sp>
      <p:sp>
        <p:nvSpPr>
          <p:cNvPr id="10" name="TextBox 9"/>
          <p:cNvSpPr txBox="1">
            <a:spLocks noChangeArrowheads="1"/>
          </p:cNvSpPr>
          <p:nvPr/>
        </p:nvSpPr>
        <p:spPr bwMode="auto">
          <a:xfrm>
            <a:off x="4883150" y="3976688"/>
            <a:ext cx="12446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CA" sz="15000" b="1"/>
              <a:t>X</a:t>
            </a:r>
          </a:p>
        </p:txBody>
      </p:sp>
    </p:spTree>
    <p:custDataLst>
      <p:tags r:id="rId1"/>
    </p:custDataLst>
    <p:extLst>
      <p:ext uri="{BB962C8B-B14F-4D97-AF65-F5344CB8AC3E}">
        <p14:creationId xmlns:p14="http://schemas.microsoft.com/office/powerpoint/2010/main" val="2974842199"/>
      </p:ext>
    </p:extLst>
  </p:cSld>
  <p:clrMapOvr>
    <a:masterClrMapping/>
  </p:clrMapOvr>
  <p:transition spd="slow" advTm="1227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5400"/>
            <a:ext cx="1179513"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10"/>
          <p:cNvSpPr>
            <a:spLocks noChangeArrowheads="1"/>
          </p:cNvSpPr>
          <p:nvPr/>
        </p:nvSpPr>
        <p:spPr bwMode="auto">
          <a:xfrm>
            <a:off x="1676400" y="1752600"/>
            <a:ext cx="6942138"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lang="en-US" sz="2800">
              <a:latin typeface="Frutiger 47LightCn"/>
            </a:endParaRPr>
          </a:p>
        </p:txBody>
      </p:sp>
      <p:sp>
        <p:nvSpPr>
          <p:cNvPr id="2" name="TextBox 1"/>
          <p:cNvSpPr txBox="1">
            <a:spLocks noChangeArrowheads="1"/>
          </p:cNvSpPr>
          <p:nvPr/>
        </p:nvSpPr>
        <p:spPr bwMode="auto">
          <a:xfrm>
            <a:off x="2771775" y="1625600"/>
            <a:ext cx="6156325"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CA" sz="4400"/>
              <a:t>Encourages Users to Read Highly-Read Articles</a:t>
            </a:r>
          </a:p>
        </p:txBody>
      </p:sp>
      <p:sp>
        <p:nvSpPr>
          <p:cNvPr id="4" name="TextBox 3"/>
          <p:cNvSpPr txBox="1">
            <a:spLocks noChangeArrowheads="1"/>
          </p:cNvSpPr>
          <p:nvPr/>
        </p:nvSpPr>
        <p:spPr bwMode="auto">
          <a:xfrm>
            <a:off x="2786063" y="3394075"/>
            <a:ext cx="63373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CA" sz="4000"/>
              <a:t>Marks us out amongst our major competitors</a:t>
            </a:r>
          </a:p>
        </p:txBody>
      </p:sp>
      <p:sp>
        <p:nvSpPr>
          <p:cNvPr id="8199" name="TextBox 8"/>
          <p:cNvSpPr txBox="1">
            <a:spLocks noChangeArrowheads="1"/>
          </p:cNvSpPr>
          <p:nvPr/>
        </p:nvSpPr>
        <p:spPr bwMode="auto">
          <a:xfrm>
            <a:off x="4098945" y="339725"/>
            <a:ext cx="209704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CA" sz="4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宋体" pitchFamily="2" charset="-122"/>
              </a:rPr>
              <a:t>Benefits</a:t>
            </a:r>
          </a:p>
        </p:txBody>
      </p:sp>
      <p:pic>
        <p:nvPicPr>
          <p:cNvPr id="5" name="Picture 2" descr="C:\Users\Easyhome\Desktop\Thumbs u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813" y="4941888"/>
            <a:ext cx="274320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941959159"/>
      </p:ext>
    </p:extLst>
  </p:cSld>
  <p:clrMapOvr>
    <a:masterClrMapping/>
  </p:clrMapOvr>
  <p:transition spd="slow" advTm="2521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2030413" y="1522413"/>
            <a:ext cx="5278437" cy="1490662"/>
            <a:chOff x="1958975" y="1628800"/>
            <a:chExt cx="6118225" cy="1706538"/>
          </a:xfrm>
        </p:grpSpPr>
        <p:pic>
          <p:nvPicPr>
            <p:cNvPr id="8198" name="Picture 7" descr="CRC Logo.jpg"/>
            <p:cNvPicPr>
              <a:picLocks noChangeAspect="1"/>
            </p:cNvPicPr>
            <p:nvPr/>
          </p:nvPicPr>
          <p:blipFill>
            <a:blip r:embed="rId3" cstate="email"/>
            <a:srcRect/>
            <a:stretch>
              <a:fillRect/>
            </a:stretch>
          </p:blipFill>
          <p:spPr bwMode="auto">
            <a:xfrm>
              <a:off x="1958975" y="2667000"/>
              <a:ext cx="1871663" cy="668338"/>
            </a:xfrm>
            <a:prstGeom prst="rect">
              <a:avLst/>
            </a:prstGeom>
            <a:noFill/>
            <a:ln w="9525">
              <a:noFill/>
              <a:miter lim="800000"/>
              <a:headEnd/>
              <a:tailEnd/>
            </a:ln>
          </p:spPr>
        </p:pic>
        <p:pic>
          <p:nvPicPr>
            <p:cNvPr id="8199" name="Picture 8" descr="Psych_Press_Blue_pos.tif"/>
            <p:cNvPicPr>
              <a:picLocks noChangeAspect="1"/>
            </p:cNvPicPr>
            <p:nvPr/>
          </p:nvPicPr>
          <p:blipFill>
            <a:blip r:embed="rId4" cstate="email"/>
            <a:srcRect/>
            <a:stretch>
              <a:fillRect/>
            </a:stretch>
          </p:blipFill>
          <p:spPr bwMode="auto">
            <a:xfrm>
              <a:off x="5845175" y="2692400"/>
              <a:ext cx="2232025" cy="603250"/>
            </a:xfrm>
            <a:prstGeom prst="rect">
              <a:avLst/>
            </a:prstGeom>
            <a:noFill/>
            <a:ln w="9525">
              <a:noFill/>
              <a:miter lim="800000"/>
              <a:headEnd/>
              <a:tailEnd/>
            </a:ln>
          </p:spPr>
        </p:pic>
        <p:pic>
          <p:nvPicPr>
            <p:cNvPr id="8200" name="Picture 9" descr="Routledge_Blue_pos.tiff"/>
            <p:cNvPicPr>
              <a:picLocks noChangeAspect="1"/>
            </p:cNvPicPr>
            <p:nvPr/>
          </p:nvPicPr>
          <p:blipFill>
            <a:blip r:embed="rId5" cstate="email"/>
            <a:srcRect/>
            <a:stretch>
              <a:fillRect/>
            </a:stretch>
          </p:blipFill>
          <p:spPr bwMode="auto">
            <a:xfrm>
              <a:off x="4016375" y="2679700"/>
              <a:ext cx="1727200" cy="628650"/>
            </a:xfrm>
            <a:prstGeom prst="rect">
              <a:avLst/>
            </a:prstGeom>
            <a:noFill/>
            <a:ln w="9525">
              <a:noFill/>
              <a:miter lim="800000"/>
              <a:headEnd/>
              <a:tailEnd/>
            </a:ln>
          </p:spPr>
        </p:pic>
        <p:pic>
          <p:nvPicPr>
            <p:cNvPr id="8201" name="Picture 12" descr="T&amp;F_Blue_pos.JPG"/>
            <p:cNvPicPr>
              <a:picLocks noChangeAspect="1"/>
            </p:cNvPicPr>
            <p:nvPr/>
          </p:nvPicPr>
          <p:blipFill>
            <a:blip r:embed="rId6" cstate="email">
              <a:clrChange>
                <a:clrFrom>
                  <a:srgbClr val="FEFEFE"/>
                </a:clrFrom>
                <a:clrTo>
                  <a:srgbClr val="FEFEFE">
                    <a:alpha val="0"/>
                  </a:srgbClr>
                </a:clrTo>
              </a:clrChange>
            </a:blip>
            <a:srcRect/>
            <a:stretch>
              <a:fillRect/>
            </a:stretch>
          </p:blipFill>
          <p:spPr bwMode="auto">
            <a:xfrm>
              <a:off x="3419872" y="1628800"/>
              <a:ext cx="3240088" cy="1306512"/>
            </a:xfrm>
            <a:prstGeom prst="rect">
              <a:avLst/>
            </a:prstGeom>
            <a:noFill/>
            <a:ln w="9525">
              <a:noFill/>
              <a:miter lim="800000"/>
              <a:headEnd/>
              <a:tailEnd/>
            </a:ln>
          </p:spPr>
        </p:pic>
      </p:grpSp>
      <p:sp>
        <p:nvSpPr>
          <p:cNvPr id="9" name="Rectangle 2"/>
          <p:cNvSpPr>
            <a:spLocks noGrp="1" noChangeArrowheads="1"/>
          </p:cNvSpPr>
          <p:nvPr>
            <p:ph type="title"/>
          </p:nvPr>
        </p:nvSpPr>
        <p:spPr>
          <a:xfrm>
            <a:off x="1371600" y="228600"/>
            <a:ext cx="6096000" cy="1143000"/>
          </a:xfrm>
        </p:spPr>
        <p:txBody>
          <a:bodyPr>
            <a:normAutofit fontScale="90000"/>
          </a:bodyPr>
          <a:lstStyle/>
          <a:p>
            <a:r>
              <a:rPr lang="en-US" altLang="zh-CN" sz="3600" dirty="0" smtClean="0">
                <a:ea typeface="SimSun" pitchFamily="2" charset="-122"/>
              </a:rPr>
              <a:t/>
            </a:r>
            <a:br>
              <a:rPr lang="en-US" altLang="zh-CN" sz="3600" dirty="0" smtClean="0">
                <a:ea typeface="SimSun" pitchFamily="2" charset="-122"/>
              </a:rPr>
            </a:br>
            <a:r>
              <a:rPr lang="zh-CN" altLang="en-US" sz="6000"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ea typeface="SimHei" pitchFamily="2" charset="-122"/>
              </a:rPr>
              <a:t>公 司 簡 介</a:t>
            </a:r>
            <a:r>
              <a:rPr lang="en-US" altLang="zh-CN" sz="6000"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ea typeface="SimHei" pitchFamily="2" charset="-122"/>
              </a:rPr>
              <a:t> </a:t>
            </a:r>
            <a:r>
              <a:rPr lang="en-US" altLang="zh-CN" sz="6000" b="1" i="1" dirty="0" smtClean="0">
                <a:solidFill>
                  <a:srgbClr val="000066"/>
                </a:solidFill>
                <a:effectLst>
                  <a:outerShdw blurRad="38100" dist="38100" dir="2700000" algn="tl">
                    <a:srgbClr val="C0C0C0"/>
                  </a:outerShdw>
                </a:effectLst>
                <a:latin typeface="Arial" pitchFamily="34" charset="0"/>
                <a:ea typeface="SimHei" pitchFamily="2" charset="-122"/>
              </a:rPr>
              <a:t> </a:t>
            </a:r>
            <a:r>
              <a:rPr lang="en-US" altLang="zh-CN" sz="4800" b="1" i="1" dirty="0" smtClean="0">
                <a:solidFill>
                  <a:srgbClr val="000066"/>
                </a:solidFill>
                <a:effectLst>
                  <a:outerShdw blurRad="38100" dist="38100" dir="2700000" algn="tl">
                    <a:srgbClr val="C0C0C0"/>
                  </a:outerShdw>
                </a:effectLst>
                <a:latin typeface="Arial" pitchFamily="34" charset="0"/>
                <a:ea typeface="SimHei" pitchFamily="2" charset="-122"/>
              </a:rPr>
              <a:t/>
            </a:r>
            <a:br>
              <a:rPr lang="en-US" altLang="zh-CN" sz="4800" b="1" i="1" dirty="0" smtClean="0">
                <a:solidFill>
                  <a:srgbClr val="000066"/>
                </a:solidFill>
                <a:effectLst>
                  <a:outerShdw blurRad="38100" dist="38100" dir="2700000" algn="tl">
                    <a:srgbClr val="C0C0C0"/>
                  </a:outerShdw>
                </a:effectLst>
                <a:latin typeface="Arial" pitchFamily="34" charset="0"/>
                <a:ea typeface="SimHei" pitchFamily="2" charset="-122"/>
              </a:rPr>
            </a:br>
            <a:endParaRPr lang="en-US" altLang="zh-CN" sz="4800" b="1" i="1" dirty="0" smtClean="0">
              <a:solidFill>
                <a:srgbClr val="000066"/>
              </a:solidFill>
              <a:effectLst>
                <a:outerShdw blurRad="38100" dist="38100" dir="2700000" algn="tl">
                  <a:srgbClr val="C0C0C0"/>
                </a:outerShdw>
              </a:effectLst>
              <a:latin typeface="Arial" pitchFamily="34" charset="0"/>
              <a:ea typeface="SimHei" pitchFamily="2" charset="-122"/>
            </a:endParaRPr>
          </a:p>
        </p:txBody>
      </p:sp>
      <p:sp>
        <p:nvSpPr>
          <p:cNvPr id="8197" name="Rectangle 3"/>
          <p:cNvSpPr>
            <a:spLocks noGrp="1" noChangeArrowheads="1"/>
          </p:cNvSpPr>
          <p:nvPr>
            <p:ph idx="1"/>
          </p:nvPr>
        </p:nvSpPr>
        <p:spPr>
          <a:xfrm>
            <a:off x="762000" y="1676400"/>
            <a:ext cx="8229600" cy="4724400"/>
          </a:xfrm>
        </p:spPr>
        <p:txBody>
          <a:bodyPr>
            <a:normAutofit/>
          </a:bodyPr>
          <a:lstStyle/>
          <a:p>
            <a:pPr eaLnBrk="1" hangingPunct="1"/>
            <a:r>
              <a:rPr lang="en-GB" altLang="en-US" sz="2000" dirty="0" err="1" smtClean="0">
                <a:solidFill>
                  <a:srgbClr val="000066"/>
                </a:solidFill>
                <a:latin typeface="Arial" pitchFamily="34" charset="0"/>
                <a:ea typeface="SimHei" pitchFamily="2" charset="-122"/>
              </a:rPr>
              <a:t>旗下出版品牌</a:t>
            </a:r>
            <a:r>
              <a:rPr lang="zh-CN" altLang="en-US" sz="2000" dirty="0" smtClean="0">
                <a:solidFill>
                  <a:srgbClr val="000066"/>
                </a:solidFill>
                <a:latin typeface="Arial" pitchFamily="34" charset="0"/>
                <a:ea typeface="SimHei" pitchFamily="2" charset="-122"/>
              </a:rPr>
              <a:t>：</a:t>
            </a:r>
            <a:endParaRPr lang="en-US" altLang="zh-CN" sz="2000" dirty="0" smtClean="0">
              <a:solidFill>
                <a:srgbClr val="000066"/>
              </a:solidFill>
              <a:latin typeface="Arial" pitchFamily="34" charset="0"/>
              <a:ea typeface="SimHei" pitchFamily="2" charset="-122"/>
            </a:endParaRPr>
          </a:p>
          <a:p>
            <a:pPr eaLnBrk="1" hangingPunct="1"/>
            <a:endParaRPr lang="zh-CN" altLang="en-GB" sz="2000" dirty="0" smtClean="0">
              <a:solidFill>
                <a:srgbClr val="000066"/>
              </a:solidFill>
              <a:latin typeface="Arial" pitchFamily="34" charset="0"/>
              <a:ea typeface="SimHei" pitchFamily="2" charset="-122"/>
            </a:endParaRPr>
          </a:p>
          <a:p>
            <a:pPr eaLnBrk="1" hangingPunct="1"/>
            <a:endParaRPr lang="zh-CN" altLang="en-GB" sz="2000" dirty="0" smtClean="0">
              <a:solidFill>
                <a:srgbClr val="000066"/>
              </a:solidFill>
              <a:latin typeface="Arial" pitchFamily="34" charset="0"/>
              <a:ea typeface="SimHei" pitchFamily="2" charset="-122"/>
            </a:endParaRPr>
          </a:p>
          <a:p>
            <a:pPr eaLnBrk="1" hangingPunct="1">
              <a:buFontTx/>
              <a:buNone/>
            </a:pPr>
            <a:endParaRPr lang="zh-CN" altLang="en-GB" sz="2000" dirty="0" smtClean="0">
              <a:solidFill>
                <a:srgbClr val="000066"/>
              </a:solidFill>
              <a:latin typeface="Arial" pitchFamily="34" charset="0"/>
              <a:ea typeface="SimHei" pitchFamily="2" charset="-122"/>
            </a:endParaRPr>
          </a:p>
          <a:p>
            <a:pPr eaLnBrk="1" hangingPunct="1"/>
            <a:endParaRPr lang="en-US" sz="2000" dirty="0" smtClean="0">
              <a:solidFill>
                <a:srgbClr val="000066"/>
              </a:solidFill>
              <a:latin typeface="Arial" pitchFamily="34" charset="0"/>
              <a:ea typeface="SimHei" pitchFamily="2" charset="-122"/>
            </a:endParaRPr>
          </a:p>
          <a:p>
            <a:r>
              <a:rPr lang="zh-CN" altLang="en-US" sz="2000" dirty="0" smtClean="0">
                <a:solidFill>
                  <a:srgbClr val="000066"/>
                </a:solidFill>
                <a:latin typeface="Arial" pitchFamily="34" charset="0"/>
                <a:ea typeface="SimHei" pitchFamily="2" charset="-122"/>
              </a:rPr>
              <a:t>期刊：</a:t>
            </a:r>
            <a:r>
              <a:rPr lang="en-GB" altLang="zh-CN" sz="2000" dirty="0" smtClean="0">
                <a:solidFill>
                  <a:srgbClr val="000066"/>
                </a:solidFill>
                <a:latin typeface="Arial" pitchFamily="34" charset="0"/>
                <a:cs typeface="Arial" pitchFamily="34" charset="0"/>
              </a:rPr>
              <a:t>19</a:t>
            </a:r>
            <a:r>
              <a:rPr lang="zh-TW" altLang="en-US" sz="2000" dirty="0" smtClean="0">
                <a:solidFill>
                  <a:srgbClr val="000066"/>
                </a:solidFill>
                <a:latin typeface="Arial" pitchFamily="34" charset="0"/>
                <a:ea typeface="SimHei" pitchFamily="2" charset="-122"/>
              </a:rPr>
              <a:t>個學科，超過</a:t>
            </a:r>
            <a:r>
              <a:rPr lang="en-GB" altLang="zh-CN" sz="2000" dirty="0" smtClean="0">
                <a:solidFill>
                  <a:srgbClr val="000066"/>
                </a:solidFill>
                <a:latin typeface="Arial" pitchFamily="34" charset="0"/>
                <a:cs typeface="Arial" pitchFamily="34" charset="0"/>
              </a:rPr>
              <a:t>1,600</a:t>
            </a:r>
            <a:r>
              <a:rPr lang="zh-TW" altLang="en-US" sz="2000" dirty="0" smtClean="0">
                <a:solidFill>
                  <a:srgbClr val="000066"/>
                </a:solidFill>
                <a:latin typeface="Arial" pitchFamily="34" charset="0"/>
                <a:ea typeface="SimHei" pitchFamily="2" charset="-122"/>
              </a:rPr>
              <a:t>種期刊，與</a:t>
            </a:r>
            <a:r>
              <a:rPr lang="en-GB" altLang="zh-CN" sz="2000" dirty="0" smtClean="0">
                <a:solidFill>
                  <a:srgbClr val="000066"/>
                </a:solidFill>
                <a:latin typeface="Arial" pitchFamily="34" charset="0"/>
                <a:cs typeface="Arial" pitchFamily="34" charset="0"/>
              </a:rPr>
              <a:t>460</a:t>
            </a:r>
            <a:r>
              <a:rPr lang="zh-CN" altLang="en-US" sz="2000" dirty="0" smtClean="0">
                <a:solidFill>
                  <a:srgbClr val="000066"/>
                </a:solidFill>
                <a:latin typeface="Arial" pitchFamily="34" charset="0"/>
                <a:ea typeface="SimHei" pitchFamily="2" charset="-122"/>
              </a:rPr>
              <a:t>個學協會合作</a:t>
            </a:r>
            <a:endParaRPr lang="en-US" altLang="zh-CN" sz="2000" dirty="0" smtClean="0">
              <a:solidFill>
                <a:srgbClr val="000066"/>
              </a:solidFill>
              <a:latin typeface="Arial" pitchFamily="34" charset="0"/>
              <a:ea typeface="SimHei" pitchFamily="2" charset="-122"/>
            </a:endParaRPr>
          </a:p>
          <a:p>
            <a:pPr>
              <a:buNone/>
            </a:pPr>
            <a:r>
              <a:rPr lang="en-US" altLang="zh-TW" sz="2000" dirty="0" smtClean="0">
                <a:solidFill>
                  <a:srgbClr val="000066"/>
                </a:solidFill>
                <a:latin typeface="Arial" pitchFamily="34" charset="0"/>
                <a:ea typeface="SimHei" pitchFamily="2" charset="-122"/>
              </a:rPr>
              <a:t>	</a:t>
            </a:r>
            <a:r>
              <a:rPr lang="zh-TW" altLang="en-US" sz="2000" dirty="0" smtClean="0">
                <a:solidFill>
                  <a:srgbClr val="000066"/>
                </a:solidFill>
                <a:latin typeface="Arial" pitchFamily="34" charset="0"/>
                <a:ea typeface="SimHei" pitchFamily="2" charset="-122"/>
              </a:rPr>
              <a:t>其中</a:t>
            </a:r>
            <a:r>
              <a:rPr lang="en-GB" altLang="zh-CN" sz="2000" dirty="0" smtClean="0">
                <a:solidFill>
                  <a:srgbClr val="000066"/>
                </a:solidFill>
                <a:latin typeface="Arial" pitchFamily="34" charset="0"/>
                <a:cs typeface="Arial" pitchFamily="34" charset="0"/>
              </a:rPr>
              <a:t>680</a:t>
            </a:r>
            <a:r>
              <a:rPr lang="zh-CN" altLang="en-US" sz="2000" dirty="0" smtClean="0">
                <a:solidFill>
                  <a:srgbClr val="000066"/>
                </a:solidFill>
                <a:latin typeface="Arial" pitchFamily="34" charset="0"/>
                <a:ea typeface="SimHei" pitchFamily="2" charset="-122"/>
              </a:rPr>
              <a:t>種期刊被</a:t>
            </a:r>
            <a:r>
              <a:rPr lang="zh-TW" altLang="en-US" sz="2000" dirty="0" smtClean="0">
                <a:solidFill>
                  <a:srgbClr val="000066"/>
                </a:solidFill>
                <a:latin typeface="Arial" pitchFamily="34" charset="0"/>
                <a:ea typeface="SimHei" pitchFamily="2" charset="-122"/>
              </a:rPr>
              <a:t> </a:t>
            </a:r>
            <a:r>
              <a:rPr lang="en-US" altLang="zh-TW" sz="2000" dirty="0" smtClean="0">
                <a:solidFill>
                  <a:srgbClr val="000066"/>
                </a:solidFill>
                <a:latin typeface="Arial" pitchFamily="34" charset="0"/>
                <a:ea typeface="SimHei" pitchFamily="2" charset="-122"/>
              </a:rPr>
              <a:t>Thomson Reuters </a:t>
            </a:r>
            <a:r>
              <a:rPr lang="en-US" altLang="zh-TW" sz="2000" dirty="0" err="1" smtClean="0">
                <a:solidFill>
                  <a:srgbClr val="000066"/>
                </a:solidFill>
                <a:latin typeface="Arial" pitchFamily="34" charset="0"/>
                <a:ea typeface="SimHei" pitchFamily="2" charset="-122"/>
              </a:rPr>
              <a:t>WoS</a:t>
            </a:r>
            <a:r>
              <a:rPr lang="zh-TW" altLang="en-US" sz="2000" dirty="0" smtClean="0">
                <a:solidFill>
                  <a:srgbClr val="000066"/>
                </a:solidFill>
                <a:latin typeface="Arial" pitchFamily="34" charset="0"/>
                <a:ea typeface="SimHei" pitchFamily="2" charset="-122"/>
              </a:rPr>
              <a:t>引文索引收錄</a:t>
            </a:r>
            <a:r>
              <a:rPr lang="zh-CN" altLang="en-US" sz="2000" dirty="0" smtClean="0">
                <a:solidFill>
                  <a:srgbClr val="000066"/>
                </a:solidFill>
                <a:latin typeface="Arial" pitchFamily="34" charset="0"/>
                <a:ea typeface="SimHei" pitchFamily="2" charset="-122"/>
              </a:rPr>
              <a:t>，回溯至第一卷第一期。</a:t>
            </a:r>
            <a:endParaRPr lang="zh-CN" altLang="en-GB" sz="2000" dirty="0" smtClean="0">
              <a:solidFill>
                <a:srgbClr val="000066"/>
              </a:solidFill>
              <a:latin typeface="Arial" pitchFamily="34" charset="0"/>
              <a:ea typeface="SimHei" pitchFamily="2" charset="-122"/>
            </a:endParaRPr>
          </a:p>
          <a:p>
            <a:pPr eaLnBrk="1" hangingPunct="1"/>
            <a:r>
              <a:rPr lang="zh-TW" altLang="en-US" sz="2000" dirty="0" smtClean="0">
                <a:solidFill>
                  <a:srgbClr val="000066"/>
                </a:solidFill>
                <a:latin typeface="Arial" pitchFamily="34" charset="0"/>
                <a:ea typeface="SimHei" pitchFamily="2" charset="-122"/>
              </a:rPr>
              <a:t>電子書</a:t>
            </a:r>
            <a:r>
              <a:rPr lang="zh-CN" altLang="en-US" sz="2000" dirty="0" smtClean="0">
                <a:solidFill>
                  <a:srgbClr val="000066"/>
                </a:solidFill>
                <a:latin typeface="Arial" pitchFamily="34" charset="0"/>
                <a:ea typeface="SimHei" pitchFamily="2" charset="-122"/>
              </a:rPr>
              <a:t>：</a:t>
            </a:r>
            <a:r>
              <a:rPr lang="zh-CN" altLang="en-GB" sz="2000" dirty="0" smtClean="0">
                <a:solidFill>
                  <a:srgbClr val="000066"/>
                </a:solidFill>
                <a:latin typeface="Arial" pitchFamily="34" charset="0"/>
                <a:ea typeface="SimHei" pitchFamily="2" charset="-122"/>
              </a:rPr>
              <a:t> </a:t>
            </a:r>
            <a:r>
              <a:rPr lang="en-GB" altLang="zh-CN" sz="2000" dirty="0" smtClean="0">
                <a:solidFill>
                  <a:srgbClr val="000066"/>
                </a:solidFill>
                <a:latin typeface="Arial" pitchFamily="34" charset="0"/>
                <a:cs typeface="Arial" pitchFamily="34" charset="0"/>
              </a:rPr>
              <a:t>30</a:t>
            </a:r>
            <a:r>
              <a:rPr lang="en-US" altLang="zh-CN" sz="2000" dirty="0" smtClean="0">
                <a:solidFill>
                  <a:srgbClr val="000066"/>
                </a:solidFill>
                <a:latin typeface="Arial" pitchFamily="34" charset="0"/>
                <a:cs typeface="Arial" pitchFamily="34" charset="0"/>
              </a:rPr>
              <a:t>,</a:t>
            </a:r>
            <a:r>
              <a:rPr lang="en-GB" altLang="zh-CN" sz="2000" dirty="0" smtClean="0">
                <a:solidFill>
                  <a:srgbClr val="000066"/>
                </a:solidFill>
                <a:latin typeface="Arial" pitchFamily="34" charset="0"/>
                <a:cs typeface="Arial" pitchFamily="34" charset="0"/>
              </a:rPr>
              <a:t>000</a:t>
            </a:r>
            <a:r>
              <a:rPr lang="zh-CN" altLang="en-US" sz="2000" dirty="0" smtClean="0">
                <a:solidFill>
                  <a:srgbClr val="000066"/>
                </a:solidFill>
                <a:latin typeface="Arial" pitchFamily="34" charset="0"/>
                <a:ea typeface="SimHei" pitchFamily="2" charset="-122"/>
              </a:rPr>
              <a:t>種，</a:t>
            </a:r>
            <a:r>
              <a:rPr lang="en-US" altLang="zh-CN" sz="2000" dirty="0" smtClean="0">
                <a:solidFill>
                  <a:srgbClr val="000066"/>
                </a:solidFill>
                <a:latin typeface="Arial" pitchFamily="34" charset="0"/>
                <a:cs typeface="Arial" pitchFamily="34" charset="0"/>
              </a:rPr>
              <a:t>20</a:t>
            </a:r>
            <a:r>
              <a:rPr lang="zh-CN" altLang="en-US" sz="2000" dirty="0" smtClean="0">
                <a:solidFill>
                  <a:srgbClr val="000066"/>
                </a:solidFill>
                <a:latin typeface="Arial" pitchFamily="34" charset="0"/>
                <a:ea typeface="SimHei" pitchFamily="2" charset="-122"/>
              </a:rPr>
              <a:t>個</a:t>
            </a:r>
            <a:r>
              <a:rPr lang="zh-TW" altLang="en-US" sz="2000" dirty="0" smtClean="0">
                <a:solidFill>
                  <a:srgbClr val="000066"/>
                </a:solidFill>
                <a:latin typeface="Arial" pitchFamily="34" charset="0"/>
                <a:ea typeface="SimHei" pitchFamily="2" charset="-122"/>
              </a:rPr>
              <a:t>主題領域</a:t>
            </a:r>
            <a:endParaRPr lang="zh-CN" altLang="en-GB" sz="2000" dirty="0" smtClean="0">
              <a:solidFill>
                <a:srgbClr val="000066"/>
              </a:solidFill>
              <a:latin typeface="Arial" pitchFamily="34" charset="0"/>
              <a:ea typeface="SimHei" pitchFamily="2" charset="-122"/>
            </a:endParaRPr>
          </a:p>
          <a:p>
            <a:pPr eaLnBrk="1" hangingPunct="1"/>
            <a:r>
              <a:rPr lang="en-US" altLang="zh-CN" sz="2000" dirty="0" smtClean="0">
                <a:solidFill>
                  <a:srgbClr val="000066"/>
                </a:solidFill>
                <a:latin typeface="Arial" pitchFamily="34" charset="0"/>
                <a:cs typeface="Arial" pitchFamily="34" charset="0"/>
              </a:rPr>
              <a:t>CRCnetBASE</a:t>
            </a:r>
            <a:r>
              <a:rPr lang="zh-CN" altLang="en-US" sz="2000" dirty="0" smtClean="0">
                <a:solidFill>
                  <a:srgbClr val="000066"/>
                </a:solidFill>
                <a:latin typeface="Arial" pitchFamily="34" charset="0"/>
                <a:ea typeface="SimHei" pitchFamily="2" charset="-122"/>
              </a:rPr>
              <a:t>：</a:t>
            </a:r>
            <a:r>
              <a:rPr lang="en-US" altLang="zh-CN" sz="2000" dirty="0" smtClean="0">
                <a:solidFill>
                  <a:srgbClr val="000066"/>
                </a:solidFill>
                <a:latin typeface="Arial" pitchFamily="34" charset="0"/>
                <a:cs typeface="Arial" pitchFamily="34" charset="0"/>
              </a:rPr>
              <a:t>37</a:t>
            </a:r>
            <a:r>
              <a:rPr lang="zh-TW" altLang="en-US" sz="2000" dirty="0" smtClean="0">
                <a:solidFill>
                  <a:srgbClr val="000066"/>
                </a:solidFill>
                <a:latin typeface="Arial" pitchFamily="34" charset="0"/>
                <a:ea typeface="SimHei" pitchFamily="2" charset="-122"/>
              </a:rPr>
              <a:t>個學科庫，超過</a:t>
            </a:r>
            <a:r>
              <a:rPr lang="en-US" altLang="zh-TW" sz="2000" dirty="0" smtClean="0">
                <a:solidFill>
                  <a:srgbClr val="000066"/>
                </a:solidFill>
                <a:latin typeface="Arial" pitchFamily="34" charset="0"/>
                <a:ea typeface="SimHei" pitchFamily="2" charset="-122"/>
              </a:rPr>
              <a:t>8,</a:t>
            </a:r>
            <a:r>
              <a:rPr lang="en-US" altLang="zh-CN" sz="2000" dirty="0" smtClean="0">
                <a:solidFill>
                  <a:srgbClr val="000066"/>
                </a:solidFill>
                <a:latin typeface="Arial" pitchFamily="34" charset="0"/>
                <a:cs typeface="Arial" pitchFamily="34" charset="0"/>
              </a:rPr>
              <a:t>000</a:t>
            </a:r>
            <a:r>
              <a:rPr lang="zh-TW" altLang="en-US" sz="2000" dirty="0" smtClean="0">
                <a:solidFill>
                  <a:srgbClr val="000066"/>
                </a:solidFill>
                <a:latin typeface="Arial" pitchFamily="34" charset="0"/>
                <a:ea typeface="SimHei" pitchFamily="2" charset="-122"/>
              </a:rPr>
              <a:t>種參考工具書</a:t>
            </a:r>
            <a:endParaRPr lang="en-US" altLang="zh-CN" sz="2000" dirty="0" smtClean="0">
              <a:solidFill>
                <a:srgbClr val="000066"/>
              </a:solidFill>
              <a:latin typeface="Arial" pitchFamily="34" charset="0"/>
              <a:cs typeface="Arial" pitchFamily="34" charset="0"/>
            </a:endParaRPr>
          </a:p>
          <a:p>
            <a:pPr eaLnBrk="1" hangingPunct="1"/>
            <a:r>
              <a:rPr lang="zh-TW" altLang="en-US" sz="2000" dirty="0" smtClean="0">
                <a:solidFill>
                  <a:srgbClr val="000066"/>
                </a:solidFill>
                <a:latin typeface="Arial" pitchFamily="34" charset="0"/>
                <a:ea typeface="SimHei" pitchFamily="2" charset="-122"/>
              </a:rPr>
              <a:t>索</a:t>
            </a:r>
            <a:r>
              <a:rPr lang="zh-CN" altLang="en-US" sz="2000" dirty="0" smtClean="0">
                <a:solidFill>
                  <a:srgbClr val="000066"/>
                </a:solidFill>
                <a:latin typeface="Arial" pitchFamily="34" charset="0"/>
                <a:ea typeface="SimHei" pitchFamily="2" charset="-122"/>
              </a:rPr>
              <a:t>摘資料庫</a:t>
            </a:r>
            <a:endParaRPr lang="en-US" altLang="zh-CN" sz="2000" dirty="0" smtClean="0">
              <a:solidFill>
                <a:srgbClr val="000066"/>
              </a:solidFill>
              <a:latin typeface="Arial" pitchFamily="34" charset="0"/>
              <a:ea typeface="SimHei" pitchFamily="2" charset="-122"/>
            </a:endParaRPr>
          </a:p>
          <a:p>
            <a:pPr eaLnBrk="1" hangingPunct="1"/>
            <a:r>
              <a:rPr lang="zh-TW" altLang="en-US" sz="2000" dirty="0" smtClean="0">
                <a:solidFill>
                  <a:srgbClr val="000066"/>
                </a:solidFill>
                <a:latin typeface="Arial" pitchFamily="34" charset="0"/>
                <a:ea typeface="SimHei" pitchFamily="2" charset="-122"/>
              </a:rPr>
              <a:t>百科全書</a:t>
            </a:r>
            <a:endParaRPr lang="zh-CN" altLang="en-GB" sz="2000" dirty="0" smtClean="0">
              <a:solidFill>
                <a:srgbClr val="000066"/>
              </a:solidFill>
              <a:latin typeface="Arial" pitchFamily="34" charset="0"/>
              <a:ea typeface="SimHei" pitchFamily="2" charset="-122"/>
            </a:endParaRPr>
          </a:p>
          <a:p>
            <a:pPr eaLnBrk="1" hangingPunct="1"/>
            <a:endParaRPr lang="en-US" sz="2000" dirty="0" smtClean="0">
              <a:solidFill>
                <a:srgbClr val="16165D"/>
              </a:solidFill>
              <a:latin typeface="SimHei" pitchFamily="2" charset="-122"/>
              <a:ea typeface="SimHei" pitchFamily="2" charset="-122"/>
            </a:endParaRPr>
          </a:p>
          <a:p>
            <a:pPr eaLnBrk="1" hangingPunct="1">
              <a:buFontTx/>
              <a:buNone/>
            </a:pPr>
            <a:endParaRPr lang="en-US" sz="2000" dirty="0" smtClean="0">
              <a:solidFill>
                <a:srgbClr val="16165D"/>
              </a:solidFill>
              <a:latin typeface="SimHei" pitchFamily="2" charset="-122"/>
              <a:ea typeface="SimHei" pitchFamily="2" charset="-122"/>
            </a:endParaRPr>
          </a:p>
        </p:txBody>
      </p:sp>
    </p:spTree>
  </p:cSld>
  <p:clrMapOvr>
    <a:masterClrMapping/>
  </p:clrMapOvr>
  <p:transition advTm="531"/>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宋体" pitchFamily="2" charset="-122"/>
                <a:cs typeface="Arial" pitchFamily="34" charset="0"/>
              </a:rPr>
              <a:t>Users Also Read Feature</a:t>
            </a:r>
          </a:p>
        </p:txBody>
      </p:sp>
      <p:sp>
        <p:nvSpPr>
          <p:cNvPr id="3" name="Content Placeholder 2"/>
          <p:cNvSpPr>
            <a:spLocks noGrp="1"/>
          </p:cNvSpPr>
          <p:nvPr>
            <p:ph idx="1"/>
          </p:nvPr>
        </p:nvSpPr>
        <p:spPr/>
        <p:txBody>
          <a:bodyPr/>
          <a:lstStyle/>
          <a:p>
            <a:endParaRPr lang="en-AU"/>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 y="1328738"/>
            <a:ext cx="9055100" cy="518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6804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5400"/>
            <a:ext cx="1179513"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10"/>
          <p:cNvSpPr>
            <a:spLocks noChangeArrowheads="1"/>
          </p:cNvSpPr>
          <p:nvPr/>
        </p:nvSpPr>
        <p:spPr bwMode="auto">
          <a:xfrm>
            <a:off x="1676400" y="1752600"/>
            <a:ext cx="6942138"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lang="en-US" sz="2800">
              <a:latin typeface="Frutiger 47LightCn"/>
            </a:endParaRPr>
          </a:p>
        </p:txBody>
      </p:sp>
      <p:sp>
        <p:nvSpPr>
          <p:cNvPr id="2" name="TextBox 1"/>
          <p:cNvSpPr txBox="1">
            <a:spLocks noChangeArrowheads="1"/>
          </p:cNvSpPr>
          <p:nvPr/>
        </p:nvSpPr>
        <p:spPr bwMode="auto">
          <a:xfrm>
            <a:off x="1657350" y="1752600"/>
            <a:ext cx="50498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r>
              <a:rPr lang="en-CA" sz="6000"/>
              <a:t>Refreshed Daily</a:t>
            </a:r>
          </a:p>
        </p:txBody>
      </p:sp>
      <p:sp>
        <p:nvSpPr>
          <p:cNvPr id="4" name="TextBox 3"/>
          <p:cNvSpPr txBox="1">
            <a:spLocks noChangeArrowheads="1"/>
          </p:cNvSpPr>
          <p:nvPr/>
        </p:nvSpPr>
        <p:spPr bwMode="auto">
          <a:xfrm>
            <a:off x="1706563" y="2946400"/>
            <a:ext cx="63373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CA" sz="4000"/>
              <a:t>Based on the behaviour of each logged-in user over the previous three months</a:t>
            </a:r>
          </a:p>
        </p:txBody>
      </p:sp>
      <p:pic>
        <p:nvPicPr>
          <p:cNvPr id="2050" name="Picture 2" descr="C:\Users\Easyhome\Desktop\Computer Us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488" y="4652963"/>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TextBox 10"/>
          <p:cNvSpPr txBox="1">
            <a:spLocks noChangeArrowheads="1"/>
          </p:cNvSpPr>
          <p:nvPr/>
        </p:nvSpPr>
        <p:spPr bwMode="auto">
          <a:xfrm>
            <a:off x="2879725" y="158750"/>
            <a:ext cx="225414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CA" sz="4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宋体" pitchFamily="2" charset="-122"/>
              </a:rPr>
              <a:t>Features</a:t>
            </a:r>
          </a:p>
        </p:txBody>
      </p:sp>
    </p:spTree>
    <p:custDataLst>
      <p:tags r:id="rId1"/>
    </p:custDataLst>
    <p:extLst>
      <p:ext uri="{BB962C8B-B14F-4D97-AF65-F5344CB8AC3E}">
        <p14:creationId xmlns:p14="http://schemas.microsoft.com/office/powerpoint/2010/main" val="1277598628"/>
      </p:ext>
    </p:extLst>
  </p:cSld>
  <p:clrMapOvr>
    <a:masterClrMapping/>
  </p:clrMapOvr>
  <p:transition spd="slow" advTm="819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barn(inVertical)">
                                      <p:cBhvr>
                                        <p:cTn id="1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5400"/>
            <a:ext cx="1179513"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10"/>
          <p:cNvSpPr>
            <a:spLocks noChangeArrowheads="1"/>
          </p:cNvSpPr>
          <p:nvPr/>
        </p:nvSpPr>
        <p:spPr bwMode="auto">
          <a:xfrm>
            <a:off x="1676400" y="1752600"/>
            <a:ext cx="6942138"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lang="en-US" sz="2800">
              <a:latin typeface="Frutiger 47LightCn"/>
            </a:endParaRPr>
          </a:p>
        </p:txBody>
      </p:sp>
      <p:sp>
        <p:nvSpPr>
          <p:cNvPr id="2" name="TextBox 1"/>
          <p:cNvSpPr txBox="1">
            <a:spLocks noChangeArrowheads="1"/>
          </p:cNvSpPr>
          <p:nvPr/>
        </p:nvSpPr>
        <p:spPr bwMode="auto">
          <a:xfrm>
            <a:off x="2771775" y="1625600"/>
            <a:ext cx="5519738"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CA" sz="4400"/>
              <a:t>Compelling Reading List from Users Peers</a:t>
            </a:r>
          </a:p>
        </p:txBody>
      </p:sp>
      <p:sp>
        <p:nvSpPr>
          <p:cNvPr id="4" name="TextBox 3"/>
          <p:cNvSpPr txBox="1">
            <a:spLocks noChangeArrowheads="1"/>
          </p:cNvSpPr>
          <p:nvPr/>
        </p:nvSpPr>
        <p:spPr bwMode="auto">
          <a:xfrm>
            <a:off x="2786063" y="3394075"/>
            <a:ext cx="63373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CA" sz="4000"/>
              <a:t>Welcome by Librarians who pay for content and want users to make the most of this content</a:t>
            </a:r>
          </a:p>
        </p:txBody>
      </p:sp>
      <p:pic>
        <p:nvPicPr>
          <p:cNvPr id="3" name="Picture 2" descr="C:\Users\Easyhome\Desktop\Happy Libraria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413" y="4514850"/>
            <a:ext cx="1693862" cy="225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Box 8"/>
          <p:cNvSpPr txBox="1">
            <a:spLocks noChangeArrowheads="1"/>
          </p:cNvSpPr>
          <p:nvPr/>
        </p:nvSpPr>
        <p:spPr bwMode="auto">
          <a:xfrm>
            <a:off x="3906838" y="339725"/>
            <a:ext cx="209704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CA" sz="4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宋体" pitchFamily="2" charset="-122"/>
              </a:rPr>
              <a:t>Benefits</a:t>
            </a:r>
          </a:p>
        </p:txBody>
      </p:sp>
    </p:spTree>
    <p:custDataLst>
      <p:tags r:id="rId1"/>
    </p:custDataLst>
    <p:extLst>
      <p:ext uri="{BB962C8B-B14F-4D97-AF65-F5344CB8AC3E}">
        <p14:creationId xmlns:p14="http://schemas.microsoft.com/office/powerpoint/2010/main" val="2441398384"/>
      </p:ext>
    </p:extLst>
  </p:cSld>
  <p:clrMapOvr>
    <a:masterClrMapping/>
  </p:clrMapOvr>
  <p:transition spd="slow" advTm="2444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7475" y="1752600"/>
            <a:ext cx="7639050" cy="494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5400"/>
            <a:ext cx="1179513"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10"/>
          <p:cNvSpPr>
            <a:spLocks noChangeArrowheads="1"/>
          </p:cNvSpPr>
          <p:nvPr/>
        </p:nvSpPr>
        <p:spPr bwMode="auto">
          <a:xfrm>
            <a:off x="1676400" y="1752600"/>
            <a:ext cx="6942138"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lang="en-US" sz="2800">
              <a:latin typeface="Frutiger 47LightCn"/>
            </a:endParaRPr>
          </a:p>
        </p:txBody>
      </p:sp>
      <p:pic>
        <p:nvPicPr>
          <p:cNvPr id="1027" name="Picture 3" descr="C:\Users\Easyhome\Desktop\Curso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12088" y="3722688"/>
            <a:ext cx="3429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Rectangle 3"/>
          <p:cNvSpPr>
            <a:spLocks noChangeArrowheads="1"/>
          </p:cNvSpPr>
          <p:nvPr/>
        </p:nvSpPr>
        <p:spPr bwMode="auto">
          <a:xfrm>
            <a:off x="2703531" y="261938"/>
            <a:ext cx="488787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宋体" pitchFamily="2" charset="-122"/>
                <a:cs typeface="Arial" pitchFamily="34" charset="0"/>
              </a:rPr>
              <a:t>The Most Read and </a:t>
            </a:r>
          </a:p>
          <a:p>
            <a:pPr algn="ctr"/>
            <a:r>
              <a:rPr lang="en-US" sz="4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宋体" pitchFamily="2" charset="-122"/>
                <a:cs typeface="Arial" pitchFamily="34" charset="0"/>
              </a:rPr>
              <a:t>Most Cited Feature </a:t>
            </a:r>
          </a:p>
        </p:txBody>
      </p:sp>
    </p:spTree>
    <p:custDataLst>
      <p:tags r:id="rId1"/>
    </p:custDataLst>
    <p:extLst>
      <p:ext uri="{BB962C8B-B14F-4D97-AF65-F5344CB8AC3E}">
        <p14:creationId xmlns:p14="http://schemas.microsoft.com/office/powerpoint/2010/main" val="2177607666"/>
      </p:ext>
    </p:extLst>
  </p:cSld>
  <p:clrMapOvr>
    <a:masterClrMapping/>
  </p:clrMapOvr>
  <p:transition spd="slow" advTm="726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0-#ppt_w/2"/>
                                          </p:val>
                                        </p:tav>
                                        <p:tav tm="100000">
                                          <p:val>
                                            <p:strVal val="#ppt_x"/>
                                          </p:val>
                                        </p:tav>
                                      </p:tavLst>
                                    </p:anim>
                                    <p:anim calcmode="lin" valueType="num">
                                      <p:cBhvr additive="base">
                                        <p:cTn id="8" dur="500" fill="hold"/>
                                        <p:tgtEl>
                                          <p:spTgt spid="10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400" y="1752600"/>
            <a:ext cx="2562225" cy="490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5400"/>
            <a:ext cx="1179513"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10"/>
          <p:cNvSpPr>
            <a:spLocks noChangeArrowheads="1"/>
          </p:cNvSpPr>
          <p:nvPr/>
        </p:nvSpPr>
        <p:spPr bwMode="auto">
          <a:xfrm>
            <a:off x="1676400" y="1752600"/>
            <a:ext cx="6942138"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lang="en-US" sz="2800">
              <a:latin typeface="Frutiger 47LightCn"/>
            </a:endParaRPr>
          </a:p>
        </p:txBody>
      </p:sp>
      <p:sp>
        <p:nvSpPr>
          <p:cNvPr id="4102" name="Rectangle 3"/>
          <p:cNvSpPr>
            <a:spLocks noChangeArrowheads="1"/>
          </p:cNvSpPr>
          <p:nvPr/>
        </p:nvSpPr>
        <p:spPr bwMode="auto">
          <a:xfrm>
            <a:off x="2217821" y="261938"/>
            <a:ext cx="585929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宋体" pitchFamily="2" charset="-122"/>
                <a:cs typeface="Arial" pitchFamily="34" charset="0"/>
              </a:rPr>
              <a:t>The Most Read Feature </a:t>
            </a:r>
          </a:p>
        </p:txBody>
      </p:sp>
      <p:pic>
        <p:nvPicPr>
          <p:cNvPr id="9" name="Picture 3" descr="C:\Users\Easyhome\Desktop\Curso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60513" y="2417763"/>
            <a:ext cx="3429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874963" y="1838325"/>
            <a:ext cx="6291262" cy="1570038"/>
          </a:xfrm>
          <a:prstGeom prst="rect">
            <a:avLst/>
          </a:prstGeom>
          <a:noFill/>
        </p:spPr>
        <p:txBody>
          <a:bodyPr wrap="none">
            <a:spAutoFit/>
          </a:bodyPr>
          <a:lstStyle/>
          <a:p>
            <a:pPr marL="514350" indent="-514350" fontAlgn="auto">
              <a:spcBef>
                <a:spcPts val="0"/>
              </a:spcBef>
              <a:spcAft>
                <a:spcPts val="0"/>
              </a:spcAft>
              <a:buFontTx/>
              <a:buAutoNum type="arabicPeriod"/>
              <a:defRPr/>
            </a:pPr>
            <a:r>
              <a:rPr lang="en-GB" sz="3200" dirty="0">
                <a:latin typeface="+mn-lt"/>
                <a:cs typeface="+mn-cs"/>
              </a:rPr>
              <a:t>The list is based on data collected</a:t>
            </a:r>
          </a:p>
          <a:p>
            <a:pPr fontAlgn="auto">
              <a:spcBef>
                <a:spcPts val="0"/>
              </a:spcBef>
              <a:spcAft>
                <a:spcPts val="0"/>
              </a:spcAft>
              <a:defRPr/>
            </a:pPr>
            <a:r>
              <a:rPr lang="en-GB" sz="3200" dirty="0">
                <a:latin typeface="+mn-lt"/>
                <a:cs typeface="+mn-cs"/>
              </a:rPr>
              <a:t>      since the website was launched  </a:t>
            </a:r>
          </a:p>
          <a:p>
            <a:pPr fontAlgn="auto">
              <a:spcBef>
                <a:spcPts val="0"/>
              </a:spcBef>
              <a:spcAft>
                <a:spcPts val="0"/>
              </a:spcAft>
              <a:defRPr/>
            </a:pPr>
            <a:r>
              <a:rPr lang="en-GB" sz="3200" dirty="0">
                <a:latin typeface="+mn-lt"/>
                <a:cs typeface="+mn-cs"/>
              </a:rPr>
              <a:t>      on </a:t>
            </a:r>
            <a:r>
              <a:rPr lang="en-GB" sz="3200" b="1" dirty="0">
                <a:latin typeface="+mn-lt"/>
                <a:cs typeface="+mn-cs"/>
              </a:rPr>
              <a:t>June 25</a:t>
            </a:r>
            <a:r>
              <a:rPr lang="en-GB" sz="3200" b="1" baseline="30000" dirty="0">
                <a:latin typeface="+mn-lt"/>
                <a:cs typeface="+mn-cs"/>
              </a:rPr>
              <a:t>th</a:t>
            </a:r>
            <a:r>
              <a:rPr lang="en-GB" sz="3200" b="1" dirty="0">
                <a:latin typeface="+mn-lt"/>
                <a:cs typeface="+mn-cs"/>
              </a:rPr>
              <a:t>, 2011</a:t>
            </a:r>
          </a:p>
        </p:txBody>
      </p:sp>
      <p:sp>
        <p:nvSpPr>
          <p:cNvPr id="12" name="TextBox 11"/>
          <p:cNvSpPr txBox="1">
            <a:spLocks noChangeArrowheads="1"/>
          </p:cNvSpPr>
          <p:nvPr/>
        </p:nvSpPr>
        <p:spPr bwMode="auto">
          <a:xfrm>
            <a:off x="2884488" y="4076700"/>
            <a:ext cx="613886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GB" sz="3200"/>
              <a:t>2. It rebuilds </a:t>
            </a:r>
            <a:r>
              <a:rPr lang="en-GB" sz="3200" b="1"/>
              <a:t>every 24-hours</a:t>
            </a:r>
            <a:r>
              <a:rPr lang="en-GB" sz="3200"/>
              <a:t>, based </a:t>
            </a:r>
          </a:p>
          <a:p>
            <a:pPr eaLnBrk="1" hangingPunct="1"/>
            <a:r>
              <a:rPr lang="en-GB" sz="3200" b="1"/>
              <a:t>     </a:t>
            </a:r>
            <a:r>
              <a:rPr lang="en-GB" sz="3200"/>
              <a:t>on user behaviour</a:t>
            </a:r>
          </a:p>
        </p:txBody>
      </p:sp>
    </p:spTree>
    <p:custDataLst>
      <p:tags r:id="rId1"/>
    </p:custDataLst>
    <p:extLst>
      <p:ext uri="{BB962C8B-B14F-4D97-AF65-F5344CB8AC3E}">
        <p14:creationId xmlns:p14="http://schemas.microsoft.com/office/powerpoint/2010/main" val="1005262479"/>
      </p:ext>
    </p:extLst>
  </p:cSld>
  <p:clrMapOvr>
    <a:masterClrMapping/>
  </p:clrMapOvr>
  <p:transition spd="slow" advTm="1384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5400"/>
            <a:ext cx="1179513"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10"/>
          <p:cNvSpPr>
            <a:spLocks noChangeArrowheads="1"/>
          </p:cNvSpPr>
          <p:nvPr/>
        </p:nvSpPr>
        <p:spPr bwMode="auto">
          <a:xfrm>
            <a:off x="1676400" y="1752600"/>
            <a:ext cx="6942138"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lang="en-US" sz="2800">
              <a:latin typeface="Frutiger 47LightCn"/>
            </a:endParaRPr>
          </a:p>
        </p:txBody>
      </p:sp>
      <p:sp>
        <p:nvSpPr>
          <p:cNvPr id="5125" name="Rectangle 3"/>
          <p:cNvSpPr>
            <a:spLocks noChangeArrowheads="1"/>
          </p:cNvSpPr>
          <p:nvPr/>
        </p:nvSpPr>
        <p:spPr bwMode="auto">
          <a:xfrm>
            <a:off x="2201791" y="261938"/>
            <a:ext cx="589135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宋体" pitchFamily="2" charset="-122"/>
                <a:cs typeface="Arial" pitchFamily="34" charset="0"/>
              </a:rPr>
              <a:t>The Most Cited Feature </a:t>
            </a:r>
          </a:p>
        </p:txBody>
      </p:sp>
      <p:pic>
        <p:nvPicPr>
          <p:cNvPr id="51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500" y="1895475"/>
            <a:ext cx="2463800" cy="4341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descr="C:\Users\Easyhome\Desktop\Curso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33650" y="2417763"/>
            <a:ext cx="3429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884488" y="1341438"/>
            <a:ext cx="5476875" cy="1076325"/>
          </a:xfrm>
          <a:prstGeom prst="rect">
            <a:avLst/>
          </a:prstGeom>
          <a:noFill/>
        </p:spPr>
        <p:txBody>
          <a:bodyPr wrap="none">
            <a:spAutoFit/>
          </a:bodyPr>
          <a:lstStyle/>
          <a:p>
            <a:pPr marL="514350" indent="-514350" fontAlgn="auto">
              <a:spcBef>
                <a:spcPts val="0"/>
              </a:spcBef>
              <a:spcAft>
                <a:spcPts val="0"/>
              </a:spcAft>
              <a:buFontTx/>
              <a:buAutoNum type="arabicPeriod"/>
              <a:defRPr/>
            </a:pPr>
            <a:r>
              <a:rPr lang="en-GB" sz="3200" dirty="0">
                <a:latin typeface="+mn-lt"/>
                <a:cs typeface="+mn-cs"/>
              </a:rPr>
              <a:t>The Citation Data is Sourced </a:t>
            </a:r>
          </a:p>
          <a:p>
            <a:pPr fontAlgn="auto">
              <a:spcBef>
                <a:spcPts val="0"/>
              </a:spcBef>
              <a:spcAft>
                <a:spcPts val="0"/>
              </a:spcAft>
              <a:defRPr/>
            </a:pPr>
            <a:r>
              <a:rPr lang="en-GB" sz="3200" dirty="0">
                <a:latin typeface="+mn-lt"/>
                <a:cs typeface="+mn-cs"/>
              </a:rPr>
              <a:t>      from </a:t>
            </a:r>
            <a:r>
              <a:rPr lang="en-GB" sz="3200" b="1" dirty="0" err="1">
                <a:latin typeface="+mn-lt"/>
                <a:cs typeface="+mn-cs"/>
              </a:rPr>
              <a:t>CrossRef</a:t>
            </a:r>
            <a:endParaRPr lang="en-GB" sz="3200" b="1" dirty="0">
              <a:latin typeface="+mn-lt"/>
              <a:cs typeface="+mn-cs"/>
            </a:endParaRPr>
          </a:p>
        </p:txBody>
      </p:sp>
      <p:sp>
        <p:nvSpPr>
          <p:cNvPr id="11" name="TextBox 10"/>
          <p:cNvSpPr txBox="1">
            <a:spLocks noChangeArrowheads="1"/>
          </p:cNvSpPr>
          <p:nvPr/>
        </p:nvSpPr>
        <p:spPr bwMode="auto">
          <a:xfrm>
            <a:off x="2908300" y="2719388"/>
            <a:ext cx="620077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GB" sz="3200"/>
              <a:t>2. CrossRef only counts the citations</a:t>
            </a:r>
          </a:p>
          <a:p>
            <a:pPr eaLnBrk="1" hangingPunct="1"/>
            <a:r>
              <a:rPr lang="en-GB" sz="3200"/>
              <a:t>    of its members</a:t>
            </a:r>
          </a:p>
        </p:txBody>
      </p:sp>
      <p:sp>
        <p:nvSpPr>
          <p:cNvPr id="12" name="TextBox 11"/>
          <p:cNvSpPr txBox="1">
            <a:spLocks noChangeArrowheads="1"/>
          </p:cNvSpPr>
          <p:nvPr/>
        </p:nvSpPr>
        <p:spPr bwMode="auto">
          <a:xfrm>
            <a:off x="2908300" y="4048125"/>
            <a:ext cx="588168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GB" sz="3200"/>
              <a:t>3. A filter is applied to the feature </a:t>
            </a:r>
          </a:p>
          <a:p>
            <a:pPr eaLnBrk="1" hangingPunct="1"/>
            <a:r>
              <a:rPr lang="en-GB" sz="3200"/>
              <a:t>    to only show articles cited in </a:t>
            </a:r>
          </a:p>
          <a:p>
            <a:pPr eaLnBrk="1" hangingPunct="1"/>
            <a:r>
              <a:rPr lang="en-GB" sz="3200"/>
              <a:t>    </a:t>
            </a:r>
            <a:r>
              <a:rPr lang="en-GB" sz="3200" b="1"/>
              <a:t>the last 3 years</a:t>
            </a:r>
          </a:p>
        </p:txBody>
      </p:sp>
    </p:spTree>
    <p:custDataLst>
      <p:tags r:id="rId1"/>
    </p:custDataLst>
    <p:extLst>
      <p:ext uri="{BB962C8B-B14F-4D97-AF65-F5344CB8AC3E}">
        <p14:creationId xmlns:p14="http://schemas.microsoft.com/office/powerpoint/2010/main" val="949371154"/>
      </p:ext>
    </p:extLst>
  </p:cSld>
  <p:clrMapOvr>
    <a:masterClrMapping/>
  </p:clrMapOvr>
  <p:transition spd="slow" advTm="3221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5400"/>
            <a:ext cx="1179513"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10"/>
          <p:cNvSpPr>
            <a:spLocks noChangeArrowheads="1"/>
          </p:cNvSpPr>
          <p:nvPr/>
        </p:nvSpPr>
        <p:spPr bwMode="auto">
          <a:xfrm>
            <a:off x="539750" y="1916113"/>
            <a:ext cx="8231188"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pPr>
            <a:r>
              <a:rPr lang="en-US" sz="4800">
                <a:latin typeface="Frutiger 47LightCn"/>
              </a:rPr>
              <a:t>Encourages Users to </a:t>
            </a:r>
          </a:p>
          <a:p>
            <a:pPr algn="ctr">
              <a:spcBef>
                <a:spcPct val="20000"/>
              </a:spcBef>
            </a:pPr>
            <a:r>
              <a:rPr lang="en-US" sz="4800">
                <a:latin typeface="Frutiger 47LightCn"/>
              </a:rPr>
              <a:t>Explore More Content on </a:t>
            </a:r>
          </a:p>
          <a:p>
            <a:pPr algn="ctr">
              <a:spcBef>
                <a:spcPct val="20000"/>
              </a:spcBef>
            </a:pPr>
            <a:r>
              <a:rPr lang="en-US" sz="4800">
                <a:latin typeface="Frutiger 47LightCn"/>
              </a:rPr>
              <a:t>Taylor &amp; Francis Online</a:t>
            </a:r>
          </a:p>
          <a:p>
            <a:pPr>
              <a:spcBef>
                <a:spcPct val="20000"/>
              </a:spcBef>
            </a:pPr>
            <a:endParaRPr lang="en-US" sz="4000">
              <a:latin typeface="Frutiger 47LightCn"/>
            </a:endParaRPr>
          </a:p>
          <a:p>
            <a:pPr>
              <a:spcBef>
                <a:spcPct val="20000"/>
              </a:spcBef>
            </a:pPr>
            <a:endParaRPr lang="en-US" sz="4000">
              <a:latin typeface="Frutiger 47LightCn"/>
            </a:endParaRPr>
          </a:p>
        </p:txBody>
      </p:sp>
      <p:sp>
        <p:nvSpPr>
          <p:cNvPr id="6149" name="Rectangle 10"/>
          <p:cNvSpPr>
            <a:spLocks noChangeArrowheads="1"/>
          </p:cNvSpPr>
          <p:nvPr/>
        </p:nvSpPr>
        <p:spPr bwMode="auto">
          <a:xfrm>
            <a:off x="2087563" y="2446338"/>
            <a:ext cx="70564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lang="en-US" sz="4000">
              <a:latin typeface="Frutiger 47LightCn"/>
            </a:endParaRPr>
          </a:p>
          <a:p>
            <a:pPr>
              <a:spcBef>
                <a:spcPct val="20000"/>
              </a:spcBef>
            </a:pPr>
            <a:endParaRPr lang="en-US" sz="4000">
              <a:latin typeface="Frutiger 47LightCn"/>
            </a:endParaRPr>
          </a:p>
          <a:p>
            <a:pPr>
              <a:spcBef>
                <a:spcPct val="20000"/>
              </a:spcBef>
            </a:pPr>
            <a:endParaRPr lang="en-US" sz="4000">
              <a:latin typeface="Frutiger 47LightCn"/>
            </a:endParaRPr>
          </a:p>
        </p:txBody>
      </p:sp>
      <p:sp>
        <p:nvSpPr>
          <p:cNvPr id="6150" name="Rectangle 10"/>
          <p:cNvSpPr>
            <a:spLocks noChangeArrowheads="1"/>
          </p:cNvSpPr>
          <p:nvPr/>
        </p:nvSpPr>
        <p:spPr bwMode="auto">
          <a:xfrm>
            <a:off x="2119313" y="3884613"/>
            <a:ext cx="70564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lang="en-US" sz="4000">
              <a:latin typeface="Frutiger 47LightCn"/>
            </a:endParaRPr>
          </a:p>
          <a:p>
            <a:pPr>
              <a:spcBef>
                <a:spcPct val="20000"/>
              </a:spcBef>
            </a:pPr>
            <a:endParaRPr lang="en-US" sz="4000">
              <a:latin typeface="Frutiger 47LightCn"/>
            </a:endParaRPr>
          </a:p>
        </p:txBody>
      </p:sp>
      <p:sp>
        <p:nvSpPr>
          <p:cNvPr id="6151" name="TextBox 2"/>
          <p:cNvSpPr txBox="1">
            <a:spLocks noChangeArrowheads="1"/>
          </p:cNvSpPr>
          <p:nvPr/>
        </p:nvSpPr>
        <p:spPr bwMode="auto">
          <a:xfrm>
            <a:off x="3943369" y="323850"/>
            <a:ext cx="209704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CA" sz="4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宋体" pitchFamily="2" charset="-122"/>
              </a:rPr>
              <a:t>Benefits</a:t>
            </a:r>
          </a:p>
        </p:txBody>
      </p:sp>
      <p:pic>
        <p:nvPicPr>
          <p:cNvPr id="10"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59225" y="4702175"/>
            <a:ext cx="1392238" cy="209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084085126"/>
      </p:ext>
    </p:extLst>
  </p:cSld>
  <p:clrMapOvr>
    <a:masterClrMapping/>
  </p:clrMapOvr>
  <p:transition spd="slow" advTm="2177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5400"/>
            <a:ext cx="1179513"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10"/>
          <p:cNvSpPr>
            <a:spLocks noChangeArrowheads="1"/>
          </p:cNvSpPr>
          <p:nvPr/>
        </p:nvSpPr>
        <p:spPr bwMode="auto">
          <a:xfrm>
            <a:off x="1676400" y="1752600"/>
            <a:ext cx="6942138"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lang="en-US" sz="2800">
              <a:latin typeface="Frutiger 47LightCn"/>
            </a:endParaRPr>
          </a:p>
        </p:txBody>
      </p:sp>
      <p:pic>
        <p:nvPicPr>
          <p:cNvPr id="3077" name="Picture 3" descr="C:\Users\Easyhome\Desktop\Curso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2088" y="3722688"/>
            <a:ext cx="3429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3"/>
          <p:cNvSpPr>
            <a:spLocks noChangeArrowheads="1"/>
          </p:cNvSpPr>
          <p:nvPr/>
        </p:nvSpPr>
        <p:spPr bwMode="auto">
          <a:xfrm>
            <a:off x="2294765" y="261938"/>
            <a:ext cx="5705409"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宋体" pitchFamily="2" charset="-122"/>
                <a:cs typeface="Arial" pitchFamily="34" charset="0"/>
              </a:rPr>
              <a:t>Abstracting &amp; Indexing</a:t>
            </a:r>
          </a:p>
          <a:p>
            <a:pPr algn="ctr"/>
            <a:r>
              <a:rPr lang="en-US" sz="4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宋体" pitchFamily="2" charset="-122"/>
                <a:cs typeface="Arial" pitchFamily="34" charset="0"/>
              </a:rPr>
              <a:t>Databases</a:t>
            </a:r>
          </a:p>
        </p:txBody>
      </p:sp>
      <p:pic>
        <p:nvPicPr>
          <p:cNvPr id="307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375" y="1844675"/>
            <a:ext cx="8242300" cy="463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descr="C:\Users\Easyhome\Desktop\Curso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1600" y="2708275"/>
            <a:ext cx="3429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C:\Users\Easyhome\Desktop\Curso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1600" y="3876675"/>
            <a:ext cx="3429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C:\Users\Easyhome\Desktop\Curso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1600" y="5229225"/>
            <a:ext cx="3429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244087220"/>
      </p:ext>
    </p:extLst>
  </p:cSld>
  <p:clrMapOvr>
    <a:masterClrMapping/>
  </p:clrMapOvr>
  <p:transition spd="slow" advTm="2362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338" y="1844675"/>
            <a:ext cx="7983537" cy="474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5400"/>
            <a:ext cx="1179513"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10"/>
          <p:cNvSpPr>
            <a:spLocks noChangeArrowheads="1"/>
          </p:cNvSpPr>
          <p:nvPr/>
        </p:nvSpPr>
        <p:spPr bwMode="auto">
          <a:xfrm>
            <a:off x="1676400" y="1752600"/>
            <a:ext cx="6942138"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lang="en-US" sz="2800">
              <a:latin typeface="Frutiger 47LightCn"/>
            </a:endParaRPr>
          </a:p>
        </p:txBody>
      </p:sp>
      <p:sp>
        <p:nvSpPr>
          <p:cNvPr id="4102" name="Rectangle 3"/>
          <p:cNvSpPr>
            <a:spLocks noChangeArrowheads="1"/>
          </p:cNvSpPr>
          <p:nvPr/>
        </p:nvSpPr>
        <p:spPr bwMode="auto">
          <a:xfrm>
            <a:off x="3464156" y="261938"/>
            <a:ext cx="336662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宋体" pitchFamily="2" charset="-122"/>
                <a:cs typeface="Arial" pitchFamily="34" charset="0"/>
              </a:rPr>
              <a:t>Advantage #1</a:t>
            </a:r>
          </a:p>
        </p:txBody>
      </p:sp>
      <p:pic>
        <p:nvPicPr>
          <p:cNvPr id="9" name="Picture 3" descr="C:\Users\Easyhome\Desktop\Curso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76813" y="4652963"/>
            <a:ext cx="3429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TextBox 1"/>
          <p:cNvSpPr txBox="1">
            <a:spLocks noChangeArrowheads="1"/>
          </p:cNvSpPr>
          <p:nvPr/>
        </p:nvSpPr>
        <p:spPr bwMode="auto">
          <a:xfrm>
            <a:off x="1979613" y="981075"/>
            <a:ext cx="68246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CA" sz="2800"/>
              <a:t>Database records appear in the search results</a:t>
            </a:r>
          </a:p>
        </p:txBody>
      </p:sp>
    </p:spTree>
    <p:custDataLst>
      <p:tags r:id="rId1"/>
    </p:custDataLst>
    <p:extLst>
      <p:ext uri="{BB962C8B-B14F-4D97-AF65-F5344CB8AC3E}">
        <p14:creationId xmlns:p14="http://schemas.microsoft.com/office/powerpoint/2010/main" val="1708433470"/>
      </p:ext>
    </p:extLst>
  </p:cSld>
  <p:clrMapOvr>
    <a:masterClrMapping/>
  </p:clrMapOvr>
  <p:transition spd="slow" advTm="1210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3450" y="1627188"/>
            <a:ext cx="6376988" cy="5040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5400"/>
            <a:ext cx="1179513"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10"/>
          <p:cNvSpPr>
            <a:spLocks noChangeArrowheads="1"/>
          </p:cNvSpPr>
          <p:nvPr/>
        </p:nvSpPr>
        <p:spPr bwMode="auto">
          <a:xfrm>
            <a:off x="1676400" y="1752600"/>
            <a:ext cx="6942138"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lang="en-US" sz="2800">
              <a:latin typeface="Frutiger 47LightCn"/>
            </a:endParaRPr>
          </a:p>
        </p:txBody>
      </p:sp>
      <p:sp>
        <p:nvSpPr>
          <p:cNvPr id="5126" name="Rectangle 3"/>
          <p:cNvSpPr>
            <a:spLocks noChangeArrowheads="1"/>
          </p:cNvSpPr>
          <p:nvPr/>
        </p:nvSpPr>
        <p:spPr bwMode="auto">
          <a:xfrm>
            <a:off x="3464156" y="261938"/>
            <a:ext cx="336662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宋体" pitchFamily="2" charset="-122"/>
                <a:cs typeface="Arial" pitchFamily="34" charset="0"/>
              </a:rPr>
              <a:t>Advantage #2</a:t>
            </a:r>
          </a:p>
        </p:txBody>
      </p:sp>
      <p:pic>
        <p:nvPicPr>
          <p:cNvPr id="9" name="Picture 3" descr="C:\Users\Easyhome\Desktop\Curso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76813" y="4652963"/>
            <a:ext cx="3429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Box 1"/>
          <p:cNvSpPr txBox="1">
            <a:spLocks noChangeArrowheads="1"/>
          </p:cNvSpPr>
          <p:nvPr/>
        </p:nvSpPr>
        <p:spPr bwMode="auto">
          <a:xfrm>
            <a:off x="3135313" y="898525"/>
            <a:ext cx="4513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CA" sz="2800"/>
              <a:t>A new taxonomy for each A&amp;I</a:t>
            </a:r>
          </a:p>
        </p:txBody>
      </p:sp>
    </p:spTree>
    <p:custDataLst>
      <p:tags r:id="rId1"/>
    </p:custDataLst>
    <p:extLst>
      <p:ext uri="{BB962C8B-B14F-4D97-AF65-F5344CB8AC3E}">
        <p14:creationId xmlns:p14="http://schemas.microsoft.com/office/powerpoint/2010/main" val="3986561750"/>
      </p:ext>
    </p:extLst>
  </p:cSld>
  <p:clrMapOvr>
    <a:masterClrMapping/>
  </p:clrMapOvr>
  <p:transition spd="slow" advTm="695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7772400" cy="1143000"/>
          </a:xfrm>
          <a:ln>
            <a:noFill/>
          </a:ln>
          <a:effectLst>
            <a:glow rad="63500">
              <a:schemeClr val="accent2">
                <a:satMod val="175000"/>
                <a:alpha val="40000"/>
              </a:schemeClr>
            </a:glow>
          </a:effectLst>
        </p:spPr>
        <p:txBody>
          <a:bodyPr>
            <a:normAutofit/>
          </a:bodyPr>
          <a:lstStyle/>
          <a:p>
            <a:r>
              <a:rPr lang="en-US" i="1" dirty="0" smtClean="0">
                <a:effectLst>
                  <a:outerShdw blurRad="38100" dist="38100" dir="2700000" algn="tl">
                    <a:srgbClr val="000000">
                      <a:alpha val="43137"/>
                    </a:srgbClr>
                  </a:outerShdw>
                </a:effectLst>
              </a:rPr>
              <a:t>CONCERT</a:t>
            </a:r>
            <a:r>
              <a:rPr lang="zh-TW" altLang="en-US" i="1" dirty="0" smtClean="0">
                <a:effectLst>
                  <a:outerShdw blurRad="38100" dist="38100" dir="2700000" algn="tl">
                    <a:srgbClr val="000000">
                      <a:alpha val="43137"/>
                    </a:srgbClr>
                  </a:outerShdw>
                </a:effectLst>
              </a:rPr>
              <a:t>引入</a:t>
            </a:r>
            <a:r>
              <a:rPr lang="en-US" altLang="zh-TW" i="1" dirty="0" smtClean="0">
                <a:solidFill>
                  <a:srgbClr val="0070C0"/>
                </a:solidFill>
                <a:effectLst>
                  <a:outerShdw blurRad="38100" dist="38100" dir="2700000" algn="tl">
                    <a:srgbClr val="000000">
                      <a:alpha val="43137"/>
                    </a:srgbClr>
                  </a:outerShdw>
                </a:effectLst>
              </a:rPr>
              <a:t>T &amp; F</a:t>
            </a:r>
            <a:r>
              <a:rPr lang="zh-TW" altLang="en-US" i="1" dirty="0" smtClean="0">
                <a:effectLst>
                  <a:outerShdw blurRad="38100" dist="38100" dir="2700000" algn="tl">
                    <a:srgbClr val="000000">
                      <a:alpha val="43137"/>
                    </a:srgbClr>
                  </a:outerShdw>
                </a:effectLst>
              </a:rPr>
              <a:t>期刊精選</a:t>
            </a:r>
            <a:endParaRPr lang="en-US" i="1" dirty="0">
              <a:effectLst>
                <a:outerShdw blurRad="38100" dist="38100" dir="2700000" algn="tl">
                  <a:srgbClr val="000000">
                    <a:alpha val="43137"/>
                  </a:srgbClr>
                </a:outerShdw>
              </a:effectLst>
            </a:endParaRPr>
          </a:p>
        </p:txBody>
      </p:sp>
      <p:sp>
        <p:nvSpPr>
          <p:cNvPr id="4" name="Rectangle 10"/>
          <p:cNvSpPr>
            <a:spLocks noChangeArrowheads="1"/>
          </p:cNvSpPr>
          <p:nvPr/>
        </p:nvSpPr>
        <p:spPr bwMode="auto">
          <a:xfrm>
            <a:off x="825964" y="2339725"/>
            <a:ext cx="8127536" cy="3861379"/>
          </a:xfrm>
          <a:prstGeom prst="rect">
            <a:avLst/>
          </a:prstGeom>
          <a:solidFill>
            <a:srgbClr val="7BAADE"/>
          </a:solidFill>
          <a:ln w="9525">
            <a:noFill/>
            <a:miter lim="800000"/>
            <a:headEnd/>
            <a:tailEnd/>
          </a:ln>
        </p:spPr>
        <p:txBody>
          <a:bodyPr wrap="none" anchor="ctr"/>
          <a:lstStyle/>
          <a:p>
            <a:endParaRPr lang="zh-TW" altLang="en-US"/>
          </a:p>
        </p:txBody>
      </p:sp>
      <p:sp>
        <p:nvSpPr>
          <p:cNvPr id="5" name="Text Box 11"/>
          <p:cNvSpPr txBox="1">
            <a:spLocks noChangeArrowheads="1"/>
          </p:cNvSpPr>
          <p:nvPr/>
        </p:nvSpPr>
        <p:spPr bwMode="auto">
          <a:xfrm>
            <a:off x="825965" y="1693394"/>
            <a:ext cx="8127536" cy="646331"/>
          </a:xfrm>
          <a:prstGeom prst="rect">
            <a:avLst/>
          </a:prstGeom>
          <a:solidFill>
            <a:srgbClr val="FFFF99">
              <a:alpha val="89803"/>
            </a:srgbClr>
          </a:solidFill>
          <a:ln w="9525">
            <a:noFill/>
            <a:miter lim="800000"/>
            <a:headEnd/>
            <a:tailEnd/>
          </a:ln>
        </p:spPr>
        <p:txBody>
          <a:bodyPr wrap="square">
            <a:spAutoFit/>
          </a:bodyPr>
          <a:lstStyle/>
          <a:p>
            <a:pPr algn="ctr">
              <a:spcBef>
                <a:spcPct val="50000"/>
              </a:spcBef>
            </a:pPr>
            <a:r>
              <a:rPr kumimoji="0" lang="zh-TW" altLang="en-US" b="1" dirty="0">
                <a:latin typeface="微軟正黑體" pitchFamily="34" charset="-120"/>
                <a:ea typeface="微軟正黑體" pitchFamily="34" charset="-120"/>
              </a:rPr>
              <a:t>全科性主題電子期刊精選</a:t>
            </a:r>
            <a:br>
              <a:rPr kumimoji="0" lang="zh-TW" altLang="en-US" b="1" dirty="0">
                <a:latin typeface="微軟正黑體" pitchFamily="34" charset="-120"/>
                <a:ea typeface="微軟正黑體" pitchFamily="34" charset="-120"/>
              </a:rPr>
            </a:br>
            <a:r>
              <a:rPr kumimoji="0" lang="en-US" altLang="zh-TW" b="1" dirty="0">
                <a:latin typeface="微軟正黑體" pitchFamily="34" charset="-120"/>
                <a:ea typeface="微軟正黑體" pitchFamily="34" charset="-120"/>
              </a:rPr>
              <a:t>Full Package</a:t>
            </a:r>
          </a:p>
        </p:txBody>
      </p:sp>
      <p:pic>
        <p:nvPicPr>
          <p:cNvPr id="6" name="Picture 12"/>
          <p:cNvPicPr>
            <a:picLocks noChangeAspect="1" noChangeArrowheads="1"/>
          </p:cNvPicPr>
          <p:nvPr/>
        </p:nvPicPr>
        <p:blipFill>
          <a:blip r:embed="rId3" cstate="email"/>
          <a:srcRect/>
          <a:stretch>
            <a:fillRect/>
          </a:stretch>
        </p:blipFill>
        <p:spPr bwMode="auto">
          <a:xfrm>
            <a:off x="5374168" y="2339725"/>
            <a:ext cx="3541232" cy="3810000"/>
          </a:xfrm>
          <a:prstGeom prst="rect">
            <a:avLst/>
          </a:prstGeom>
          <a:noFill/>
          <a:ln w="9525">
            <a:noFill/>
            <a:miter lim="800000"/>
            <a:headEnd/>
            <a:tailEnd/>
          </a:ln>
        </p:spPr>
      </p:pic>
      <p:pic>
        <p:nvPicPr>
          <p:cNvPr id="7" name="Picture 13"/>
          <p:cNvPicPr>
            <a:picLocks noChangeAspect="1" noChangeArrowheads="1"/>
          </p:cNvPicPr>
          <p:nvPr/>
        </p:nvPicPr>
        <p:blipFill>
          <a:blip r:embed="rId4" cstate="email"/>
          <a:srcRect/>
          <a:stretch>
            <a:fillRect/>
          </a:stretch>
        </p:blipFill>
        <p:spPr bwMode="auto">
          <a:xfrm>
            <a:off x="1121037" y="2644582"/>
            <a:ext cx="3679563" cy="31374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1662113"/>
            <a:ext cx="6129337" cy="4973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5400"/>
            <a:ext cx="1179513"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ctangle 10"/>
          <p:cNvSpPr>
            <a:spLocks noChangeArrowheads="1"/>
          </p:cNvSpPr>
          <p:nvPr/>
        </p:nvSpPr>
        <p:spPr bwMode="auto">
          <a:xfrm>
            <a:off x="1676400" y="1752600"/>
            <a:ext cx="6942138"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lang="en-US" sz="2800">
              <a:latin typeface="Frutiger 47LightCn"/>
            </a:endParaRPr>
          </a:p>
        </p:txBody>
      </p:sp>
      <p:sp>
        <p:nvSpPr>
          <p:cNvPr id="6150" name="Rectangle 3"/>
          <p:cNvSpPr>
            <a:spLocks noChangeArrowheads="1"/>
          </p:cNvSpPr>
          <p:nvPr/>
        </p:nvSpPr>
        <p:spPr bwMode="auto">
          <a:xfrm>
            <a:off x="3464156" y="261938"/>
            <a:ext cx="336662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宋体" pitchFamily="2" charset="-122"/>
                <a:cs typeface="Arial" pitchFamily="34" charset="0"/>
              </a:rPr>
              <a:t>Advantage #3</a:t>
            </a:r>
          </a:p>
        </p:txBody>
      </p:sp>
      <p:pic>
        <p:nvPicPr>
          <p:cNvPr id="9" name="Picture 3" descr="C:\Users\Easyhome\Desktop\Curso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4775" y="5300663"/>
            <a:ext cx="3429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Box 1"/>
          <p:cNvSpPr txBox="1">
            <a:spLocks noChangeArrowheads="1"/>
          </p:cNvSpPr>
          <p:nvPr/>
        </p:nvSpPr>
        <p:spPr bwMode="auto">
          <a:xfrm>
            <a:off x="1979613" y="981075"/>
            <a:ext cx="63087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CA" sz="2800"/>
              <a:t>Improved full-text linking in the databases</a:t>
            </a:r>
          </a:p>
        </p:txBody>
      </p:sp>
    </p:spTree>
    <p:custDataLst>
      <p:tags r:id="rId1"/>
    </p:custDataLst>
    <p:extLst>
      <p:ext uri="{BB962C8B-B14F-4D97-AF65-F5344CB8AC3E}">
        <p14:creationId xmlns:p14="http://schemas.microsoft.com/office/powerpoint/2010/main" val="202759203"/>
      </p:ext>
    </p:extLst>
  </p:cSld>
  <p:clrMapOvr>
    <a:masterClrMapping/>
  </p:clrMapOvr>
  <p:transition spd="slow" advTm="952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9313" y="1916113"/>
            <a:ext cx="6132512" cy="4602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5400"/>
            <a:ext cx="1179513"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10"/>
          <p:cNvSpPr>
            <a:spLocks noChangeArrowheads="1"/>
          </p:cNvSpPr>
          <p:nvPr/>
        </p:nvSpPr>
        <p:spPr bwMode="auto">
          <a:xfrm>
            <a:off x="1676400" y="1752600"/>
            <a:ext cx="6942138"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lang="en-US" sz="2800">
              <a:latin typeface="Frutiger 47LightCn"/>
            </a:endParaRPr>
          </a:p>
        </p:txBody>
      </p:sp>
      <p:sp>
        <p:nvSpPr>
          <p:cNvPr id="7174" name="Rectangle 3"/>
          <p:cNvSpPr>
            <a:spLocks noChangeArrowheads="1"/>
          </p:cNvSpPr>
          <p:nvPr/>
        </p:nvSpPr>
        <p:spPr bwMode="auto">
          <a:xfrm>
            <a:off x="3464156" y="261938"/>
            <a:ext cx="336662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宋体" pitchFamily="2" charset="-122"/>
                <a:cs typeface="Arial" pitchFamily="34" charset="0"/>
              </a:rPr>
              <a:t>Advantage #4</a:t>
            </a:r>
          </a:p>
        </p:txBody>
      </p:sp>
      <p:pic>
        <p:nvPicPr>
          <p:cNvPr id="9" name="Picture 3" descr="C:\Users\Easyhome\Desktop\Curso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4775" y="5300663"/>
            <a:ext cx="3429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Box 1"/>
          <p:cNvSpPr txBox="1">
            <a:spLocks noChangeArrowheads="1"/>
          </p:cNvSpPr>
          <p:nvPr/>
        </p:nvSpPr>
        <p:spPr bwMode="auto">
          <a:xfrm>
            <a:off x="1957388" y="858838"/>
            <a:ext cx="6197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CA" sz="2800"/>
              <a:t>Institutions and Individuals can purchase </a:t>
            </a:r>
          </a:p>
          <a:p>
            <a:pPr algn="ctr" eaLnBrk="1" hangingPunct="1"/>
            <a:r>
              <a:rPr lang="en-CA" sz="2800"/>
              <a:t>pay-as-you-go timed access</a:t>
            </a:r>
          </a:p>
        </p:txBody>
      </p:sp>
    </p:spTree>
    <p:custDataLst>
      <p:tags r:id="rId1"/>
    </p:custDataLst>
    <p:extLst>
      <p:ext uri="{BB962C8B-B14F-4D97-AF65-F5344CB8AC3E}">
        <p14:creationId xmlns:p14="http://schemas.microsoft.com/office/powerpoint/2010/main" val="1249748242"/>
      </p:ext>
    </p:extLst>
  </p:cSld>
  <p:clrMapOvr>
    <a:masterClrMapping/>
  </p:clrMapOvr>
  <p:transition spd="slow" advTm="2582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5400"/>
            <a:ext cx="1179513"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10"/>
          <p:cNvSpPr>
            <a:spLocks noChangeArrowheads="1"/>
          </p:cNvSpPr>
          <p:nvPr/>
        </p:nvSpPr>
        <p:spPr bwMode="auto">
          <a:xfrm>
            <a:off x="1676400" y="1752600"/>
            <a:ext cx="6942138"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lang="en-US" sz="2800">
              <a:latin typeface="Frutiger 47LightCn"/>
            </a:endParaRPr>
          </a:p>
        </p:txBody>
      </p:sp>
      <p:sp>
        <p:nvSpPr>
          <p:cNvPr id="8197" name="Rectangle 3"/>
          <p:cNvSpPr>
            <a:spLocks noChangeArrowheads="1"/>
          </p:cNvSpPr>
          <p:nvPr/>
        </p:nvSpPr>
        <p:spPr bwMode="auto">
          <a:xfrm>
            <a:off x="4098945" y="261938"/>
            <a:ext cx="209704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宋体" pitchFamily="2" charset="-122"/>
                <a:cs typeface="Arial" pitchFamily="34" charset="0"/>
              </a:rPr>
              <a:t>Benefits</a:t>
            </a:r>
          </a:p>
        </p:txBody>
      </p:sp>
      <p:sp>
        <p:nvSpPr>
          <p:cNvPr id="8198" name="TextBox 11"/>
          <p:cNvSpPr txBox="1">
            <a:spLocks noChangeArrowheads="1"/>
          </p:cNvSpPr>
          <p:nvPr/>
        </p:nvSpPr>
        <p:spPr bwMode="auto">
          <a:xfrm>
            <a:off x="3600432" y="1752600"/>
            <a:ext cx="25955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CA" sz="2800" dirty="0"/>
              <a:t>Greater usability</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4213" y="2847975"/>
            <a:ext cx="3251200" cy="243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91038" y="2847975"/>
            <a:ext cx="3908425" cy="243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687306208"/>
      </p:ext>
    </p:extLst>
  </p:cSld>
  <p:clrMapOvr>
    <a:masterClrMapping/>
  </p:clrMapOvr>
  <p:transition spd="slow" advTm="1515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txBox="1">
            <a:spLocks noChangeArrowheads="1"/>
          </p:cNvSpPr>
          <p:nvPr/>
        </p:nvSpPr>
        <p:spPr bwMode="auto">
          <a:xfrm>
            <a:off x="1187450" y="188913"/>
            <a:ext cx="6624638" cy="1368425"/>
          </a:xfrm>
          <a:prstGeom prst="rect">
            <a:avLst/>
          </a:prstGeom>
          <a:noFill/>
          <a:ln w="9525">
            <a:noFill/>
            <a:miter lim="800000"/>
            <a:headEnd/>
            <a:tailEnd/>
          </a:ln>
        </p:spPr>
        <p:txBody>
          <a:bodyPr anchor="ctr"/>
          <a:lstStyle/>
          <a:p>
            <a:r>
              <a:rPr lang="en-US" altLang="zh-CN" sz="3600">
                <a:solidFill>
                  <a:schemeClr val="tx2"/>
                </a:solidFill>
                <a:latin typeface="Stone Sans ITC TT"/>
                <a:ea typeface="SimSun" pitchFamily="2" charset="-122"/>
              </a:rPr>
              <a:t/>
            </a:r>
            <a:br>
              <a:rPr lang="en-US" altLang="zh-CN" sz="3600">
                <a:solidFill>
                  <a:schemeClr val="tx2"/>
                </a:solidFill>
                <a:latin typeface="Stone Sans ITC TT"/>
                <a:ea typeface="SimSun" pitchFamily="2" charset="-122"/>
              </a:rPr>
            </a:br>
            <a:r>
              <a:rPr lang="en-US" altLang="zh-CN" sz="3600">
                <a:solidFill>
                  <a:schemeClr val="tx2"/>
                </a:solidFill>
                <a:latin typeface="Stone Sans ITC TT"/>
                <a:ea typeface="SimSun" pitchFamily="2" charset="-122"/>
              </a:rPr>
              <a:t/>
            </a:r>
            <a:br>
              <a:rPr lang="en-US" altLang="zh-CN" sz="3600">
                <a:solidFill>
                  <a:schemeClr val="tx2"/>
                </a:solidFill>
                <a:latin typeface="Stone Sans ITC TT"/>
                <a:ea typeface="SimSun" pitchFamily="2" charset="-122"/>
              </a:rPr>
            </a:br>
            <a:r>
              <a:rPr lang="en-US" altLang="zh-CN" sz="4800">
                <a:solidFill>
                  <a:srgbClr val="22228B"/>
                </a:solidFill>
                <a:latin typeface="Arial" pitchFamily="34" charset="0"/>
                <a:ea typeface="SimSun" pitchFamily="2" charset="-122"/>
              </a:rPr>
              <a:t>   </a:t>
            </a:r>
            <a:r>
              <a:rPr lang="en-US" altLang="zh-CN" sz="3600">
                <a:solidFill>
                  <a:srgbClr val="22228B"/>
                </a:solidFill>
                <a:latin typeface="Stone Sans ITC TT"/>
                <a:ea typeface="SimSun" pitchFamily="2" charset="-122"/>
              </a:rPr>
              <a:t/>
            </a:r>
            <a:br>
              <a:rPr lang="en-US" altLang="zh-CN" sz="3600">
                <a:solidFill>
                  <a:srgbClr val="22228B"/>
                </a:solidFill>
                <a:latin typeface="Stone Sans ITC TT"/>
                <a:ea typeface="SimSun" pitchFamily="2" charset="-122"/>
              </a:rPr>
            </a:br>
            <a:r>
              <a:rPr lang="en-US" altLang="zh-CN" sz="3600">
                <a:solidFill>
                  <a:schemeClr val="tx2"/>
                </a:solidFill>
                <a:latin typeface="Stone Sans ITC TT"/>
                <a:ea typeface="SimSun" pitchFamily="2" charset="-122"/>
              </a:rPr>
              <a:t/>
            </a:r>
            <a:br>
              <a:rPr lang="en-US" altLang="zh-CN" sz="3600">
                <a:solidFill>
                  <a:schemeClr val="tx2"/>
                </a:solidFill>
                <a:latin typeface="Stone Sans ITC TT"/>
                <a:ea typeface="SimSun" pitchFamily="2" charset="-122"/>
              </a:rPr>
            </a:br>
            <a:endParaRPr lang="en-US" altLang="zh-CN" sz="3600">
              <a:solidFill>
                <a:schemeClr val="tx2"/>
              </a:solidFill>
              <a:latin typeface="Stone Sans ITC TT"/>
              <a:ea typeface="SimSun" pitchFamily="2" charset="-122"/>
            </a:endParaRPr>
          </a:p>
        </p:txBody>
      </p:sp>
      <p:sp>
        <p:nvSpPr>
          <p:cNvPr id="11" name="Rectangle 10"/>
          <p:cNvSpPr/>
          <p:nvPr/>
        </p:nvSpPr>
        <p:spPr>
          <a:xfrm>
            <a:off x="762000" y="2057400"/>
            <a:ext cx="7776864" cy="2923877"/>
          </a:xfrm>
          <a:prstGeom prst="rect">
            <a:avLst/>
          </a:prstGeom>
        </p:spPr>
        <p:txBody>
          <a:bodyPr>
            <a:spAutoFit/>
          </a:bodyPr>
          <a:lstStyle/>
          <a:p>
            <a:pPr algn="ctr">
              <a:defRPr/>
            </a:pPr>
            <a:r>
              <a:rPr lang="en-GB" altLang="zh-TW" sz="4400" b="1" cap="all" dirty="0">
                <a:ln w="9000" cmpd="sng">
                  <a:solidFill>
                    <a:schemeClr val="bg1"/>
                  </a:solidFill>
                  <a:prstDash val="solid"/>
                </a:ln>
                <a:solidFill>
                  <a:srgbClr val="0070C0"/>
                </a:solidFill>
                <a:effectLst>
                  <a:reflection blurRad="12700" stA="28000" endPos="45000" dist="1000" dir="5400000" sy="-100000" algn="bl" rotWithShape="0"/>
                </a:effectLst>
                <a:latin typeface="Arial" pitchFamily="34" charset="0"/>
                <a:ea typeface="微軟正黑體" pitchFamily="34" charset="-120"/>
                <a:cs typeface="Arial" pitchFamily="34" charset="0"/>
              </a:rPr>
              <a:t>Taylor &amp; Francis </a:t>
            </a:r>
            <a:r>
              <a:rPr lang="en-GB" altLang="zh-TW" sz="4400" b="1" cap="all" dirty="0" smtClean="0">
                <a:ln w="9000" cmpd="sng">
                  <a:solidFill>
                    <a:schemeClr val="bg1"/>
                  </a:solidFill>
                  <a:prstDash val="solid"/>
                </a:ln>
                <a:solidFill>
                  <a:srgbClr val="0070C0"/>
                </a:solidFill>
                <a:effectLst>
                  <a:reflection blurRad="12700" stA="28000" endPos="45000" dist="1000" dir="5400000" sy="-100000" algn="bl" rotWithShape="0"/>
                </a:effectLst>
                <a:latin typeface="Arial" pitchFamily="34" charset="0"/>
                <a:ea typeface="微軟正黑體" pitchFamily="34" charset="-120"/>
                <a:cs typeface="Arial" pitchFamily="34" charset="0"/>
              </a:rPr>
              <a:t>Online</a:t>
            </a:r>
          </a:p>
          <a:p>
            <a:pPr algn="ctr">
              <a:defRPr/>
            </a:pPr>
            <a:endParaRPr lang="en-GB" altLang="zh-TW" sz="2800" b="1" cap="all" dirty="0">
              <a:ln w="9000" cmpd="sng">
                <a:solidFill>
                  <a:schemeClr val="bg1"/>
                </a:solidFill>
                <a:prstDash val="solid"/>
              </a:ln>
              <a:solidFill>
                <a:srgbClr val="0070C0"/>
              </a:solidFill>
              <a:effectLst>
                <a:reflection blurRad="12700" stA="28000" endPos="45000" dist="1000" dir="5400000" sy="-100000" algn="bl" rotWithShape="0"/>
              </a:effectLst>
              <a:latin typeface="Arial" pitchFamily="34" charset="0"/>
              <a:ea typeface="微軟正黑體" pitchFamily="34" charset="-120"/>
              <a:cs typeface="Arial" pitchFamily="34" charset="0"/>
            </a:endParaRPr>
          </a:p>
          <a:p>
            <a:pPr algn="ctr">
              <a:defRPr/>
            </a:pPr>
            <a:r>
              <a:rPr lang="zh-CN" altLang="en-US" sz="4000" b="1" cap="all" dirty="0" smtClean="0">
                <a:ln w="9000" cmpd="sng">
                  <a:solidFill>
                    <a:schemeClr val="bg1"/>
                  </a:solidFill>
                  <a:prstDash val="solid"/>
                </a:ln>
                <a:solidFill>
                  <a:srgbClr val="0070C0"/>
                </a:solidFill>
                <a:effectLst>
                  <a:reflection blurRad="12700" stA="28000" endPos="45000" dist="1000" dir="5400000" sy="-100000" algn="bl" rotWithShape="0"/>
                </a:effectLst>
                <a:latin typeface="Tahoma" pitchFamily="34" charset="0"/>
                <a:ea typeface="微軟正黑體" pitchFamily="34" charset="-120"/>
                <a:cs typeface="Arial" pitchFamily="34" charset="0"/>
              </a:rPr>
              <a:t>平</a:t>
            </a:r>
            <a:r>
              <a:rPr lang="zh-TW" altLang="en-US" sz="4000" b="1" cap="all" dirty="0" smtClean="0">
                <a:ln w="9000" cmpd="sng">
                  <a:solidFill>
                    <a:schemeClr val="bg1"/>
                  </a:solidFill>
                  <a:prstDash val="solid"/>
                </a:ln>
                <a:solidFill>
                  <a:srgbClr val="0070C0"/>
                </a:solidFill>
                <a:effectLst>
                  <a:reflection blurRad="12700" stA="28000" endPos="45000" dist="1000" dir="5400000" sy="-100000" algn="bl" rotWithShape="0"/>
                </a:effectLst>
                <a:latin typeface="Tahoma" pitchFamily="34" charset="0"/>
                <a:ea typeface="微軟正黑體" pitchFamily="34" charset="-120"/>
                <a:cs typeface="Arial" pitchFamily="34" charset="0"/>
              </a:rPr>
              <a:t>台</a:t>
            </a:r>
            <a:r>
              <a:rPr lang="zh-CN" altLang="en-US" sz="4000" b="1" cap="all" dirty="0" smtClean="0">
                <a:ln w="9000" cmpd="sng">
                  <a:solidFill>
                    <a:schemeClr val="bg1"/>
                  </a:solidFill>
                  <a:prstDash val="solid"/>
                </a:ln>
                <a:solidFill>
                  <a:srgbClr val="0070C0"/>
                </a:solidFill>
                <a:effectLst>
                  <a:reflection blurRad="12700" stA="28000" endPos="45000" dist="1000" dir="5400000" sy="-100000" algn="bl" rotWithShape="0"/>
                </a:effectLst>
                <a:latin typeface="Tahoma" pitchFamily="34" charset="0"/>
                <a:ea typeface="微軟正黑體" pitchFamily="34" charset="-120"/>
                <a:cs typeface="Arial" pitchFamily="34" charset="0"/>
              </a:rPr>
              <a:t>使用</a:t>
            </a:r>
            <a:r>
              <a:rPr lang="en-US" altLang="zh-CN" sz="4000" b="1" cap="all" dirty="0" smtClean="0">
                <a:ln w="9000" cmpd="sng">
                  <a:solidFill>
                    <a:schemeClr val="bg1"/>
                  </a:solidFill>
                  <a:prstDash val="solid"/>
                </a:ln>
                <a:solidFill>
                  <a:srgbClr val="0070C0"/>
                </a:solidFill>
                <a:effectLst>
                  <a:reflection blurRad="12700" stA="28000" endPos="45000" dist="1000" dir="5400000" sy="-100000" algn="bl" rotWithShape="0"/>
                </a:effectLst>
                <a:latin typeface="Tahoma" pitchFamily="34" charset="0"/>
                <a:ea typeface="微軟正黑體" pitchFamily="34" charset="-120"/>
                <a:cs typeface="Arial" pitchFamily="34" charset="0"/>
              </a:rPr>
              <a:t>-</a:t>
            </a:r>
            <a:r>
              <a:rPr lang="zh-CN" altLang="en-US" sz="4000" b="1" cap="all" dirty="0" smtClean="0">
                <a:ln w="9000" cmpd="sng">
                  <a:solidFill>
                    <a:schemeClr val="bg1"/>
                  </a:solidFill>
                  <a:prstDash val="solid"/>
                </a:ln>
                <a:solidFill>
                  <a:srgbClr val="0070C0"/>
                </a:solidFill>
                <a:effectLst>
                  <a:reflection blurRad="12700" stA="28000" endPos="45000" dist="1000" dir="5400000" sy="-100000" algn="bl" rotWithShape="0"/>
                </a:effectLst>
                <a:latin typeface="Tahoma" pitchFamily="34" charset="0"/>
                <a:ea typeface="微軟正黑體" pitchFamily="34" charset="-120"/>
                <a:cs typeface="Arial" pitchFamily="34" charset="0"/>
              </a:rPr>
              <a:t>行動裝置</a:t>
            </a:r>
            <a:endParaRPr lang="zh-TW" altLang="en-US" sz="4000" b="1" cap="all" dirty="0">
              <a:ln w="9000" cmpd="sng">
                <a:solidFill>
                  <a:schemeClr val="bg1"/>
                </a:solidFill>
                <a:prstDash val="solid"/>
              </a:ln>
              <a:solidFill>
                <a:srgbClr val="0070C0"/>
              </a:solidFill>
              <a:effectLst>
                <a:reflection blurRad="12700" stA="28000" endPos="45000" dist="1000" dir="5400000" sy="-100000" algn="bl" rotWithShape="0"/>
              </a:effectLst>
              <a:latin typeface="Tahoma" pitchFamily="34" charset="0"/>
              <a:ea typeface="微軟正黑體" pitchFamily="34" charset="-120"/>
              <a:cs typeface="Arial" pitchFamily="34" charset="0"/>
            </a:endParaRPr>
          </a:p>
          <a:p>
            <a:pPr>
              <a:defRPr/>
            </a:pPr>
            <a:r>
              <a:rPr lang="en-GB" altLang="zh-TW"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ea typeface="微軟正黑體" pitchFamily="34" charset="-120"/>
                <a:cs typeface="Arial" pitchFamily="34" charset="0"/>
              </a:rPr>
              <a:t> </a:t>
            </a:r>
          </a:p>
        </p:txBody>
      </p:sp>
      <p:pic>
        <p:nvPicPr>
          <p:cNvPr id="5" name="Picture 2"/>
          <p:cNvPicPr>
            <a:picLocks noChangeAspect="1" noChangeArrowheads="1"/>
          </p:cNvPicPr>
          <p:nvPr/>
        </p:nvPicPr>
        <p:blipFill>
          <a:blip r:embed="rId3" cstate="email"/>
          <a:srcRect/>
          <a:stretch>
            <a:fillRect/>
          </a:stretch>
        </p:blipFill>
        <p:spPr bwMode="auto">
          <a:xfrm>
            <a:off x="900113" y="4724400"/>
            <a:ext cx="8243887" cy="1628775"/>
          </a:xfrm>
          <a:prstGeom prst="rect">
            <a:avLst/>
          </a:prstGeom>
          <a:noFill/>
          <a:ln w="9525">
            <a:noFill/>
            <a:miter lim="800000"/>
            <a:headEnd/>
            <a:tailEnd/>
          </a:ln>
        </p:spPr>
      </p:pic>
    </p:spTree>
  </p:cSld>
  <p:clrMapOvr>
    <a:masterClrMapping/>
  </p:clrMapOvr>
  <p:transition advTm="6063"/>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sz="4800"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a typeface="+mn-ea"/>
                <a:cs typeface="Arial" pitchFamily="34" charset="0"/>
              </a:rPr>
              <a:t>行動版特色說明</a:t>
            </a:r>
            <a:endParaRPr lang="en-US" altLang="en-US" sz="4800"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a typeface="+mn-ea"/>
              <a:cs typeface="Arial" pitchFamily="34" charset="0"/>
            </a:endParaRPr>
          </a:p>
        </p:txBody>
      </p:sp>
      <p:graphicFrame>
        <p:nvGraphicFramePr>
          <p:cNvPr id="4" name="Diagram 3"/>
          <p:cNvGraphicFramePr/>
          <p:nvPr/>
        </p:nvGraphicFramePr>
        <p:xfrm>
          <a:off x="-533400" y="1219200"/>
          <a:ext cx="6047117" cy="30787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nvGraphicFramePr>
        <p:xfrm>
          <a:off x="3200400" y="1905000"/>
          <a:ext cx="6202393" cy="307100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Diagram 5"/>
          <p:cNvGraphicFramePr/>
          <p:nvPr/>
        </p:nvGraphicFramePr>
        <p:xfrm>
          <a:off x="-304800" y="3505200"/>
          <a:ext cx="5727939" cy="291572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7" name="Diagram 6"/>
          <p:cNvGraphicFramePr/>
          <p:nvPr/>
        </p:nvGraphicFramePr>
        <p:xfrm>
          <a:off x="3733800" y="4953001"/>
          <a:ext cx="5727939" cy="19050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Graphic spid="6" grpId="0">
        <p:bldAsOne/>
      </p:bldGraphic>
      <p:bldGraphic spid="7" grpId="0">
        <p:bldAsOne/>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p:cNvPicPr>
            <a:picLocks noChangeAspect="1" noChangeArrowheads="1"/>
          </p:cNvPicPr>
          <p:nvPr/>
        </p:nvPicPr>
        <p:blipFill>
          <a:blip r:embed="rId3" cstate="email"/>
          <a:srcRect/>
          <a:stretch>
            <a:fillRect/>
          </a:stretch>
        </p:blipFill>
        <p:spPr bwMode="auto">
          <a:xfrm>
            <a:off x="1322018" y="1295400"/>
            <a:ext cx="6408737" cy="3743325"/>
          </a:xfrm>
          <a:prstGeom prst="rect">
            <a:avLst/>
          </a:prstGeom>
          <a:noFill/>
          <a:ln w="9525">
            <a:noFill/>
            <a:miter lim="800000"/>
            <a:headEnd/>
            <a:tailEnd/>
          </a:ln>
        </p:spPr>
      </p:pic>
      <p:grpSp>
        <p:nvGrpSpPr>
          <p:cNvPr id="2" name="Group 18"/>
          <p:cNvGrpSpPr>
            <a:grpSpLocks/>
          </p:cNvGrpSpPr>
          <p:nvPr/>
        </p:nvGrpSpPr>
        <p:grpSpPr bwMode="auto">
          <a:xfrm rot="20294564">
            <a:off x="1140739" y="3204074"/>
            <a:ext cx="1590217" cy="2953406"/>
            <a:chOff x="2123728" y="2636912"/>
            <a:chExt cx="1863318" cy="3519562"/>
          </a:xfrm>
        </p:grpSpPr>
        <p:pic>
          <p:nvPicPr>
            <p:cNvPr id="17" name="Picture 7"/>
            <p:cNvPicPr>
              <a:picLocks noChangeAspect="1" noChangeArrowheads="1"/>
            </p:cNvPicPr>
            <p:nvPr/>
          </p:nvPicPr>
          <p:blipFill>
            <a:blip r:embed="rId4" cstate="email"/>
            <a:srcRect/>
            <a:stretch>
              <a:fillRect/>
            </a:stretch>
          </p:blipFill>
          <p:spPr bwMode="auto">
            <a:xfrm>
              <a:off x="2123728" y="2636912"/>
              <a:ext cx="1863318" cy="35195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3672" name="Picture 8"/>
            <p:cNvPicPr>
              <a:picLocks noChangeAspect="1" noChangeArrowheads="1"/>
            </p:cNvPicPr>
            <p:nvPr/>
          </p:nvPicPr>
          <p:blipFill>
            <a:blip r:embed="rId5" cstate="email"/>
            <a:srcRect/>
            <a:stretch>
              <a:fillRect/>
            </a:stretch>
          </p:blipFill>
          <p:spPr bwMode="auto">
            <a:xfrm>
              <a:off x="2247867" y="3160846"/>
              <a:ext cx="1630251" cy="24888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3" name="Rectangle 2"/>
          <p:cNvSpPr/>
          <p:nvPr/>
        </p:nvSpPr>
        <p:spPr>
          <a:xfrm>
            <a:off x="3091465" y="152400"/>
            <a:ext cx="2961067" cy="923330"/>
          </a:xfrm>
          <a:prstGeom prst="rect">
            <a:avLst/>
          </a:prstGeom>
          <a:noFill/>
        </p:spPr>
        <p:txBody>
          <a:bodyPr wrap="none" lIns="91440" tIns="45720" rIns="91440" bIns="45720">
            <a:spAutoFit/>
          </a:bodyPr>
          <a:lstStyle/>
          <a:p>
            <a:pPr algn="ctr"/>
            <a:r>
              <a:rPr lang="zh-CN" alt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宋体" pitchFamily="2" charset="-122"/>
                <a:ea typeface="宋体" pitchFamily="2" charset="-122"/>
                <a:cs typeface="+mj-cs"/>
              </a:rPr>
              <a:t>連至</a:t>
            </a:r>
            <a:r>
              <a:rPr lang="en-US" altLang="zh-CN" sz="5400" b="1" i="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ea typeface="宋体" pitchFamily="2" charset="-122"/>
                <a:cs typeface="Arial" pitchFamily="34" charset="0"/>
              </a:rPr>
              <a:t>TFO</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8" name="Picture 10"/>
          <p:cNvPicPr>
            <a:picLocks noChangeAspect="1" noChangeArrowheads="1"/>
          </p:cNvPicPr>
          <p:nvPr/>
        </p:nvPicPr>
        <p:blipFill>
          <a:blip r:embed="rId6" cstate="print"/>
          <a:srcRect/>
          <a:stretch>
            <a:fillRect/>
          </a:stretch>
        </p:blipFill>
        <p:spPr bwMode="auto">
          <a:xfrm>
            <a:off x="6172200" y="3505200"/>
            <a:ext cx="2371725" cy="2371725"/>
          </a:xfrm>
          <a:prstGeom prst="rect">
            <a:avLst/>
          </a:prstGeom>
          <a:noFill/>
          <a:ln w="9525">
            <a:noFill/>
            <a:miter lim="800000"/>
            <a:headEnd/>
            <a:tailEnd/>
          </a:ln>
        </p:spPr>
      </p:pic>
    </p:spTree>
  </p:cSld>
  <p:clrMapOvr>
    <a:masterClrMapping/>
  </p:clrMapOvr>
  <p:transition advTm="3016"/>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Screenshot_2012-04-19-09-56-59.jpg"/>
          <p:cNvPicPr>
            <a:picLocks noChangeAspect="1"/>
          </p:cNvPicPr>
          <p:nvPr/>
        </p:nvPicPr>
        <p:blipFill>
          <a:blip r:embed="rId4" cstate="email"/>
          <a:srcRect/>
          <a:stretch>
            <a:fillRect/>
          </a:stretch>
        </p:blipFill>
        <p:spPr bwMode="auto">
          <a:xfrm>
            <a:off x="668336" y="1783556"/>
            <a:ext cx="7848600" cy="4256088"/>
          </a:xfrm>
          <a:prstGeom prst="rect">
            <a:avLst/>
          </a:prstGeom>
          <a:noFill/>
          <a:ln w="9525">
            <a:noFill/>
            <a:miter lim="800000"/>
            <a:headEnd/>
            <a:tailEnd/>
          </a:ln>
        </p:spPr>
      </p:pic>
      <p:grpSp>
        <p:nvGrpSpPr>
          <p:cNvPr id="2" name="Group 16"/>
          <p:cNvGrpSpPr>
            <a:grpSpLocks/>
          </p:cNvGrpSpPr>
          <p:nvPr/>
        </p:nvGrpSpPr>
        <p:grpSpPr bwMode="auto">
          <a:xfrm>
            <a:off x="774699" y="3237706"/>
            <a:ext cx="2792412" cy="1012825"/>
            <a:chOff x="1077516" y="3299975"/>
            <a:chExt cx="2793589" cy="1012171"/>
          </a:xfrm>
        </p:grpSpPr>
        <p:sp>
          <p:nvSpPr>
            <p:cNvPr id="11" name="Rectangle 10"/>
            <p:cNvSpPr/>
            <p:nvPr/>
          </p:nvSpPr>
          <p:spPr>
            <a:xfrm>
              <a:off x="2575159" y="3299975"/>
              <a:ext cx="1295946" cy="647282"/>
            </a:xfrm>
            <a:prstGeom prst="rect">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zh-CN" altLang="en-US" sz="1800" b="1" dirty="0" smtClean="0">
                  <a:solidFill>
                    <a:srgbClr val="FFFFFF"/>
                  </a:solidFill>
                  <a:latin typeface="SimSun" pitchFamily="2" charset="-122"/>
                  <a:ea typeface="SimSun" pitchFamily="2" charset="-122"/>
                </a:rPr>
                <a:t>按主題或</a:t>
              </a:r>
              <a:endParaRPr lang="en-US" altLang="zh-CN" sz="1800" b="1" dirty="0">
                <a:solidFill>
                  <a:srgbClr val="FFFFFF"/>
                </a:solidFill>
                <a:latin typeface="SimSun" pitchFamily="2" charset="-122"/>
                <a:ea typeface="SimSun" pitchFamily="2" charset="-122"/>
              </a:endParaRPr>
            </a:p>
            <a:p>
              <a:pPr algn="ctr"/>
              <a:r>
                <a:rPr lang="zh-CN" altLang="en-US" sz="1800" b="1" dirty="0" smtClean="0">
                  <a:solidFill>
                    <a:srgbClr val="FFFFFF"/>
                  </a:solidFill>
                  <a:latin typeface="SimSun" pitchFamily="2" charset="-122"/>
                  <a:ea typeface="SimSun" pitchFamily="2" charset="-122"/>
                </a:rPr>
                <a:t>出版品瀏覽</a:t>
              </a:r>
              <a:endParaRPr lang="zh-CN" altLang="en-US" sz="1800" b="1" dirty="0">
                <a:solidFill>
                  <a:srgbClr val="FFFFFF"/>
                </a:solidFill>
                <a:latin typeface="SimSun" pitchFamily="2" charset="-122"/>
                <a:ea typeface="SimSun" pitchFamily="2" charset="-122"/>
              </a:endParaRPr>
            </a:p>
          </p:txBody>
        </p:sp>
        <p:sp>
          <p:nvSpPr>
            <p:cNvPr id="16" name="Rounded Rectangle 15"/>
            <p:cNvSpPr/>
            <p:nvPr/>
          </p:nvSpPr>
          <p:spPr>
            <a:xfrm>
              <a:off x="1077516" y="3304735"/>
              <a:ext cx="2774531" cy="1007411"/>
            </a:xfrm>
            <a:prstGeom prst="roundRect">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SimSun" pitchFamily="2" charset="-122"/>
              </a:endParaRPr>
            </a:p>
          </p:txBody>
        </p:sp>
      </p:grpSp>
      <p:grpSp>
        <p:nvGrpSpPr>
          <p:cNvPr id="3" name="Group 20"/>
          <p:cNvGrpSpPr>
            <a:grpSpLocks/>
          </p:cNvGrpSpPr>
          <p:nvPr/>
        </p:nvGrpSpPr>
        <p:grpSpPr bwMode="auto">
          <a:xfrm>
            <a:off x="3908424" y="5622131"/>
            <a:ext cx="2592387" cy="504825"/>
            <a:chOff x="4355976" y="5661248"/>
            <a:chExt cx="2592288" cy="504056"/>
          </a:xfrm>
        </p:grpSpPr>
        <p:sp>
          <p:nvSpPr>
            <p:cNvPr id="18" name="Rounded Rectangle 17"/>
            <p:cNvSpPr/>
            <p:nvPr/>
          </p:nvSpPr>
          <p:spPr>
            <a:xfrm>
              <a:off x="4355976" y="5661248"/>
              <a:ext cx="2592288" cy="504056"/>
            </a:xfrm>
            <a:prstGeom prst="roundRect">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SimSun" pitchFamily="2" charset="-122"/>
              </a:endParaRPr>
            </a:p>
          </p:txBody>
        </p:sp>
        <p:sp>
          <p:nvSpPr>
            <p:cNvPr id="19" name="Rectangle 18"/>
            <p:cNvSpPr/>
            <p:nvPr/>
          </p:nvSpPr>
          <p:spPr>
            <a:xfrm>
              <a:off x="5686250" y="5661248"/>
              <a:ext cx="1228678" cy="470770"/>
            </a:xfrm>
            <a:prstGeom prst="rect">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zh-CN" altLang="en-US" sz="1800" b="1" dirty="0" smtClean="0">
                  <a:solidFill>
                    <a:srgbClr val="FFFFFF"/>
                  </a:solidFill>
                  <a:latin typeface="SimSun" pitchFamily="2" charset="-122"/>
                  <a:ea typeface="SimSun" pitchFamily="2" charset="-122"/>
                </a:rPr>
                <a:t>點擊按鈕</a:t>
              </a:r>
              <a:endParaRPr lang="en-US" altLang="zh-CN" sz="1800" b="1" dirty="0">
                <a:solidFill>
                  <a:srgbClr val="FFFFFF"/>
                </a:solidFill>
                <a:latin typeface="SimSun" pitchFamily="2" charset="-122"/>
                <a:ea typeface="SimSun" pitchFamily="2" charset="-122"/>
              </a:endParaRPr>
            </a:p>
            <a:p>
              <a:pPr algn="ctr"/>
              <a:r>
                <a:rPr lang="zh-CN" altLang="en-US" sz="1800" b="1" dirty="0">
                  <a:solidFill>
                    <a:srgbClr val="FFFFFF"/>
                  </a:solidFill>
                  <a:latin typeface="SimSun" pitchFamily="2" charset="-122"/>
                  <a:ea typeface="SimSun" pitchFamily="2" charset="-122"/>
                </a:rPr>
                <a:t>前</a:t>
              </a:r>
              <a:r>
                <a:rPr lang="zh-CN" altLang="en-US" sz="1800" b="1" dirty="0" smtClean="0">
                  <a:solidFill>
                    <a:srgbClr val="FFFFFF"/>
                  </a:solidFill>
                  <a:latin typeface="SimSun" pitchFamily="2" charset="-122"/>
                  <a:ea typeface="SimSun" pitchFamily="2" charset="-122"/>
                </a:rPr>
                <a:t>往</a:t>
              </a:r>
              <a:r>
                <a:rPr lang="zh-TW" altLang="en-US" sz="1800" b="1" dirty="0" smtClean="0">
                  <a:solidFill>
                    <a:srgbClr val="FFFFFF"/>
                  </a:solidFill>
                  <a:latin typeface="SimSun" pitchFamily="2" charset="-122"/>
                  <a:ea typeface="SimSun" pitchFamily="2" charset="-122"/>
                </a:rPr>
                <a:t>網頁</a:t>
              </a:r>
              <a:r>
                <a:rPr lang="zh-CN" altLang="en-US" sz="1800" b="1" dirty="0" smtClean="0">
                  <a:solidFill>
                    <a:srgbClr val="FFFFFF"/>
                  </a:solidFill>
                  <a:latin typeface="SimSun" pitchFamily="2" charset="-122"/>
                  <a:ea typeface="SimSun" pitchFamily="2" charset="-122"/>
                </a:rPr>
                <a:t>版</a:t>
              </a:r>
              <a:endParaRPr lang="zh-CN" altLang="en-US" sz="1800" b="1" dirty="0">
                <a:solidFill>
                  <a:srgbClr val="FFFFFF"/>
                </a:solidFill>
                <a:latin typeface="SimSun" pitchFamily="2" charset="-122"/>
                <a:ea typeface="SimSun" pitchFamily="2" charset="-122"/>
              </a:endParaRPr>
            </a:p>
          </p:txBody>
        </p:sp>
      </p:grpSp>
      <p:grpSp>
        <p:nvGrpSpPr>
          <p:cNvPr id="6" name="Group 3"/>
          <p:cNvGrpSpPr>
            <a:grpSpLocks/>
          </p:cNvGrpSpPr>
          <p:nvPr/>
        </p:nvGrpSpPr>
        <p:grpSpPr bwMode="auto">
          <a:xfrm>
            <a:off x="638174" y="1410494"/>
            <a:ext cx="7894637" cy="661987"/>
            <a:chOff x="942798" y="1412776"/>
            <a:chExt cx="7942871" cy="720081"/>
          </a:xfrm>
        </p:grpSpPr>
        <p:sp>
          <p:nvSpPr>
            <p:cNvPr id="21" name="Rounded Rectangle 20"/>
            <p:cNvSpPr/>
            <p:nvPr/>
          </p:nvSpPr>
          <p:spPr bwMode="auto">
            <a:xfrm>
              <a:off x="944395" y="1412776"/>
              <a:ext cx="7920511" cy="720081"/>
            </a:xfrm>
            <a:prstGeom prst="roundRect">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SimSun" pitchFamily="2" charset="-122"/>
              </a:endParaRPr>
            </a:p>
          </p:txBody>
        </p:sp>
        <p:sp>
          <p:nvSpPr>
            <p:cNvPr id="22" name="Rectangle 21"/>
            <p:cNvSpPr/>
            <p:nvPr/>
          </p:nvSpPr>
          <p:spPr bwMode="auto">
            <a:xfrm>
              <a:off x="942798" y="1412776"/>
              <a:ext cx="1228246" cy="359177"/>
            </a:xfrm>
            <a:prstGeom prst="rect">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zh-CN" altLang="en-US" sz="1800" b="1" smtClean="0">
                  <a:solidFill>
                    <a:srgbClr val="FFFFFF"/>
                  </a:solidFill>
                  <a:latin typeface="SimSun" pitchFamily="2" charset="-122"/>
                  <a:ea typeface="SimSun" pitchFamily="2" charset="-122"/>
                </a:rPr>
                <a:t>返回上一頁</a:t>
              </a:r>
              <a:endParaRPr lang="en-US" altLang="zh-CN" sz="1800" b="1">
                <a:solidFill>
                  <a:srgbClr val="FFFFFF"/>
                </a:solidFill>
                <a:latin typeface="SimSun" pitchFamily="2" charset="-122"/>
                <a:ea typeface="SimSun" pitchFamily="2" charset="-122"/>
              </a:endParaRPr>
            </a:p>
          </p:txBody>
        </p:sp>
        <p:sp>
          <p:nvSpPr>
            <p:cNvPr id="23" name="Rectangle 22"/>
            <p:cNvSpPr/>
            <p:nvPr/>
          </p:nvSpPr>
          <p:spPr bwMode="auto">
            <a:xfrm>
              <a:off x="2694925" y="1412776"/>
              <a:ext cx="1229843" cy="359177"/>
            </a:xfrm>
            <a:prstGeom prst="rect">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zh-CN" altLang="en-US" sz="1800" b="1" smtClean="0">
                  <a:solidFill>
                    <a:srgbClr val="FFFFFF"/>
                  </a:solidFill>
                  <a:latin typeface="SimSun" pitchFamily="2" charset="-122"/>
                  <a:ea typeface="SimSun" pitchFamily="2" charset="-122"/>
                </a:rPr>
                <a:t>返回主頁</a:t>
              </a:r>
              <a:endParaRPr lang="en-US" altLang="zh-CN" sz="1800" b="1">
                <a:solidFill>
                  <a:srgbClr val="FFFFFF"/>
                </a:solidFill>
                <a:latin typeface="SimSun" pitchFamily="2" charset="-122"/>
                <a:ea typeface="SimSun" pitchFamily="2" charset="-122"/>
              </a:endParaRPr>
            </a:p>
          </p:txBody>
        </p:sp>
        <p:sp>
          <p:nvSpPr>
            <p:cNvPr id="24" name="Rectangle 23"/>
            <p:cNvSpPr/>
            <p:nvPr/>
          </p:nvSpPr>
          <p:spPr bwMode="auto">
            <a:xfrm>
              <a:off x="4280944" y="1412776"/>
              <a:ext cx="1228246" cy="359177"/>
            </a:xfrm>
            <a:prstGeom prst="rect">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zh-CN" altLang="en-US" sz="1800" b="1" dirty="0" smtClean="0">
                  <a:solidFill>
                    <a:srgbClr val="FFFFFF"/>
                  </a:solidFill>
                  <a:latin typeface="SimSun" pitchFamily="2" charset="-122"/>
                  <a:ea typeface="SimSun" pitchFamily="2" charset="-122"/>
                </a:rPr>
                <a:t>檢索</a:t>
              </a:r>
              <a:endParaRPr lang="en-US" altLang="zh-CN" sz="1800" b="1" dirty="0">
                <a:solidFill>
                  <a:srgbClr val="FFFFFF"/>
                </a:solidFill>
                <a:latin typeface="SimSun" pitchFamily="2" charset="-122"/>
                <a:ea typeface="SimSun" pitchFamily="2" charset="-122"/>
              </a:endParaRPr>
            </a:p>
          </p:txBody>
        </p:sp>
        <p:sp>
          <p:nvSpPr>
            <p:cNvPr id="25" name="Rectangle 24"/>
            <p:cNvSpPr/>
            <p:nvPr/>
          </p:nvSpPr>
          <p:spPr bwMode="auto">
            <a:xfrm>
              <a:off x="5863768" y="1412776"/>
              <a:ext cx="1229843" cy="359177"/>
            </a:xfrm>
            <a:prstGeom prst="rect">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zh-CN" altLang="en-US" sz="1800" b="1" dirty="0" smtClean="0">
                  <a:solidFill>
                    <a:srgbClr val="FFFFFF"/>
                  </a:solidFill>
                  <a:latin typeface="SimSun" pitchFamily="2" charset="-122"/>
                  <a:ea typeface="SimSun" pitchFamily="2" charset="-122"/>
                </a:rPr>
                <a:t>設定</a:t>
              </a:r>
              <a:endParaRPr lang="en-US" altLang="zh-CN" sz="1800" b="1" dirty="0">
                <a:solidFill>
                  <a:srgbClr val="FFFFFF"/>
                </a:solidFill>
                <a:latin typeface="SimSun" pitchFamily="2" charset="-122"/>
                <a:ea typeface="SimSun" pitchFamily="2" charset="-122"/>
              </a:endParaRPr>
            </a:p>
          </p:txBody>
        </p:sp>
        <p:sp>
          <p:nvSpPr>
            <p:cNvPr id="26" name="Rectangle 25"/>
            <p:cNvSpPr/>
            <p:nvPr/>
          </p:nvSpPr>
          <p:spPr bwMode="auto">
            <a:xfrm>
              <a:off x="7657423" y="1412776"/>
              <a:ext cx="1228246" cy="359177"/>
            </a:xfrm>
            <a:prstGeom prst="rect">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zh-CN" altLang="en-US" sz="1800" b="1" smtClean="0">
                  <a:solidFill>
                    <a:srgbClr val="FFFFFF"/>
                  </a:solidFill>
                  <a:latin typeface="SimSun" pitchFamily="2" charset="-122"/>
                  <a:ea typeface="SimSun" pitchFamily="2" charset="-122"/>
                </a:rPr>
                <a:t>最後閱覽</a:t>
              </a:r>
              <a:endParaRPr lang="en-US" altLang="zh-CN" sz="1800" b="1">
                <a:solidFill>
                  <a:srgbClr val="FFFFFF"/>
                </a:solidFill>
                <a:latin typeface="SimSun" pitchFamily="2" charset="-122"/>
                <a:ea typeface="SimSun" pitchFamily="2" charset="-122"/>
              </a:endParaRPr>
            </a:p>
          </p:txBody>
        </p:sp>
      </p:grpSp>
      <p:sp>
        <p:nvSpPr>
          <p:cNvPr id="7" name="Rectangle 6"/>
          <p:cNvSpPr/>
          <p:nvPr/>
        </p:nvSpPr>
        <p:spPr>
          <a:xfrm>
            <a:off x="1616673" y="228600"/>
            <a:ext cx="5917004" cy="923330"/>
          </a:xfrm>
          <a:prstGeom prst="rect">
            <a:avLst/>
          </a:prstGeom>
          <a:noFill/>
        </p:spPr>
        <p:txBody>
          <a:bodyPr wrap="none" lIns="91440" tIns="45720" rIns="91440" bIns="45720">
            <a:spAutoFit/>
          </a:bodyPr>
          <a:lstStyle/>
          <a:p>
            <a:pPr algn="ctr"/>
            <a:r>
              <a:rPr lang="zh-CN" altLang="en-US" sz="54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宋体" pitchFamily="2" charset="-122"/>
                <a:ea typeface="宋体" pitchFamily="2" charset="-122"/>
                <a:cs typeface="+mj-cs"/>
              </a:rPr>
              <a:t>行動版</a:t>
            </a:r>
            <a:r>
              <a:rPr lang="zh-TW" altLang="en-US" sz="54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宋体" pitchFamily="2" charset="-122"/>
                <a:ea typeface="宋体" pitchFamily="2" charset="-122"/>
                <a:cs typeface="+mj-cs"/>
              </a:rPr>
              <a:t> </a:t>
            </a:r>
            <a:r>
              <a:rPr lang="en-US" altLang="zh-CN" sz="5400" b="1" i="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ea typeface="宋体" pitchFamily="2" charset="-122"/>
                <a:cs typeface="Arial" pitchFamily="34" charset="0"/>
              </a:rPr>
              <a:t>TFO –</a:t>
            </a:r>
            <a:r>
              <a:rPr lang="zh-CN" altLang="en-US" sz="5400" b="1" i="1" kern="1200" cap="none" spc="0" dirty="0" smtClean="0">
                <a:ln w="10541" cmpd="sng">
                  <a:solidFill>
                    <a:schemeClr val="bg1"/>
                  </a:solidFill>
                  <a:prstDash val="solid"/>
                </a:ln>
                <a:solidFill>
                  <a:srgbClr val="C00000"/>
                </a:solidFill>
                <a:effectLst/>
                <a:latin typeface="Times New Roman" pitchFamily="18" charset="0"/>
                <a:ea typeface="宋体" pitchFamily="2" charset="-122"/>
                <a:cs typeface="Arial" pitchFamily="34" charset="0"/>
              </a:rPr>
              <a:t>主頁</a:t>
            </a:r>
            <a:endParaRPr lang="en-US" sz="5400" b="1" cap="none" spc="0" dirty="0">
              <a:ln w="10541" cmpd="sng">
                <a:solidFill>
                  <a:schemeClr val="bg1"/>
                </a:solidFill>
                <a:prstDash val="solid"/>
              </a:ln>
              <a:solidFill>
                <a:srgbClr val="C00000"/>
              </a:solidFill>
              <a:effectLst/>
            </a:endParaRPr>
          </a:p>
        </p:txBody>
      </p:sp>
      <p:grpSp>
        <p:nvGrpSpPr>
          <p:cNvPr id="29" name="Group 28"/>
          <p:cNvGrpSpPr/>
          <p:nvPr/>
        </p:nvGrpSpPr>
        <p:grpSpPr>
          <a:xfrm>
            <a:off x="762000" y="4375944"/>
            <a:ext cx="2795586" cy="1008062"/>
            <a:chOff x="762000" y="4375944"/>
            <a:chExt cx="2795586" cy="1008062"/>
          </a:xfrm>
        </p:grpSpPr>
        <p:grpSp>
          <p:nvGrpSpPr>
            <p:cNvPr id="4" name="Group 3"/>
            <p:cNvGrpSpPr>
              <a:grpSpLocks/>
            </p:cNvGrpSpPr>
            <p:nvPr/>
          </p:nvGrpSpPr>
          <p:grpSpPr bwMode="auto">
            <a:xfrm>
              <a:off x="774699" y="4375944"/>
              <a:ext cx="2782887" cy="1008062"/>
              <a:chOff x="1077913" y="4437063"/>
              <a:chExt cx="2782887" cy="1008062"/>
            </a:xfrm>
          </p:grpSpPr>
          <p:grpSp>
            <p:nvGrpSpPr>
              <p:cNvPr id="5" name="Group 19"/>
              <p:cNvGrpSpPr>
                <a:grpSpLocks/>
              </p:cNvGrpSpPr>
              <p:nvPr/>
            </p:nvGrpSpPr>
            <p:grpSpPr bwMode="auto">
              <a:xfrm>
                <a:off x="1077913" y="4437063"/>
                <a:ext cx="2773362" cy="268287"/>
                <a:chOff x="1077516" y="4437112"/>
                <a:chExt cx="2774404" cy="268982"/>
              </a:xfrm>
            </p:grpSpPr>
            <p:sp>
              <p:nvSpPr>
                <p:cNvPr id="12" name="Rectangle 11"/>
                <p:cNvSpPr/>
                <p:nvPr/>
              </p:nvSpPr>
              <p:spPr>
                <a:xfrm>
                  <a:off x="2589384" y="4437112"/>
                  <a:ext cx="1229187" cy="254658"/>
                </a:xfrm>
                <a:prstGeom prst="rect">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zh-CN" altLang="en-US" sz="1800" b="1" dirty="0" smtClean="0">
                      <a:solidFill>
                        <a:srgbClr val="FFFFFF"/>
                      </a:solidFill>
                      <a:latin typeface="SimSun" pitchFamily="2" charset="-122"/>
                      <a:ea typeface="SimSun" pitchFamily="2" charset="-122"/>
                    </a:rPr>
                    <a:t>我的最愛</a:t>
                  </a:r>
                  <a:endParaRPr lang="zh-CN" altLang="en-US" sz="1800" b="1" dirty="0">
                    <a:solidFill>
                      <a:srgbClr val="FFFFFF"/>
                    </a:solidFill>
                    <a:latin typeface="SimSun" pitchFamily="2" charset="-122"/>
                    <a:ea typeface="SimSun" pitchFamily="2" charset="-122"/>
                  </a:endParaRPr>
                </a:p>
              </p:txBody>
            </p:sp>
            <p:sp>
              <p:nvSpPr>
                <p:cNvPr id="14" name="Rounded Rectangle 13"/>
                <p:cNvSpPr/>
                <p:nvPr/>
              </p:nvSpPr>
              <p:spPr>
                <a:xfrm>
                  <a:off x="1077516" y="4437112"/>
                  <a:ext cx="2774404" cy="268982"/>
                </a:xfrm>
                <a:prstGeom prst="roundRect">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SimSun" pitchFamily="2" charset="-122"/>
                  </a:endParaRPr>
                </a:p>
              </p:txBody>
            </p:sp>
          </p:grpSp>
          <p:sp>
            <p:nvSpPr>
              <p:cNvPr id="17" name="Rectangle 16"/>
              <p:cNvSpPr/>
              <p:nvPr/>
            </p:nvSpPr>
            <p:spPr bwMode="auto">
              <a:xfrm>
                <a:off x="2613025" y="5176838"/>
                <a:ext cx="1228725" cy="254000"/>
              </a:xfrm>
              <a:prstGeom prst="rect">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zh-TW" altLang="en-US" sz="1800" b="1" dirty="0" smtClean="0">
                    <a:solidFill>
                      <a:srgbClr val="FFFFFF"/>
                    </a:solidFill>
                    <a:latin typeface="SimSun" pitchFamily="2" charset="-122"/>
                    <a:ea typeface="SimSun" pitchFamily="2" charset="-122"/>
                  </a:rPr>
                  <a:t>儲存文章</a:t>
                </a:r>
                <a:endParaRPr lang="zh-CN" altLang="en-US" sz="1800" b="1" dirty="0">
                  <a:solidFill>
                    <a:srgbClr val="FFFFFF"/>
                  </a:solidFill>
                  <a:latin typeface="SimSun" pitchFamily="2" charset="-122"/>
                  <a:ea typeface="SimSun" pitchFamily="2" charset="-122"/>
                </a:endParaRPr>
              </a:p>
            </p:txBody>
          </p:sp>
          <p:sp>
            <p:nvSpPr>
              <p:cNvPr id="20" name="Rounded Rectangle 19"/>
              <p:cNvSpPr/>
              <p:nvPr/>
            </p:nvSpPr>
            <p:spPr bwMode="auto">
              <a:xfrm>
                <a:off x="1087438" y="5176838"/>
                <a:ext cx="2773362" cy="268287"/>
              </a:xfrm>
              <a:prstGeom prst="roundRect">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SimSun" pitchFamily="2" charset="-122"/>
                </a:endParaRPr>
              </a:p>
            </p:txBody>
          </p:sp>
        </p:grpSp>
        <p:sp>
          <p:nvSpPr>
            <p:cNvPr id="27" name="Rectangle 26"/>
            <p:cNvSpPr/>
            <p:nvPr/>
          </p:nvSpPr>
          <p:spPr bwMode="auto">
            <a:xfrm>
              <a:off x="2286000" y="4775200"/>
              <a:ext cx="1228725" cy="254000"/>
            </a:xfrm>
            <a:prstGeom prst="rect">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zh-TW" altLang="en-US" sz="1800" b="1" dirty="0" smtClean="0">
                  <a:solidFill>
                    <a:srgbClr val="FFFFFF"/>
                  </a:solidFill>
                  <a:latin typeface="SimSun" pitchFamily="2" charset="-122"/>
                  <a:ea typeface="SimSun" pitchFamily="2" charset="-122"/>
                </a:rPr>
                <a:t>最新文章</a:t>
              </a:r>
              <a:endParaRPr lang="zh-CN" altLang="en-US" sz="1800" b="1" dirty="0">
                <a:solidFill>
                  <a:srgbClr val="FFFFFF"/>
                </a:solidFill>
                <a:latin typeface="SimSun" pitchFamily="2" charset="-122"/>
                <a:ea typeface="SimSun" pitchFamily="2" charset="-122"/>
              </a:endParaRPr>
            </a:p>
          </p:txBody>
        </p:sp>
        <p:sp>
          <p:nvSpPr>
            <p:cNvPr id="28" name="Rounded Rectangle 27"/>
            <p:cNvSpPr/>
            <p:nvPr/>
          </p:nvSpPr>
          <p:spPr bwMode="auto">
            <a:xfrm>
              <a:off x="762000" y="4760913"/>
              <a:ext cx="2773362" cy="268287"/>
            </a:xfrm>
            <a:prstGeom prst="roundRect">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SimSun" pitchFamily="2" charset="-122"/>
              </a:endParaRPr>
            </a:p>
          </p:txBody>
        </p:sp>
      </p:grpSp>
    </p:spTree>
    <p:custDataLst>
      <p:tags r:id="rId1"/>
    </p:custDataLst>
  </p:cSld>
  <p:clrMapOvr>
    <a:masterClrMapping/>
  </p:clrMapOvr>
  <p:transition advTm="446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6" descr="Screenshot_2012-04-19-14-08-45.jpg"/>
          <p:cNvPicPr>
            <a:picLocks noChangeAspect="1"/>
          </p:cNvPicPr>
          <p:nvPr/>
        </p:nvPicPr>
        <p:blipFill>
          <a:blip r:embed="rId4" cstate="email"/>
          <a:srcRect/>
          <a:stretch>
            <a:fillRect/>
          </a:stretch>
        </p:blipFill>
        <p:spPr bwMode="auto">
          <a:xfrm>
            <a:off x="709613" y="1600200"/>
            <a:ext cx="8129587" cy="4344987"/>
          </a:xfrm>
          <a:prstGeom prst="rect">
            <a:avLst/>
          </a:prstGeom>
          <a:noFill/>
          <a:ln w="9525">
            <a:noFill/>
            <a:miter lim="800000"/>
            <a:headEnd/>
            <a:tailEnd/>
          </a:ln>
        </p:spPr>
      </p:pic>
      <p:sp>
        <p:nvSpPr>
          <p:cNvPr id="8" name="Rounded Rectangle 7"/>
          <p:cNvSpPr/>
          <p:nvPr/>
        </p:nvSpPr>
        <p:spPr>
          <a:xfrm>
            <a:off x="814387" y="4876800"/>
            <a:ext cx="7920037" cy="576263"/>
          </a:xfrm>
          <a:prstGeom prst="roundRect">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SimSun" pitchFamily="2" charset="-122"/>
            </a:endParaRPr>
          </a:p>
        </p:txBody>
      </p:sp>
      <p:sp>
        <p:nvSpPr>
          <p:cNvPr id="9" name="Right Arrow 8"/>
          <p:cNvSpPr/>
          <p:nvPr/>
        </p:nvSpPr>
        <p:spPr>
          <a:xfrm>
            <a:off x="7543800" y="2819400"/>
            <a:ext cx="431800" cy="360363"/>
          </a:xfrm>
          <a:prstGeom prst="rightArrow">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SimSun" pitchFamily="2" charset="-122"/>
            </a:endParaRPr>
          </a:p>
        </p:txBody>
      </p:sp>
      <p:sp>
        <p:nvSpPr>
          <p:cNvPr id="3" name="Rectangle 2"/>
          <p:cNvSpPr/>
          <p:nvPr/>
        </p:nvSpPr>
        <p:spPr>
          <a:xfrm>
            <a:off x="1235159" y="380999"/>
            <a:ext cx="6519734" cy="830997"/>
          </a:xfrm>
          <a:prstGeom prst="rect">
            <a:avLst/>
          </a:prstGeom>
          <a:noFill/>
        </p:spPr>
        <p:txBody>
          <a:bodyPr wrap="none" lIns="91440" tIns="45720" rIns="91440" bIns="45720">
            <a:spAutoFit/>
          </a:bodyPr>
          <a:lstStyle/>
          <a:p>
            <a:pPr algn="ctr"/>
            <a:r>
              <a:rPr lang="zh-CN" altLang="en-US" sz="48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宋体" pitchFamily="2" charset="-122"/>
                <a:ea typeface="宋体" pitchFamily="2" charset="-122"/>
                <a:cs typeface="+mj-cs"/>
              </a:rPr>
              <a:t>行動版</a:t>
            </a:r>
            <a:r>
              <a:rPr lang="zh-TW" altLang="en-US" sz="48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宋体" pitchFamily="2" charset="-122"/>
                <a:ea typeface="宋体" pitchFamily="2" charset="-122"/>
                <a:cs typeface="+mj-cs"/>
              </a:rPr>
              <a:t> </a:t>
            </a:r>
            <a:r>
              <a:rPr lang="en-US" altLang="zh-CN" sz="4800" b="1" i="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ea typeface="宋体" pitchFamily="2" charset="-122"/>
                <a:cs typeface="Arial" pitchFamily="34" charset="0"/>
              </a:rPr>
              <a:t>TFO –</a:t>
            </a:r>
            <a:r>
              <a:rPr lang="zh-CN" altLang="en-US" sz="4800" b="1" i="1" kern="1200" cap="none" spc="0" dirty="0" smtClean="0">
                <a:ln w="10541" cmpd="sng">
                  <a:solidFill>
                    <a:schemeClr val="bg1"/>
                  </a:solidFill>
                  <a:prstDash val="solid"/>
                </a:ln>
                <a:solidFill>
                  <a:srgbClr val="C00000"/>
                </a:solidFill>
                <a:effectLst/>
                <a:latin typeface="Times New Roman" pitchFamily="18" charset="0"/>
                <a:ea typeface="宋体" pitchFamily="2" charset="-122"/>
                <a:cs typeface="Arial" pitchFamily="34" charset="0"/>
              </a:rPr>
              <a:t>主題瀏覽</a:t>
            </a:r>
            <a:endParaRPr lang="en-US" sz="4800" b="1" cap="none" spc="0" dirty="0">
              <a:ln w="10541" cmpd="sng">
                <a:solidFill>
                  <a:schemeClr val="bg1"/>
                </a:solidFill>
                <a:prstDash val="solid"/>
              </a:ln>
              <a:solidFill>
                <a:srgbClr val="C00000"/>
              </a:solidFill>
              <a:effectLst/>
            </a:endParaRPr>
          </a:p>
        </p:txBody>
      </p:sp>
    </p:spTree>
    <p:custDataLst>
      <p:tags r:id="rId1"/>
    </p:custDataLst>
  </p:cSld>
  <p:clrMapOvr>
    <a:masterClrMapping/>
  </p:clrMapOvr>
  <p:transition advTm="484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1258888" y="1033760"/>
            <a:ext cx="6506457" cy="5341640"/>
            <a:chOff x="1172717" y="980728"/>
            <a:chExt cx="7141073" cy="5877272"/>
          </a:xfrm>
        </p:grpSpPr>
        <p:pic>
          <p:nvPicPr>
            <p:cNvPr id="21510" name="Picture 3" descr="Screenshot_2012-04-19-14-09-48.jpg"/>
            <p:cNvPicPr>
              <a:picLocks noChangeAspect="1"/>
            </p:cNvPicPr>
            <p:nvPr/>
          </p:nvPicPr>
          <p:blipFill>
            <a:blip r:embed="rId4" cstate="email"/>
            <a:srcRect/>
            <a:stretch>
              <a:fillRect/>
            </a:stretch>
          </p:blipFill>
          <p:spPr bwMode="auto">
            <a:xfrm>
              <a:off x="1183432" y="980728"/>
              <a:ext cx="7130358" cy="3235373"/>
            </a:xfrm>
            <a:prstGeom prst="rect">
              <a:avLst/>
            </a:prstGeom>
            <a:noFill/>
            <a:ln w="9525">
              <a:noFill/>
              <a:miter lim="800000"/>
              <a:headEnd/>
              <a:tailEnd/>
            </a:ln>
          </p:spPr>
        </p:pic>
        <p:pic>
          <p:nvPicPr>
            <p:cNvPr id="21511" name="Picture 9" descr="Screenshot_2012-04-19-14-09-57.jpg"/>
            <p:cNvPicPr>
              <a:picLocks noChangeAspect="1"/>
            </p:cNvPicPr>
            <p:nvPr/>
          </p:nvPicPr>
          <p:blipFill>
            <a:blip r:embed="rId5" cstate="email"/>
            <a:srcRect/>
            <a:stretch>
              <a:fillRect/>
            </a:stretch>
          </p:blipFill>
          <p:spPr bwMode="auto">
            <a:xfrm>
              <a:off x="1172717" y="3750515"/>
              <a:ext cx="7130358" cy="3107485"/>
            </a:xfrm>
            <a:prstGeom prst="rect">
              <a:avLst/>
            </a:prstGeom>
            <a:noFill/>
            <a:ln w="9525">
              <a:noFill/>
              <a:miter lim="800000"/>
              <a:headEnd/>
              <a:tailEnd/>
            </a:ln>
          </p:spPr>
        </p:pic>
      </p:grpSp>
      <p:sp>
        <p:nvSpPr>
          <p:cNvPr id="7" name="Rounded Rectangle 6"/>
          <p:cNvSpPr/>
          <p:nvPr/>
        </p:nvSpPr>
        <p:spPr>
          <a:xfrm>
            <a:off x="1294051" y="5410200"/>
            <a:ext cx="6985000" cy="431800"/>
          </a:xfrm>
          <a:prstGeom prst="roundRect">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SimSun" pitchFamily="2" charset="-122"/>
            </a:endParaRPr>
          </a:p>
        </p:txBody>
      </p:sp>
      <p:sp>
        <p:nvSpPr>
          <p:cNvPr id="3" name="Rectangle 2"/>
          <p:cNvSpPr/>
          <p:nvPr/>
        </p:nvSpPr>
        <p:spPr>
          <a:xfrm>
            <a:off x="1506539" y="53280"/>
            <a:ext cx="5864106" cy="923330"/>
          </a:xfrm>
          <a:prstGeom prst="rect">
            <a:avLst/>
          </a:prstGeom>
          <a:noFill/>
        </p:spPr>
        <p:txBody>
          <a:bodyPr wrap="none" lIns="91440" tIns="45720" rIns="91440" bIns="45720">
            <a:spAutoFit/>
          </a:bodyPr>
          <a:lstStyle/>
          <a:p>
            <a:pPr algn="ctr"/>
            <a:r>
              <a:rPr lang="zh-CN" altLang="en-US" sz="5400" b="1" i="1" kern="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宋体" pitchFamily="2" charset="-122"/>
                <a:ea typeface="宋体" pitchFamily="2" charset="-122"/>
                <a:cs typeface="+mj-cs"/>
              </a:rPr>
              <a:t>行動版</a:t>
            </a:r>
            <a:r>
              <a:rPr lang="zh-TW" altLang="en-US" sz="5400" b="1" i="1" kern="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宋体" pitchFamily="2" charset="-122"/>
                <a:ea typeface="宋体" pitchFamily="2" charset="-122"/>
                <a:cs typeface="+mj-cs"/>
              </a:rPr>
              <a:t> </a:t>
            </a:r>
            <a:r>
              <a:rPr lang="en-US" altLang="zh-CN" sz="54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a typeface="宋体" pitchFamily="2" charset="-122"/>
                <a:cs typeface="Arial" pitchFamily="34" charset="0"/>
              </a:rPr>
              <a:t>TFO –</a:t>
            </a:r>
            <a:r>
              <a:rPr lang="zh-TW" altLang="en-US" sz="54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a typeface="宋体" pitchFamily="2" charset="-122"/>
                <a:cs typeface="Arial" pitchFamily="34" charset="0"/>
              </a:rPr>
              <a:t> </a:t>
            </a:r>
            <a:r>
              <a:rPr lang="zh-CN" altLang="en-US" sz="5400" b="1" i="1" cap="none" spc="0" dirty="0" smtClean="0">
                <a:ln w="10541" cmpd="sng">
                  <a:solidFill>
                    <a:schemeClr val="bg1"/>
                  </a:solidFill>
                  <a:prstDash val="solid"/>
                </a:ln>
                <a:solidFill>
                  <a:srgbClr val="C00000"/>
                </a:solidFill>
                <a:effectLst/>
                <a:ea typeface="宋体" pitchFamily="2" charset="-122"/>
                <a:cs typeface="Arial" pitchFamily="34" charset="0"/>
              </a:rPr>
              <a:t>期刊</a:t>
            </a:r>
            <a:endParaRPr lang="en-US" sz="5400" b="1" cap="none" spc="0" dirty="0">
              <a:ln w="10541" cmpd="sng">
                <a:solidFill>
                  <a:schemeClr val="bg1"/>
                </a:solidFill>
                <a:prstDash val="solid"/>
              </a:ln>
              <a:solidFill>
                <a:srgbClr val="C00000"/>
              </a:solidFill>
              <a:effectLst/>
            </a:endParaRPr>
          </a:p>
        </p:txBody>
      </p:sp>
    </p:spTree>
    <p:custDataLst>
      <p:tags r:id="rId1"/>
    </p:custDataLst>
  </p:cSld>
  <p:clrMapOvr>
    <a:masterClrMapping/>
  </p:clrMapOvr>
  <p:transition advTm="289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1" descr="Screenshot_2012-04-20-18-23-03.jpg"/>
          <p:cNvPicPr>
            <a:picLocks noChangeAspect="1"/>
          </p:cNvPicPr>
          <p:nvPr/>
        </p:nvPicPr>
        <p:blipFill>
          <a:blip r:embed="rId4" cstate="email"/>
          <a:srcRect/>
          <a:stretch>
            <a:fillRect/>
          </a:stretch>
        </p:blipFill>
        <p:spPr bwMode="auto">
          <a:xfrm>
            <a:off x="732631" y="1390650"/>
            <a:ext cx="8101012" cy="4933950"/>
          </a:xfrm>
          <a:prstGeom prst="rect">
            <a:avLst/>
          </a:prstGeom>
          <a:noFill/>
          <a:ln w="9525">
            <a:noFill/>
            <a:miter lim="800000"/>
            <a:headEnd/>
            <a:tailEnd/>
          </a:ln>
        </p:spPr>
      </p:pic>
      <p:grpSp>
        <p:nvGrpSpPr>
          <p:cNvPr id="14" name="Group 13"/>
          <p:cNvGrpSpPr/>
          <p:nvPr/>
        </p:nvGrpSpPr>
        <p:grpSpPr>
          <a:xfrm>
            <a:off x="732631" y="3590925"/>
            <a:ext cx="7971632" cy="360363"/>
            <a:chOff x="732631" y="3590925"/>
            <a:chExt cx="7971632" cy="360363"/>
          </a:xfrm>
        </p:grpSpPr>
        <p:sp>
          <p:nvSpPr>
            <p:cNvPr id="5" name="Rounded Rectangle 4"/>
            <p:cNvSpPr/>
            <p:nvPr/>
          </p:nvSpPr>
          <p:spPr>
            <a:xfrm>
              <a:off x="732631" y="3590925"/>
              <a:ext cx="7971632" cy="360363"/>
            </a:xfrm>
            <a:prstGeom prst="roundRect">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SimSun" pitchFamily="2" charset="-122"/>
              </a:endParaRPr>
            </a:p>
          </p:txBody>
        </p:sp>
        <p:sp>
          <p:nvSpPr>
            <p:cNvPr id="10" name="Rectangle 9"/>
            <p:cNvSpPr/>
            <p:nvPr/>
          </p:nvSpPr>
          <p:spPr bwMode="auto">
            <a:xfrm>
              <a:off x="7475538" y="3590926"/>
              <a:ext cx="1228725" cy="360362"/>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zh-CN" altLang="en-US" sz="1800" b="1" dirty="0">
                  <a:solidFill>
                    <a:srgbClr val="FFFFFF"/>
                  </a:solidFill>
                  <a:latin typeface="SimSun" pitchFamily="2" charset="-122"/>
                  <a:ea typeface="SimSun" pitchFamily="2" charset="-122"/>
                </a:rPr>
                <a:t>最新期次</a:t>
              </a:r>
              <a:endParaRPr lang="en-US" altLang="zh-CN" sz="1800" b="1" dirty="0">
                <a:solidFill>
                  <a:srgbClr val="FFFFFF"/>
                </a:solidFill>
                <a:latin typeface="SimSun" pitchFamily="2" charset="-122"/>
                <a:ea typeface="SimSun" pitchFamily="2" charset="-122"/>
              </a:endParaRPr>
            </a:p>
          </p:txBody>
        </p:sp>
      </p:grpSp>
      <p:grpSp>
        <p:nvGrpSpPr>
          <p:cNvPr id="15" name="Group 14"/>
          <p:cNvGrpSpPr/>
          <p:nvPr/>
        </p:nvGrpSpPr>
        <p:grpSpPr>
          <a:xfrm>
            <a:off x="732631" y="4037807"/>
            <a:ext cx="7971632" cy="361950"/>
            <a:chOff x="732631" y="4037807"/>
            <a:chExt cx="7971632" cy="361950"/>
          </a:xfrm>
        </p:grpSpPr>
        <p:sp>
          <p:nvSpPr>
            <p:cNvPr id="6" name="Rounded Rectangle 5"/>
            <p:cNvSpPr/>
            <p:nvPr/>
          </p:nvSpPr>
          <p:spPr>
            <a:xfrm>
              <a:off x="732631" y="4037807"/>
              <a:ext cx="7971632" cy="360362"/>
            </a:xfrm>
            <a:prstGeom prst="roundRect">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SimSun" pitchFamily="2" charset="-122"/>
              </a:endParaRPr>
            </a:p>
          </p:txBody>
        </p:sp>
        <p:sp>
          <p:nvSpPr>
            <p:cNvPr id="11" name="Rectangle 10"/>
            <p:cNvSpPr/>
            <p:nvPr/>
          </p:nvSpPr>
          <p:spPr bwMode="auto">
            <a:xfrm>
              <a:off x="7475537" y="4039394"/>
              <a:ext cx="1228725" cy="360363"/>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zh-TW" altLang="en-US" b="1" dirty="0" smtClean="0">
                  <a:solidFill>
                    <a:srgbClr val="FFFFFF"/>
                  </a:solidFill>
                  <a:latin typeface="SimSun" pitchFamily="2" charset="-122"/>
                  <a:ea typeface="SimSun" pitchFamily="2" charset="-122"/>
                  <a:cs typeface="Arial" pitchFamily="34" charset="0"/>
                </a:rPr>
                <a:t>以</a:t>
              </a:r>
              <a:r>
                <a:rPr lang="zh-CN" altLang="en-US" sz="1800" b="1" dirty="0" smtClean="0">
                  <a:solidFill>
                    <a:srgbClr val="FFFFFF"/>
                  </a:solidFill>
                  <a:latin typeface="SimSun" pitchFamily="2" charset="-122"/>
                  <a:ea typeface="SimSun" pitchFamily="2" charset="-122"/>
                  <a:cs typeface="Arial" pitchFamily="34" charset="0"/>
                </a:rPr>
                <a:t>往</a:t>
              </a:r>
              <a:r>
                <a:rPr lang="zh-CN" altLang="en-US" sz="1800" b="1" dirty="0">
                  <a:solidFill>
                    <a:srgbClr val="FFFFFF"/>
                  </a:solidFill>
                  <a:latin typeface="SimSun" pitchFamily="2" charset="-122"/>
                  <a:ea typeface="SimSun" pitchFamily="2" charset="-122"/>
                  <a:cs typeface="Arial" pitchFamily="34" charset="0"/>
                </a:rPr>
                <a:t>期次</a:t>
              </a:r>
              <a:endParaRPr lang="en-US" altLang="zh-CN" sz="1800" b="1" dirty="0">
                <a:solidFill>
                  <a:srgbClr val="FFFFFF"/>
                </a:solidFill>
                <a:latin typeface="SimSun" pitchFamily="2" charset="-122"/>
                <a:ea typeface="SimSun" pitchFamily="2" charset="-122"/>
                <a:cs typeface="Arial" pitchFamily="34" charset="0"/>
              </a:endParaRPr>
            </a:p>
          </p:txBody>
        </p:sp>
      </p:grpSp>
      <p:grpSp>
        <p:nvGrpSpPr>
          <p:cNvPr id="17" name="Group 16"/>
          <p:cNvGrpSpPr/>
          <p:nvPr/>
        </p:nvGrpSpPr>
        <p:grpSpPr>
          <a:xfrm>
            <a:off x="732631" y="5409406"/>
            <a:ext cx="7958931" cy="377823"/>
            <a:chOff x="732631" y="5409406"/>
            <a:chExt cx="7958931" cy="377823"/>
          </a:xfrm>
        </p:grpSpPr>
        <p:sp>
          <p:nvSpPr>
            <p:cNvPr id="8" name="Rounded Rectangle 7"/>
            <p:cNvSpPr/>
            <p:nvPr/>
          </p:nvSpPr>
          <p:spPr>
            <a:xfrm>
              <a:off x="732631" y="5409406"/>
              <a:ext cx="7958931" cy="377823"/>
            </a:xfrm>
            <a:prstGeom prst="roundRect">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SimSun" pitchFamily="2" charset="-122"/>
              </a:endParaRPr>
            </a:p>
          </p:txBody>
        </p:sp>
        <p:sp>
          <p:nvSpPr>
            <p:cNvPr id="12" name="Rectangle 11"/>
            <p:cNvSpPr/>
            <p:nvPr/>
          </p:nvSpPr>
          <p:spPr bwMode="auto">
            <a:xfrm>
              <a:off x="7450137" y="5426867"/>
              <a:ext cx="1228725" cy="360362"/>
            </a:xfrm>
            <a:prstGeom prst="rect">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zh-TW" altLang="en-US" b="1" dirty="0" smtClean="0">
                  <a:solidFill>
                    <a:srgbClr val="FFFFFF"/>
                  </a:solidFill>
                  <a:latin typeface="SimSun" pitchFamily="2" charset="-122"/>
                  <a:ea typeface="SimSun" pitchFamily="2" charset="-122"/>
                  <a:cs typeface="Arial" pitchFamily="34" charset="0"/>
                </a:rPr>
                <a:t>以</a:t>
              </a:r>
              <a:r>
                <a:rPr lang="zh-CN" altLang="en-US" b="1" dirty="0" smtClean="0">
                  <a:solidFill>
                    <a:srgbClr val="FFFFFF"/>
                  </a:solidFill>
                  <a:latin typeface="SimSun" pitchFamily="2" charset="-122"/>
                  <a:ea typeface="SimSun" pitchFamily="2" charset="-122"/>
                  <a:cs typeface="Arial" pitchFamily="34" charset="0"/>
                </a:rPr>
                <a:t>往</a:t>
              </a:r>
              <a:r>
                <a:rPr lang="zh-CN" altLang="en-US" sz="1800" b="1" dirty="0" smtClean="0">
                  <a:solidFill>
                    <a:srgbClr val="FFFFFF"/>
                  </a:solidFill>
                  <a:latin typeface="SimSun" pitchFamily="2" charset="-122"/>
                  <a:ea typeface="SimSun" pitchFamily="2" charset="-122"/>
                </a:rPr>
                <a:t>卷</a:t>
              </a:r>
              <a:r>
                <a:rPr lang="zh-CN" altLang="en-US" sz="1800" b="1" dirty="0">
                  <a:solidFill>
                    <a:srgbClr val="FFFFFF"/>
                  </a:solidFill>
                  <a:latin typeface="SimSun" pitchFamily="2" charset="-122"/>
                  <a:ea typeface="SimSun" pitchFamily="2" charset="-122"/>
                </a:rPr>
                <a:t>次</a:t>
              </a:r>
              <a:endParaRPr lang="en-US" altLang="zh-CN" sz="1800" b="1" dirty="0">
                <a:solidFill>
                  <a:srgbClr val="FFFFFF"/>
                </a:solidFill>
                <a:latin typeface="SimSun" pitchFamily="2" charset="-122"/>
                <a:ea typeface="SimSun" pitchFamily="2" charset="-122"/>
              </a:endParaRPr>
            </a:p>
          </p:txBody>
        </p:sp>
      </p:grpSp>
      <p:grpSp>
        <p:nvGrpSpPr>
          <p:cNvPr id="16" name="Group 15"/>
          <p:cNvGrpSpPr/>
          <p:nvPr/>
        </p:nvGrpSpPr>
        <p:grpSpPr>
          <a:xfrm>
            <a:off x="732630" y="4543425"/>
            <a:ext cx="7971633" cy="360363"/>
            <a:chOff x="732630" y="4543425"/>
            <a:chExt cx="7971633" cy="360363"/>
          </a:xfrm>
        </p:grpSpPr>
        <p:sp>
          <p:nvSpPr>
            <p:cNvPr id="7" name="Rounded Rectangle 6"/>
            <p:cNvSpPr/>
            <p:nvPr/>
          </p:nvSpPr>
          <p:spPr>
            <a:xfrm>
              <a:off x="732630" y="4543425"/>
              <a:ext cx="7971633" cy="360363"/>
            </a:xfrm>
            <a:prstGeom prst="roundRect">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SimSun" pitchFamily="2" charset="-122"/>
              </a:endParaRPr>
            </a:p>
          </p:txBody>
        </p:sp>
        <p:sp>
          <p:nvSpPr>
            <p:cNvPr id="13" name="Rectangle 12"/>
            <p:cNvSpPr/>
            <p:nvPr/>
          </p:nvSpPr>
          <p:spPr bwMode="auto">
            <a:xfrm>
              <a:off x="7462837" y="4543426"/>
              <a:ext cx="1228725" cy="360362"/>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1800" b="1" dirty="0" err="1">
                  <a:solidFill>
                    <a:srgbClr val="FFFFFF"/>
                  </a:solidFill>
                  <a:latin typeface="Arial" pitchFamily="34" charset="0"/>
                  <a:ea typeface="宋体" pitchFamily="2" charset="-122"/>
                  <a:cs typeface="Arial" pitchFamily="34" charset="0"/>
                </a:rPr>
                <a:t>iFirst</a:t>
              </a:r>
              <a:endParaRPr lang="en-US" altLang="zh-CN" sz="1800" b="1" dirty="0">
                <a:solidFill>
                  <a:srgbClr val="FFFFFF"/>
                </a:solidFill>
                <a:latin typeface="Arial" pitchFamily="34" charset="0"/>
                <a:ea typeface="宋体" pitchFamily="2" charset="-122"/>
                <a:cs typeface="Arial" pitchFamily="34" charset="0"/>
              </a:endParaRPr>
            </a:p>
          </p:txBody>
        </p:sp>
      </p:grpSp>
      <p:sp>
        <p:nvSpPr>
          <p:cNvPr id="2" name="Rectangle 1"/>
          <p:cNvSpPr/>
          <p:nvPr/>
        </p:nvSpPr>
        <p:spPr>
          <a:xfrm>
            <a:off x="1744527" y="228600"/>
            <a:ext cx="5235729" cy="830997"/>
          </a:xfrm>
          <a:prstGeom prst="rect">
            <a:avLst/>
          </a:prstGeom>
          <a:noFill/>
        </p:spPr>
        <p:txBody>
          <a:bodyPr wrap="none" lIns="91440" tIns="45720" rIns="91440" bIns="45720">
            <a:spAutoFit/>
          </a:bodyPr>
          <a:lstStyle/>
          <a:p>
            <a:pPr algn="ctr"/>
            <a:r>
              <a:rPr lang="zh-CN" altLang="en-US" sz="4800" b="1" i="1" kern="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宋体" pitchFamily="2" charset="-122"/>
                <a:ea typeface="宋体" pitchFamily="2" charset="-122"/>
                <a:cs typeface="+mj-cs"/>
              </a:rPr>
              <a:t>行動版</a:t>
            </a:r>
            <a:r>
              <a:rPr lang="zh-TW" altLang="en-US" sz="4800" b="1" i="1" kern="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宋体" pitchFamily="2" charset="-122"/>
                <a:ea typeface="宋体" pitchFamily="2" charset="-122"/>
                <a:cs typeface="+mj-cs"/>
              </a:rPr>
              <a:t> </a:t>
            </a:r>
            <a:r>
              <a:rPr lang="en-US" altLang="zh-CN" sz="48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a typeface="宋体" pitchFamily="2" charset="-122"/>
                <a:cs typeface="Arial" pitchFamily="34" charset="0"/>
              </a:rPr>
              <a:t>TFO –</a:t>
            </a:r>
            <a:r>
              <a:rPr lang="zh-TW" altLang="en-US" sz="48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a typeface="宋体" pitchFamily="2" charset="-122"/>
                <a:cs typeface="Arial" pitchFamily="34" charset="0"/>
              </a:rPr>
              <a:t> </a:t>
            </a:r>
            <a:r>
              <a:rPr lang="zh-CN" altLang="en-US" sz="4800" b="1" i="1" cap="none" spc="0" dirty="0" smtClean="0">
                <a:ln w="10541" cmpd="sng">
                  <a:solidFill>
                    <a:schemeClr val="bg1"/>
                  </a:solidFill>
                  <a:prstDash val="solid"/>
                </a:ln>
                <a:solidFill>
                  <a:srgbClr val="C00000"/>
                </a:solidFill>
                <a:effectLst/>
                <a:ea typeface="宋体" pitchFamily="2" charset="-122"/>
                <a:cs typeface="Arial" pitchFamily="34" charset="0"/>
              </a:rPr>
              <a:t>期刊</a:t>
            </a:r>
            <a:endParaRPr lang="en-US" sz="4800" b="1" cap="none" spc="0" dirty="0">
              <a:ln w="10541" cmpd="sng">
                <a:solidFill>
                  <a:schemeClr val="bg1"/>
                </a:solidFill>
                <a:prstDash val="solid"/>
              </a:ln>
              <a:solidFill>
                <a:srgbClr val="C00000"/>
              </a:solidFill>
              <a:effectLst/>
            </a:endParaRPr>
          </a:p>
        </p:txBody>
      </p:sp>
    </p:spTree>
    <p:custDataLst>
      <p:tags r:id="rId1"/>
    </p:custDataLst>
  </p:cSld>
  <p:clrMapOvr>
    <a:masterClrMapping/>
  </p:clrMapOvr>
  <p:transition advTm="554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754187" y="2699266"/>
            <a:ext cx="2855912" cy="369332"/>
          </a:xfrm>
          <a:prstGeom prst="rect">
            <a:avLst/>
          </a:prstGeom>
          <a:noFill/>
        </p:spPr>
        <p:txBody>
          <a:bodyPr wrap="square">
            <a:spAutoFit/>
          </a:bodyPr>
          <a:lstStyle/>
          <a:p>
            <a:r>
              <a:rPr lang="en-US" altLang="zh-CN" b="1" i="1" dirty="0" smtClean="0">
                <a:latin typeface="Arial" pitchFamily="34" charset="0"/>
                <a:ea typeface="SimSun" pitchFamily="2" charset="-122"/>
              </a:rPr>
              <a:t>T&amp;F ST</a:t>
            </a:r>
            <a:r>
              <a:rPr lang="zh-TW" altLang="en-US" b="1" i="1" dirty="0" smtClean="0">
                <a:latin typeface="Arial" pitchFamily="34" charset="0"/>
                <a:ea typeface="SimSun" pitchFamily="2" charset="-122"/>
              </a:rPr>
              <a:t>全文</a:t>
            </a:r>
            <a:r>
              <a:rPr lang="zh-CN" altLang="en-US" b="1" i="1" dirty="0" smtClean="0">
                <a:latin typeface="Arial" pitchFamily="34" charset="0"/>
                <a:ea typeface="SimSun" pitchFamily="2" charset="-122"/>
              </a:rPr>
              <a:t>期刊資料庫</a:t>
            </a:r>
            <a:endParaRPr lang="en-US" altLang="zh-CN" dirty="0" smtClean="0">
              <a:latin typeface="Arial" pitchFamily="34" charset="0"/>
              <a:ea typeface="SimSun" pitchFamily="2" charset="-122"/>
            </a:endParaRPr>
          </a:p>
        </p:txBody>
      </p:sp>
      <p:graphicFrame>
        <p:nvGraphicFramePr>
          <p:cNvPr id="35" name="Content Placeholder 34"/>
          <p:cNvGraphicFramePr>
            <a:graphicFrameLocks noGrp="1"/>
          </p:cNvGraphicFramePr>
          <p:nvPr>
            <p:ph idx="1"/>
            <p:extLst>
              <p:ext uri="{D42A27DB-BD31-4B8C-83A1-F6EECF244321}">
                <p14:modId xmlns:p14="http://schemas.microsoft.com/office/powerpoint/2010/main" val="2908914191"/>
              </p:ext>
            </p:extLst>
          </p:nvPr>
        </p:nvGraphicFramePr>
        <p:xfrm>
          <a:off x="1779587" y="3200400"/>
          <a:ext cx="5761038" cy="2427288"/>
        </p:xfrm>
        <a:graphic>
          <a:graphicData uri="http://schemas.openxmlformats.org/drawingml/2006/table">
            <a:tbl>
              <a:tblPr/>
              <a:tblGrid>
                <a:gridCol w="2881313"/>
                <a:gridCol w="2879725"/>
              </a:tblGrid>
              <a:tr h="4429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1" u="none" strike="noStrike" cap="none" normalizeH="0" baseline="0" dirty="0" smtClean="0">
                          <a:ln>
                            <a:noFill/>
                          </a:ln>
                          <a:solidFill>
                            <a:schemeClr val="tx1"/>
                          </a:solidFill>
                          <a:effectLst/>
                          <a:latin typeface="Arial" pitchFamily="34" charset="0"/>
                          <a:ea typeface="SimSun" pitchFamily="2" charset="-122"/>
                          <a:cs typeface="Arial" pitchFamily="34" charset="0"/>
                        </a:rPr>
                        <a:t>學  科</a:t>
                      </a:r>
                      <a:endParaRPr kumimoji="0" lang="en-US" sz="2000" b="1" i="1" u="none" strike="noStrike" cap="none" normalizeH="0" baseline="0" dirty="0" smtClean="0">
                        <a:ln>
                          <a:noFill/>
                        </a:ln>
                        <a:solidFill>
                          <a:schemeClr val="tx1"/>
                        </a:solidFill>
                        <a:effectLst/>
                        <a:latin typeface="Arial" pitchFamily="34" charset="0"/>
                        <a:ea typeface="SimSun" pitchFamily="2" charset="-122"/>
                        <a:cs typeface="Arial" pitchFamily="34" charset="0"/>
                      </a:endParaRPr>
                    </a:p>
                  </a:txBody>
                  <a:tcPr marL="91446" marR="91446"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1" u="none" strike="noStrike" cap="none" normalizeH="0" baseline="0" smtClean="0">
                          <a:ln>
                            <a:noFill/>
                          </a:ln>
                          <a:solidFill>
                            <a:schemeClr val="tx1"/>
                          </a:solidFill>
                          <a:effectLst/>
                          <a:latin typeface="Arial" pitchFamily="34" charset="0"/>
                          <a:ea typeface="SimSun" pitchFamily="2" charset="-122"/>
                          <a:cs typeface="Arial" pitchFamily="34" charset="0"/>
                        </a:rPr>
                        <a:t>數  量</a:t>
                      </a:r>
                      <a:endParaRPr kumimoji="0" lang="en-US" sz="2000" b="1" i="1"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L="91446" marR="91446"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96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1" u="none" strike="noStrike" cap="none" normalizeH="0" baseline="0" dirty="0" smtClean="0">
                          <a:ln>
                            <a:noFill/>
                          </a:ln>
                          <a:solidFill>
                            <a:schemeClr val="tx1"/>
                          </a:solidFill>
                          <a:effectLst/>
                          <a:latin typeface="Arial" pitchFamily="34" charset="0"/>
                          <a:ea typeface="SimSun" pitchFamily="2" charset="-122"/>
                          <a:cs typeface="Arial" pitchFamily="34" charset="0"/>
                        </a:rPr>
                        <a:t>物理學</a:t>
                      </a:r>
                      <a:endParaRPr kumimoji="0" lang="en-US" sz="2000" b="0" i="1" u="none" strike="noStrike" cap="none" normalizeH="0" baseline="0" dirty="0" smtClean="0">
                        <a:ln>
                          <a:noFill/>
                        </a:ln>
                        <a:solidFill>
                          <a:schemeClr val="tx1"/>
                        </a:solidFill>
                        <a:effectLst/>
                        <a:latin typeface="Arial" pitchFamily="34" charset="0"/>
                        <a:ea typeface="SimSun" pitchFamily="2" charset="-122"/>
                        <a:cs typeface="Arial" pitchFamily="34" charset="0"/>
                      </a:endParaRPr>
                    </a:p>
                  </a:txBody>
                  <a:tcPr marL="91446" marR="91446"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0" i="1" u="none" strike="noStrike" cap="none" normalizeH="0" baseline="0" dirty="0" smtClean="0">
                          <a:ln>
                            <a:noFill/>
                          </a:ln>
                          <a:solidFill>
                            <a:schemeClr val="tx1"/>
                          </a:solidFill>
                          <a:effectLst/>
                          <a:latin typeface="Arial" pitchFamily="34" charset="0"/>
                          <a:ea typeface="SimSun" pitchFamily="2" charset="-122"/>
                          <a:cs typeface="Arial" pitchFamily="34" charset="0"/>
                        </a:rPr>
                        <a:t>28</a:t>
                      </a:r>
                      <a:endParaRPr kumimoji="0" lang="en-US" sz="2000" b="0" i="1" u="none" strike="noStrike" cap="none" normalizeH="0" baseline="0" dirty="0" smtClean="0">
                        <a:ln>
                          <a:noFill/>
                        </a:ln>
                        <a:solidFill>
                          <a:schemeClr val="tx1"/>
                        </a:solidFill>
                        <a:effectLst/>
                        <a:latin typeface="Arial" pitchFamily="34" charset="0"/>
                        <a:ea typeface="SimSun" pitchFamily="2" charset="-122"/>
                        <a:cs typeface="Arial" pitchFamily="34" charset="0"/>
                      </a:endParaRPr>
                    </a:p>
                  </a:txBody>
                  <a:tcPr marL="91446" marR="91446"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396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1" u="none" strike="noStrike" cap="none" normalizeH="0" baseline="0" smtClean="0">
                          <a:ln>
                            <a:noFill/>
                          </a:ln>
                          <a:solidFill>
                            <a:schemeClr val="tx1"/>
                          </a:solidFill>
                          <a:effectLst/>
                          <a:latin typeface="Arial" pitchFamily="34" charset="0"/>
                          <a:ea typeface="SimSun" pitchFamily="2" charset="-122"/>
                          <a:cs typeface="Arial" pitchFamily="34" charset="0"/>
                        </a:rPr>
                        <a:t>數學與統計學</a:t>
                      </a:r>
                      <a:endParaRPr kumimoji="0" lang="en-US" sz="2000" b="0" i="1"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L="91446" marR="91446"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smtClean="0">
                          <a:ln>
                            <a:noFill/>
                          </a:ln>
                          <a:solidFill>
                            <a:schemeClr val="tx1"/>
                          </a:solidFill>
                          <a:effectLst/>
                          <a:latin typeface="Arial" pitchFamily="34" charset="0"/>
                          <a:ea typeface="SimSun" pitchFamily="2" charset="-122"/>
                          <a:cs typeface="Arial" pitchFamily="34" charset="0"/>
                        </a:rPr>
                        <a:t>3</a:t>
                      </a:r>
                      <a:r>
                        <a:rPr kumimoji="0" lang="en-US" altLang="zh-CN" sz="2000" b="0" i="1" u="none" strike="noStrike" cap="none" normalizeH="0" baseline="0" dirty="0" smtClean="0">
                          <a:ln>
                            <a:noFill/>
                          </a:ln>
                          <a:solidFill>
                            <a:schemeClr val="tx1"/>
                          </a:solidFill>
                          <a:effectLst/>
                          <a:latin typeface="Arial" pitchFamily="34" charset="0"/>
                          <a:ea typeface="SimSun" pitchFamily="2" charset="-122"/>
                          <a:cs typeface="Arial" pitchFamily="34" charset="0"/>
                        </a:rPr>
                        <a:t>9</a:t>
                      </a:r>
                      <a:endParaRPr kumimoji="0" lang="en-US" sz="2000" b="0" i="1" u="none" strike="noStrike" cap="none" normalizeH="0" baseline="0" dirty="0" smtClean="0">
                        <a:ln>
                          <a:noFill/>
                        </a:ln>
                        <a:solidFill>
                          <a:schemeClr val="tx1"/>
                        </a:solidFill>
                        <a:effectLst/>
                        <a:latin typeface="Arial" pitchFamily="34" charset="0"/>
                        <a:ea typeface="SimSun" pitchFamily="2" charset="-122"/>
                        <a:cs typeface="Arial" pitchFamily="34" charset="0"/>
                      </a:endParaRPr>
                    </a:p>
                  </a:txBody>
                  <a:tcPr marL="91446" marR="91446"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396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1" u="none" strike="noStrike" cap="none" normalizeH="0" baseline="0" smtClean="0">
                          <a:ln>
                            <a:noFill/>
                          </a:ln>
                          <a:solidFill>
                            <a:schemeClr val="tx1"/>
                          </a:solidFill>
                          <a:effectLst/>
                          <a:latin typeface="Arial" pitchFamily="34" charset="0"/>
                          <a:ea typeface="SimSun" pitchFamily="2" charset="-122"/>
                          <a:cs typeface="Arial" pitchFamily="34" charset="0"/>
                        </a:rPr>
                        <a:t>化學</a:t>
                      </a:r>
                      <a:endParaRPr kumimoji="0" lang="en-US" sz="2000" b="0" i="1"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L="91446" marR="91446"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smtClean="0">
                          <a:ln>
                            <a:noFill/>
                          </a:ln>
                          <a:solidFill>
                            <a:schemeClr val="tx1"/>
                          </a:solidFill>
                          <a:effectLst/>
                          <a:latin typeface="Arial" pitchFamily="34" charset="0"/>
                          <a:ea typeface="SimSun" pitchFamily="2" charset="-122"/>
                          <a:cs typeface="Arial" pitchFamily="34" charset="0"/>
                        </a:rPr>
                        <a:t>4</a:t>
                      </a:r>
                      <a:r>
                        <a:rPr kumimoji="0" lang="en-US" altLang="zh-CN" sz="2000" b="0" i="1" u="none" strike="noStrike" cap="none" normalizeH="0" baseline="0" dirty="0" smtClean="0">
                          <a:ln>
                            <a:noFill/>
                          </a:ln>
                          <a:solidFill>
                            <a:schemeClr val="tx1"/>
                          </a:solidFill>
                          <a:effectLst/>
                          <a:latin typeface="Arial" pitchFamily="34" charset="0"/>
                          <a:ea typeface="SimSun" pitchFamily="2" charset="-122"/>
                          <a:cs typeface="Arial" pitchFamily="34" charset="0"/>
                        </a:rPr>
                        <a:t>5</a:t>
                      </a:r>
                      <a:endParaRPr kumimoji="0" lang="en-US" sz="2000" b="0" i="1" u="none" strike="noStrike" cap="none" normalizeH="0" baseline="0" dirty="0" smtClean="0">
                        <a:ln>
                          <a:noFill/>
                        </a:ln>
                        <a:solidFill>
                          <a:schemeClr val="tx1"/>
                        </a:solidFill>
                        <a:effectLst/>
                        <a:latin typeface="Arial" pitchFamily="34" charset="0"/>
                        <a:ea typeface="SimSun" pitchFamily="2" charset="-122"/>
                        <a:cs typeface="Arial" pitchFamily="34" charset="0"/>
                      </a:endParaRPr>
                    </a:p>
                  </a:txBody>
                  <a:tcPr marL="91446" marR="91446"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396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1" u="none" strike="noStrike" cap="none" normalizeH="0" baseline="0" smtClean="0">
                          <a:ln>
                            <a:noFill/>
                          </a:ln>
                          <a:solidFill>
                            <a:schemeClr val="tx1"/>
                          </a:solidFill>
                          <a:effectLst/>
                          <a:latin typeface="Arial" pitchFamily="34" charset="0"/>
                          <a:ea typeface="SimSun" pitchFamily="2" charset="-122"/>
                          <a:cs typeface="Arial" pitchFamily="34" charset="0"/>
                        </a:rPr>
                        <a:t>工程、計算及技術</a:t>
                      </a:r>
                      <a:endParaRPr kumimoji="0" lang="en-US" sz="2000" b="0" i="1"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L="91446" marR="91446"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0" i="1" u="none" strike="noStrike" cap="none" normalizeH="0" baseline="0" dirty="0" smtClean="0">
                          <a:ln>
                            <a:noFill/>
                          </a:ln>
                          <a:solidFill>
                            <a:schemeClr val="tx1"/>
                          </a:solidFill>
                          <a:effectLst/>
                          <a:latin typeface="Arial" pitchFamily="34" charset="0"/>
                          <a:ea typeface="SimSun" pitchFamily="2" charset="-122"/>
                          <a:cs typeface="Arial" pitchFamily="34" charset="0"/>
                        </a:rPr>
                        <a:t>112</a:t>
                      </a:r>
                      <a:endParaRPr kumimoji="0" lang="en-US" sz="2000" b="0" i="1" u="none" strike="noStrike" cap="none" normalizeH="0" baseline="0" dirty="0" smtClean="0">
                        <a:ln>
                          <a:noFill/>
                        </a:ln>
                        <a:solidFill>
                          <a:schemeClr val="tx1"/>
                        </a:solidFill>
                        <a:effectLst/>
                        <a:latin typeface="Arial" pitchFamily="34" charset="0"/>
                        <a:ea typeface="SimSun" pitchFamily="2" charset="-122"/>
                        <a:cs typeface="Arial" pitchFamily="34" charset="0"/>
                      </a:endParaRPr>
                    </a:p>
                  </a:txBody>
                  <a:tcPr marL="91446" marR="91446"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396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1" u="none" strike="noStrike" cap="none" normalizeH="0" baseline="0" smtClean="0">
                          <a:ln>
                            <a:noFill/>
                          </a:ln>
                          <a:solidFill>
                            <a:schemeClr val="tx1"/>
                          </a:solidFill>
                          <a:effectLst/>
                          <a:latin typeface="Arial" pitchFamily="34" charset="0"/>
                          <a:ea typeface="SimSun" pitchFamily="2" charset="-122"/>
                          <a:cs typeface="Arial" pitchFamily="34" charset="0"/>
                        </a:rPr>
                        <a:t>環境與農業科學</a:t>
                      </a:r>
                      <a:endParaRPr kumimoji="0" lang="en-US" sz="2000" b="0" i="1"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L="91446" marR="91446"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smtClean="0">
                          <a:ln>
                            <a:noFill/>
                          </a:ln>
                          <a:solidFill>
                            <a:schemeClr val="tx1"/>
                          </a:solidFill>
                          <a:effectLst/>
                          <a:latin typeface="Arial" pitchFamily="34" charset="0"/>
                          <a:ea typeface="SimSun" pitchFamily="2" charset="-122"/>
                          <a:cs typeface="Arial" pitchFamily="34" charset="0"/>
                        </a:rPr>
                        <a:t>1</a:t>
                      </a:r>
                      <a:r>
                        <a:rPr kumimoji="0" lang="en-US" altLang="zh-CN" sz="2000" b="0" i="1" u="none" strike="noStrike" cap="none" normalizeH="0" baseline="0" dirty="0" smtClean="0">
                          <a:ln>
                            <a:noFill/>
                          </a:ln>
                          <a:solidFill>
                            <a:schemeClr val="tx1"/>
                          </a:solidFill>
                          <a:effectLst/>
                          <a:latin typeface="Arial" pitchFamily="34" charset="0"/>
                          <a:ea typeface="SimSun" pitchFamily="2" charset="-122"/>
                          <a:cs typeface="Arial" pitchFamily="34" charset="0"/>
                        </a:rPr>
                        <a:t>50</a:t>
                      </a:r>
                      <a:endParaRPr kumimoji="0" lang="en-US" sz="2000" b="0" i="1" u="none" strike="noStrike" cap="none" normalizeH="0" baseline="0" dirty="0" smtClean="0">
                        <a:ln>
                          <a:noFill/>
                        </a:ln>
                        <a:solidFill>
                          <a:schemeClr val="tx1"/>
                        </a:solidFill>
                        <a:effectLst/>
                        <a:latin typeface="Arial" pitchFamily="34" charset="0"/>
                        <a:ea typeface="SimSun" pitchFamily="2" charset="-122"/>
                        <a:cs typeface="Arial" pitchFamily="34" charset="0"/>
                      </a:endParaRPr>
                    </a:p>
                  </a:txBody>
                  <a:tcPr marL="91446" marR="91446"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bl>
          </a:graphicData>
        </a:graphic>
      </p:graphicFrame>
      <p:sp>
        <p:nvSpPr>
          <p:cNvPr id="4" name="Rectangle 3"/>
          <p:cNvSpPr/>
          <p:nvPr/>
        </p:nvSpPr>
        <p:spPr>
          <a:xfrm>
            <a:off x="1219200" y="723900"/>
            <a:ext cx="6553199" cy="1600438"/>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altLang="zh-CN" sz="5400" b="1" i="1" kern="0"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ea typeface="+mj-ea"/>
              </a:rPr>
              <a:t> </a:t>
            </a:r>
            <a:r>
              <a:rPr lang="en-US" altLang="zh-CN" sz="4400" b="1" i="1" kern="0"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ea typeface="+mj-ea"/>
              </a:rPr>
              <a:t>Taylor</a:t>
            </a:r>
            <a:r>
              <a:rPr lang="en-US" altLang="zh-CN" sz="5400" b="1" i="1" kern="0"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ea typeface="+mj-ea"/>
              </a:rPr>
              <a:t> </a:t>
            </a:r>
            <a:r>
              <a:rPr lang="en-US" altLang="zh-CN" sz="4400" b="1" i="1" kern="0"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ea typeface="+mj-ea"/>
              </a:rPr>
              <a:t>&amp; Francis </a:t>
            </a:r>
            <a:r>
              <a:rPr lang="en-US" altLang="zh-CN" sz="4400" b="1" i="1" kern="0"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ea typeface="+mj-ea"/>
              </a:rPr>
              <a:t>ST Package</a:t>
            </a:r>
            <a:endParaRPr lang="en-US" sz="4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p:randomBa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1" descr="Screenshot_2012-04-20-18-46-55.jpg"/>
          <p:cNvPicPr>
            <a:picLocks noChangeAspect="1"/>
          </p:cNvPicPr>
          <p:nvPr/>
        </p:nvPicPr>
        <p:blipFill>
          <a:blip r:embed="rId4" cstate="email"/>
          <a:srcRect/>
          <a:stretch>
            <a:fillRect/>
          </a:stretch>
        </p:blipFill>
        <p:spPr bwMode="auto">
          <a:xfrm>
            <a:off x="642144" y="2050256"/>
            <a:ext cx="8370887" cy="4198144"/>
          </a:xfrm>
          <a:prstGeom prst="rect">
            <a:avLst/>
          </a:prstGeom>
          <a:noFill/>
          <a:ln w="9525">
            <a:noFill/>
            <a:miter lim="800000"/>
            <a:headEnd/>
            <a:tailEnd/>
          </a:ln>
        </p:spPr>
      </p:pic>
      <p:grpSp>
        <p:nvGrpSpPr>
          <p:cNvPr id="2" name="Group 2"/>
          <p:cNvGrpSpPr>
            <a:grpSpLocks/>
          </p:cNvGrpSpPr>
          <p:nvPr/>
        </p:nvGrpSpPr>
        <p:grpSpPr bwMode="auto">
          <a:xfrm>
            <a:off x="872331" y="1683543"/>
            <a:ext cx="7942263" cy="778259"/>
            <a:chOff x="927810" y="1456562"/>
            <a:chExt cx="7942775" cy="720081"/>
          </a:xfrm>
        </p:grpSpPr>
        <p:sp>
          <p:nvSpPr>
            <p:cNvPr id="15" name="Rounded Rectangle 14"/>
            <p:cNvSpPr/>
            <p:nvPr/>
          </p:nvSpPr>
          <p:spPr bwMode="auto">
            <a:xfrm>
              <a:off x="943686" y="1456562"/>
              <a:ext cx="7920549" cy="720081"/>
            </a:xfrm>
            <a:prstGeom prst="roundRect">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SimSun" pitchFamily="2" charset="-122"/>
              </a:endParaRPr>
            </a:p>
          </p:txBody>
        </p:sp>
        <p:sp>
          <p:nvSpPr>
            <p:cNvPr id="16" name="Rectangle 15"/>
            <p:cNvSpPr/>
            <p:nvPr/>
          </p:nvSpPr>
          <p:spPr bwMode="auto">
            <a:xfrm>
              <a:off x="927810" y="1456562"/>
              <a:ext cx="1228804" cy="360041"/>
            </a:xfrm>
            <a:prstGeom prst="rect">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zh-CN" altLang="en-US" sz="1800" b="1" dirty="0" smtClean="0">
                  <a:solidFill>
                    <a:srgbClr val="FFFFFF"/>
                  </a:solidFill>
                  <a:latin typeface="SimSun" pitchFamily="2" charset="-122"/>
                  <a:ea typeface="SimSun" pitchFamily="2" charset="-122"/>
                </a:rPr>
                <a:t>返回上一頁</a:t>
              </a:r>
              <a:endParaRPr lang="en-US" altLang="zh-CN" sz="1800" b="1" dirty="0">
                <a:solidFill>
                  <a:srgbClr val="FFFFFF"/>
                </a:solidFill>
                <a:latin typeface="SimSun" pitchFamily="2" charset="-122"/>
                <a:ea typeface="SimSun" pitchFamily="2" charset="-122"/>
              </a:endParaRPr>
            </a:p>
          </p:txBody>
        </p:sp>
        <p:sp>
          <p:nvSpPr>
            <p:cNvPr id="17" name="Rectangle 16"/>
            <p:cNvSpPr/>
            <p:nvPr/>
          </p:nvSpPr>
          <p:spPr bwMode="auto">
            <a:xfrm>
              <a:off x="2694812" y="1456562"/>
              <a:ext cx="1228804" cy="360041"/>
            </a:xfrm>
            <a:prstGeom prst="rect">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zh-CN" altLang="en-US" sz="1800" b="1" dirty="0" smtClean="0">
                  <a:solidFill>
                    <a:srgbClr val="FFFFFF"/>
                  </a:solidFill>
                  <a:latin typeface="SimSun" pitchFamily="2" charset="-122"/>
                  <a:ea typeface="SimSun" pitchFamily="2" charset="-122"/>
                </a:rPr>
                <a:t>返回主頁</a:t>
              </a:r>
              <a:endParaRPr lang="en-US" altLang="zh-CN" sz="1800" b="1" dirty="0">
                <a:solidFill>
                  <a:srgbClr val="FFFFFF"/>
                </a:solidFill>
                <a:latin typeface="SimSun" pitchFamily="2" charset="-122"/>
                <a:ea typeface="SimSun" pitchFamily="2" charset="-122"/>
              </a:endParaRPr>
            </a:p>
          </p:txBody>
        </p:sp>
        <p:sp>
          <p:nvSpPr>
            <p:cNvPr id="18" name="Rectangle 17"/>
            <p:cNvSpPr/>
            <p:nvPr/>
          </p:nvSpPr>
          <p:spPr bwMode="auto">
            <a:xfrm>
              <a:off x="4279239" y="1456562"/>
              <a:ext cx="1228804" cy="360041"/>
            </a:xfrm>
            <a:prstGeom prst="rect">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zh-CN" altLang="en-US" sz="1800" b="1" dirty="0" smtClean="0">
                  <a:solidFill>
                    <a:srgbClr val="FFFFFF"/>
                  </a:solidFill>
                  <a:latin typeface="SimSun" pitchFamily="2" charset="-122"/>
                  <a:ea typeface="SimSun" pitchFamily="2" charset="-122"/>
                </a:rPr>
                <a:t>檢索</a:t>
              </a:r>
              <a:endParaRPr lang="en-US" altLang="zh-CN" sz="1800" b="1" dirty="0">
                <a:solidFill>
                  <a:srgbClr val="FFFFFF"/>
                </a:solidFill>
                <a:latin typeface="SimSun" pitchFamily="2" charset="-122"/>
                <a:ea typeface="SimSun" pitchFamily="2" charset="-122"/>
              </a:endParaRPr>
            </a:p>
          </p:txBody>
        </p:sp>
        <p:sp>
          <p:nvSpPr>
            <p:cNvPr id="19" name="Rectangle 18"/>
            <p:cNvSpPr/>
            <p:nvPr/>
          </p:nvSpPr>
          <p:spPr bwMode="auto">
            <a:xfrm>
              <a:off x="5863666" y="1456562"/>
              <a:ext cx="1228804" cy="360041"/>
            </a:xfrm>
            <a:prstGeom prst="rect">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zh-CN" altLang="en-US" sz="1800" b="1" dirty="0" smtClean="0">
                  <a:solidFill>
                    <a:srgbClr val="FFFFFF"/>
                  </a:solidFill>
                  <a:latin typeface="SimSun" pitchFamily="2" charset="-122"/>
                  <a:ea typeface="SimSun" pitchFamily="2" charset="-122"/>
                </a:rPr>
                <a:t>設定</a:t>
              </a:r>
              <a:endParaRPr lang="en-US" altLang="zh-CN" sz="1800" b="1" dirty="0">
                <a:solidFill>
                  <a:srgbClr val="FFFFFF"/>
                </a:solidFill>
                <a:latin typeface="SimSun" pitchFamily="2" charset="-122"/>
                <a:ea typeface="SimSun" pitchFamily="2" charset="-122"/>
              </a:endParaRPr>
            </a:p>
          </p:txBody>
        </p:sp>
        <p:sp>
          <p:nvSpPr>
            <p:cNvPr id="20" name="Rectangle 19"/>
            <p:cNvSpPr/>
            <p:nvPr/>
          </p:nvSpPr>
          <p:spPr bwMode="auto">
            <a:xfrm>
              <a:off x="7641781" y="1456562"/>
              <a:ext cx="1228804" cy="360041"/>
            </a:xfrm>
            <a:prstGeom prst="rect">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zh-CN" altLang="en-US" sz="1800" b="1" smtClean="0">
                  <a:solidFill>
                    <a:srgbClr val="FFFFFF"/>
                  </a:solidFill>
                  <a:latin typeface="SimSun" pitchFamily="2" charset="-122"/>
                  <a:ea typeface="SimSun" pitchFamily="2" charset="-122"/>
                </a:rPr>
                <a:t>最後閱覽</a:t>
              </a:r>
              <a:endParaRPr lang="en-US" altLang="zh-CN" sz="1800" b="1">
                <a:solidFill>
                  <a:srgbClr val="FFFFFF"/>
                </a:solidFill>
                <a:latin typeface="SimSun" pitchFamily="2" charset="-122"/>
                <a:ea typeface="SimSun" pitchFamily="2" charset="-122"/>
              </a:endParaRPr>
            </a:p>
          </p:txBody>
        </p:sp>
      </p:grpSp>
      <p:sp>
        <p:nvSpPr>
          <p:cNvPr id="44037" name="Up Arrow 4"/>
          <p:cNvSpPr>
            <a:spLocks noChangeArrowheads="1"/>
          </p:cNvSpPr>
          <p:nvPr/>
        </p:nvSpPr>
        <p:spPr bwMode="auto">
          <a:xfrm>
            <a:off x="4693443" y="2038577"/>
            <a:ext cx="288925" cy="466270"/>
          </a:xfrm>
          <a:prstGeom prst="upArrow">
            <a:avLst>
              <a:gd name="adj1" fmla="val 50000"/>
              <a:gd name="adj2" fmla="val 49997"/>
            </a:avLst>
          </a:prstGeom>
          <a:gradFill rotWithShape="1">
            <a:gsLst>
              <a:gs pos="0">
                <a:srgbClr val="00E9A6"/>
              </a:gs>
              <a:gs pos="20000">
                <a:srgbClr val="00E3A3"/>
              </a:gs>
              <a:gs pos="100000">
                <a:srgbClr val="00AD7B"/>
              </a:gs>
            </a:gsLst>
            <a:lin ang="5400000"/>
          </a:gradFill>
          <a:ln w="9525">
            <a:solidFill>
              <a:srgbClr val="00CC98"/>
            </a:solidFill>
            <a:miter lim="800000"/>
            <a:headEnd/>
            <a:tailEnd/>
          </a:ln>
          <a:effectLst>
            <a:outerShdw dist="23000" dir="5400000" rotWithShape="0">
              <a:srgbClr val="808080">
                <a:alpha val="34998"/>
              </a:srgbClr>
            </a:outerShdw>
          </a:effectLst>
        </p:spPr>
        <p:txBody>
          <a:bodyPr anchor="ctr"/>
          <a:lstStyle/>
          <a:p>
            <a:pPr algn="ctr"/>
            <a:endParaRPr lang="en-US" altLang="zh-CN">
              <a:solidFill>
                <a:srgbClr val="FFFFFF"/>
              </a:solidFill>
              <a:latin typeface="Stone Sans ITC TT"/>
              <a:ea typeface="SimSun" pitchFamily="2" charset="-122"/>
            </a:endParaRPr>
          </a:p>
        </p:txBody>
      </p:sp>
      <p:sp>
        <p:nvSpPr>
          <p:cNvPr id="6" name="TextBox 5"/>
          <p:cNvSpPr txBox="1">
            <a:spLocks noChangeArrowheads="1"/>
          </p:cNvSpPr>
          <p:nvPr/>
        </p:nvSpPr>
        <p:spPr bwMode="auto">
          <a:xfrm>
            <a:off x="1486693" y="2642393"/>
            <a:ext cx="1555750" cy="400050"/>
          </a:xfrm>
          <a:prstGeom prst="rect">
            <a:avLst/>
          </a:prstGeom>
          <a:noFill/>
          <a:ln w="9525">
            <a:noFill/>
            <a:miter lim="800000"/>
            <a:headEnd/>
            <a:tailEnd/>
          </a:ln>
        </p:spPr>
        <p:txBody>
          <a:bodyPr wrap="none">
            <a:spAutoFit/>
          </a:bodyPr>
          <a:lstStyle/>
          <a:p>
            <a:r>
              <a:rPr lang="en-US" altLang="zh-CN" sz="2000" dirty="0">
                <a:latin typeface="Arial" pitchFamily="34" charset="0"/>
                <a:ea typeface="SimSun" pitchFamily="2" charset="-122"/>
              </a:rPr>
              <a:t>enzymology</a:t>
            </a:r>
          </a:p>
        </p:txBody>
      </p:sp>
      <p:grpSp>
        <p:nvGrpSpPr>
          <p:cNvPr id="3" name="Group 23"/>
          <p:cNvGrpSpPr>
            <a:grpSpLocks/>
          </p:cNvGrpSpPr>
          <p:nvPr/>
        </p:nvGrpSpPr>
        <p:grpSpPr bwMode="auto">
          <a:xfrm>
            <a:off x="5501481" y="2842417"/>
            <a:ext cx="3160713" cy="1062821"/>
            <a:chOff x="5652120" y="2996952"/>
            <a:chExt cx="3159703" cy="985188"/>
          </a:xfrm>
        </p:grpSpPr>
        <p:pic>
          <p:nvPicPr>
            <p:cNvPr id="23564" name="Picture 6" descr="Screenshot_2012-04-20-18-47-10.jpg"/>
            <p:cNvPicPr>
              <a:picLocks noChangeAspect="1"/>
            </p:cNvPicPr>
            <p:nvPr/>
          </p:nvPicPr>
          <p:blipFill>
            <a:blip r:embed="rId5" cstate="email"/>
            <a:srcRect/>
            <a:stretch>
              <a:fillRect/>
            </a:stretch>
          </p:blipFill>
          <p:spPr bwMode="auto">
            <a:xfrm>
              <a:off x="6228184" y="2996952"/>
              <a:ext cx="2583639" cy="985188"/>
            </a:xfrm>
            <a:prstGeom prst="rect">
              <a:avLst/>
            </a:prstGeom>
            <a:noFill/>
            <a:ln w="9525">
              <a:noFill/>
              <a:miter lim="800000"/>
              <a:headEnd/>
              <a:tailEnd/>
            </a:ln>
          </p:spPr>
        </p:pic>
        <p:sp>
          <p:nvSpPr>
            <p:cNvPr id="44044" name="Right Arrow 22"/>
            <p:cNvSpPr>
              <a:spLocks noChangeArrowheads="1"/>
            </p:cNvSpPr>
            <p:nvPr/>
          </p:nvSpPr>
          <p:spPr bwMode="auto">
            <a:xfrm>
              <a:off x="5652120" y="3357658"/>
              <a:ext cx="360248" cy="287611"/>
            </a:xfrm>
            <a:prstGeom prst="rightArrow">
              <a:avLst>
                <a:gd name="adj1" fmla="val 50000"/>
                <a:gd name="adj2" fmla="val 49998"/>
              </a:avLst>
            </a:prstGeom>
            <a:gradFill rotWithShape="1">
              <a:gsLst>
                <a:gs pos="0">
                  <a:srgbClr val="00E9A6"/>
                </a:gs>
                <a:gs pos="20000">
                  <a:srgbClr val="00E3A3"/>
                </a:gs>
                <a:gs pos="100000">
                  <a:srgbClr val="00AD7B"/>
                </a:gs>
              </a:gsLst>
              <a:lin ang="5400000"/>
            </a:gradFill>
            <a:ln w="9525">
              <a:solidFill>
                <a:srgbClr val="00CC98"/>
              </a:solidFill>
              <a:miter lim="800000"/>
              <a:headEnd/>
              <a:tailEnd/>
            </a:ln>
            <a:effectLst>
              <a:outerShdw dist="23000" dir="5400000" rotWithShape="0">
                <a:srgbClr val="808080">
                  <a:alpha val="34998"/>
                </a:srgbClr>
              </a:outerShdw>
            </a:effectLst>
          </p:spPr>
          <p:txBody>
            <a:bodyPr anchor="ctr"/>
            <a:lstStyle/>
            <a:p>
              <a:pPr algn="ctr"/>
              <a:endParaRPr lang="en-US" altLang="zh-CN">
                <a:solidFill>
                  <a:srgbClr val="FFFFFF"/>
                </a:solidFill>
                <a:latin typeface="Stone Sans ITC TT"/>
                <a:ea typeface="SimSun" pitchFamily="2" charset="-122"/>
              </a:endParaRPr>
            </a:p>
          </p:txBody>
        </p:sp>
      </p:grpSp>
      <p:grpSp>
        <p:nvGrpSpPr>
          <p:cNvPr id="4" name="Group 24"/>
          <p:cNvGrpSpPr>
            <a:grpSpLocks/>
          </p:cNvGrpSpPr>
          <p:nvPr/>
        </p:nvGrpSpPr>
        <p:grpSpPr bwMode="auto">
          <a:xfrm>
            <a:off x="5487194" y="2842418"/>
            <a:ext cx="3197225" cy="2033074"/>
            <a:chOff x="5636548" y="2996952"/>
            <a:chExt cx="3197170" cy="1882803"/>
          </a:xfrm>
        </p:grpSpPr>
        <p:pic>
          <p:nvPicPr>
            <p:cNvPr id="23562" name="Picture 20" descr="Screenshot_2012-04-20-18-47-17.jpg"/>
            <p:cNvPicPr>
              <a:picLocks noChangeAspect="1"/>
            </p:cNvPicPr>
            <p:nvPr/>
          </p:nvPicPr>
          <p:blipFill>
            <a:blip r:embed="rId6" cstate="email"/>
            <a:srcRect/>
            <a:stretch>
              <a:fillRect/>
            </a:stretch>
          </p:blipFill>
          <p:spPr bwMode="auto">
            <a:xfrm>
              <a:off x="6228184" y="2996952"/>
              <a:ext cx="2605534" cy="1882803"/>
            </a:xfrm>
            <a:prstGeom prst="rect">
              <a:avLst/>
            </a:prstGeom>
            <a:noFill/>
            <a:ln w="9525">
              <a:noFill/>
              <a:miter lim="800000"/>
              <a:headEnd/>
              <a:tailEnd/>
            </a:ln>
          </p:spPr>
        </p:pic>
        <p:sp>
          <p:nvSpPr>
            <p:cNvPr id="44042" name="Right Arrow 27"/>
            <p:cNvSpPr>
              <a:spLocks noChangeArrowheads="1"/>
            </p:cNvSpPr>
            <p:nvPr/>
          </p:nvSpPr>
          <p:spPr bwMode="auto">
            <a:xfrm>
              <a:off x="5636548" y="3811352"/>
              <a:ext cx="360356" cy="287341"/>
            </a:xfrm>
            <a:prstGeom prst="rightArrow">
              <a:avLst>
                <a:gd name="adj1" fmla="val 50000"/>
                <a:gd name="adj2" fmla="val 50002"/>
              </a:avLst>
            </a:prstGeom>
            <a:gradFill rotWithShape="1">
              <a:gsLst>
                <a:gs pos="0">
                  <a:srgbClr val="00E9A6"/>
                </a:gs>
                <a:gs pos="20000">
                  <a:srgbClr val="00E3A3"/>
                </a:gs>
                <a:gs pos="100000">
                  <a:srgbClr val="00AD7B"/>
                </a:gs>
              </a:gsLst>
              <a:lin ang="5400000"/>
            </a:gradFill>
            <a:ln w="9525">
              <a:solidFill>
                <a:srgbClr val="00CC98"/>
              </a:solidFill>
              <a:miter lim="800000"/>
              <a:headEnd/>
              <a:tailEnd/>
            </a:ln>
            <a:effectLst>
              <a:outerShdw dist="23000" dir="5400000" rotWithShape="0">
                <a:srgbClr val="808080">
                  <a:alpha val="34998"/>
                </a:srgbClr>
              </a:outerShdw>
            </a:effectLst>
          </p:spPr>
          <p:txBody>
            <a:bodyPr anchor="ctr"/>
            <a:lstStyle/>
            <a:p>
              <a:pPr algn="ctr"/>
              <a:endParaRPr lang="en-US" altLang="zh-CN">
                <a:solidFill>
                  <a:srgbClr val="FFFFFF"/>
                </a:solidFill>
                <a:latin typeface="Stone Sans ITC TT"/>
                <a:ea typeface="SimSun" pitchFamily="2" charset="-122"/>
              </a:endParaRPr>
            </a:p>
          </p:txBody>
        </p:sp>
      </p:grpSp>
      <p:sp>
        <p:nvSpPr>
          <p:cNvPr id="5" name="Rectangle 4"/>
          <p:cNvSpPr/>
          <p:nvPr/>
        </p:nvSpPr>
        <p:spPr>
          <a:xfrm>
            <a:off x="1689952" y="304800"/>
            <a:ext cx="5864106" cy="923330"/>
          </a:xfrm>
          <a:prstGeom prst="rect">
            <a:avLst/>
          </a:prstGeom>
          <a:noFill/>
        </p:spPr>
        <p:txBody>
          <a:bodyPr wrap="none" lIns="91440" tIns="45720" rIns="91440" bIns="45720">
            <a:spAutoFit/>
          </a:bodyPr>
          <a:lstStyle/>
          <a:p>
            <a:pPr algn="ctr"/>
            <a:r>
              <a:rPr lang="zh-CN" altLang="en-US" sz="5400" b="1" i="1" kern="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宋体" pitchFamily="2" charset="-122"/>
                <a:ea typeface="宋体" pitchFamily="2" charset="-122"/>
                <a:cs typeface="+mj-cs"/>
              </a:rPr>
              <a:t>行動版</a:t>
            </a:r>
            <a:r>
              <a:rPr lang="zh-TW" altLang="en-US" sz="5400" b="1" i="1" kern="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宋体" pitchFamily="2" charset="-122"/>
                <a:ea typeface="宋体" pitchFamily="2" charset="-122"/>
                <a:cs typeface="+mj-cs"/>
              </a:rPr>
              <a:t> </a:t>
            </a:r>
            <a:r>
              <a:rPr lang="en-US" altLang="zh-CN" sz="54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a typeface="宋体" pitchFamily="2" charset="-122"/>
                <a:cs typeface="Arial" pitchFamily="34" charset="0"/>
              </a:rPr>
              <a:t>TFO –</a:t>
            </a:r>
            <a:r>
              <a:rPr lang="zh-TW" altLang="en-US" sz="54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a typeface="宋体" pitchFamily="2" charset="-122"/>
                <a:cs typeface="Arial" pitchFamily="34" charset="0"/>
              </a:rPr>
              <a:t> </a:t>
            </a:r>
            <a:r>
              <a:rPr lang="zh-TW" altLang="en-US" sz="5400" b="1" i="1" dirty="0" smtClean="0">
                <a:ln w="10541" cmpd="sng">
                  <a:solidFill>
                    <a:schemeClr val="bg1"/>
                  </a:solidFill>
                  <a:prstDash val="solid"/>
                </a:ln>
                <a:solidFill>
                  <a:srgbClr val="C00000"/>
                </a:solidFill>
                <a:ea typeface="宋体" pitchFamily="2" charset="-122"/>
                <a:cs typeface="Arial" pitchFamily="34" charset="0"/>
              </a:rPr>
              <a:t>檢</a:t>
            </a:r>
            <a:r>
              <a:rPr lang="zh-CN" altLang="en-US" sz="5400" b="1" i="1" cap="none" spc="0" dirty="0" smtClean="0">
                <a:ln w="10541" cmpd="sng">
                  <a:solidFill>
                    <a:schemeClr val="bg1"/>
                  </a:solidFill>
                  <a:prstDash val="solid"/>
                </a:ln>
                <a:solidFill>
                  <a:srgbClr val="C00000"/>
                </a:solidFill>
                <a:effectLst/>
                <a:ea typeface="宋体" pitchFamily="2" charset="-122"/>
                <a:cs typeface="Arial" pitchFamily="34" charset="0"/>
              </a:rPr>
              <a:t>索</a:t>
            </a:r>
            <a:endParaRPr lang="en-US" sz="5400" b="1" cap="none" spc="0" dirty="0">
              <a:ln w="10541" cmpd="sng">
                <a:solidFill>
                  <a:schemeClr val="bg1"/>
                </a:solidFill>
                <a:prstDash val="solid"/>
              </a:ln>
              <a:solidFill>
                <a:srgbClr val="C00000"/>
              </a:solidFill>
              <a:effectLst/>
            </a:endParaRPr>
          </a:p>
        </p:txBody>
      </p:sp>
    </p:spTree>
    <p:custDataLst>
      <p:tags r:id="rId1"/>
    </p:custDataLst>
  </p:cSld>
  <p:clrMapOvr>
    <a:masterClrMapping/>
  </p:clrMapOvr>
  <p:transition advTm="73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p:tgtEl>
                                          <p:spTgt spid="3"/>
                                        </p:tgtEl>
                                        <p:attrNameLst>
                                          <p:attrName>ppt_y</p:attrName>
                                        </p:attrNameLst>
                                      </p:cBhvr>
                                      <p:tavLst>
                                        <p:tav tm="0">
                                          <p:val>
                                            <p:strVal val="#ppt_y+#ppt_h*1.125000"/>
                                          </p:val>
                                        </p:tav>
                                        <p:tav tm="100000">
                                          <p:val>
                                            <p:strVal val="#ppt_y"/>
                                          </p:val>
                                        </p:tav>
                                      </p:tavLst>
                                    </p:anim>
                                    <p:animEffect transition="in" filter="wipe(up)">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xit" presetSubtype="0" fill="hold" nodeType="clickEffect">
                                  <p:stCondLst>
                                    <p:cond delay="0"/>
                                  </p:stCondLst>
                                  <p:childTnLst>
                                    <p:set>
                                      <p:cBhvr>
                                        <p:cTn id="21" dur="1" fill="hold">
                                          <p:stCondLst>
                                            <p:cond delay="0"/>
                                          </p:stCondLst>
                                        </p:cTn>
                                        <p:tgtEl>
                                          <p:spTgt spid="3"/>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2" presetClass="entr" presetSubtype="4"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p:tgtEl>
                                          <p:spTgt spid="4"/>
                                        </p:tgtEl>
                                        <p:attrNameLst>
                                          <p:attrName>ppt_y</p:attrName>
                                        </p:attrNameLst>
                                      </p:cBhvr>
                                      <p:tavLst>
                                        <p:tav tm="0">
                                          <p:val>
                                            <p:strVal val="#ppt_y+#ppt_h*1.125000"/>
                                          </p:val>
                                        </p:tav>
                                        <p:tav tm="100000">
                                          <p:val>
                                            <p:strVal val="#ppt_y"/>
                                          </p:val>
                                        </p:tav>
                                      </p:tavLst>
                                    </p:anim>
                                    <p:animEffect transition="in" filter="wipe(up)">
                                      <p:cBhvr>
                                        <p:cTn id="27" dur="500"/>
                                        <p:tgtEl>
                                          <p:spTgt spid="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xit" presetSubtype="0" fill="hold" nodeType="clickEffect">
                                  <p:stCondLst>
                                    <p:cond delay="0"/>
                                  </p:stCondLst>
                                  <p:childTnLst>
                                    <p:set>
                                      <p:cBhvr>
                                        <p:cTn id="31"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1" descr="Screenshot_2012-04-20-18-48-13.jpg"/>
          <p:cNvPicPr>
            <a:picLocks noChangeAspect="1"/>
          </p:cNvPicPr>
          <p:nvPr/>
        </p:nvPicPr>
        <p:blipFill>
          <a:blip r:embed="rId4" cstate="email"/>
          <a:srcRect/>
          <a:stretch>
            <a:fillRect/>
          </a:stretch>
        </p:blipFill>
        <p:spPr bwMode="auto">
          <a:xfrm>
            <a:off x="901700" y="1484313"/>
            <a:ext cx="8216900" cy="4464050"/>
          </a:xfrm>
          <a:prstGeom prst="rect">
            <a:avLst/>
          </a:prstGeom>
          <a:noFill/>
          <a:ln w="9525">
            <a:noFill/>
            <a:miter lim="800000"/>
            <a:headEnd/>
            <a:tailEnd/>
          </a:ln>
        </p:spPr>
      </p:pic>
      <p:grpSp>
        <p:nvGrpSpPr>
          <p:cNvPr id="2" name="Group 4"/>
          <p:cNvGrpSpPr>
            <a:grpSpLocks/>
          </p:cNvGrpSpPr>
          <p:nvPr/>
        </p:nvGrpSpPr>
        <p:grpSpPr bwMode="auto">
          <a:xfrm>
            <a:off x="1042988" y="5473700"/>
            <a:ext cx="7943850" cy="881063"/>
            <a:chOff x="927810" y="965165"/>
            <a:chExt cx="7942775" cy="881386"/>
          </a:xfrm>
        </p:grpSpPr>
        <p:sp>
          <p:nvSpPr>
            <p:cNvPr id="6" name="Rounded Rectangle 5"/>
            <p:cNvSpPr/>
            <p:nvPr/>
          </p:nvSpPr>
          <p:spPr bwMode="auto">
            <a:xfrm>
              <a:off x="943683" y="965165"/>
              <a:ext cx="7920553" cy="863917"/>
            </a:xfrm>
            <a:prstGeom prst="roundRect">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SimSun" pitchFamily="2" charset="-122"/>
              </a:endParaRPr>
            </a:p>
          </p:txBody>
        </p:sp>
        <p:sp>
          <p:nvSpPr>
            <p:cNvPr id="7" name="Rectangle 6"/>
            <p:cNvSpPr/>
            <p:nvPr/>
          </p:nvSpPr>
          <p:spPr bwMode="auto">
            <a:xfrm>
              <a:off x="927810" y="1486056"/>
              <a:ext cx="1228559" cy="360495"/>
            </a:xfrm>
            <a:prstGeom prst="rect">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zh-CN" altLang="en-US" sz="1800" b="1">
                  <a:solidFill>
                    <a:srgbClr val="FFFFFF"/>
                  </a:solidFill>
                  <a:latin typeface="SimSun" pitchFamily="2" charset="-122"/>
                  <a:ea typeface="SimSun" pitchFamily="2" charset="-122"/>
                </a:rPr>
                <a:t>排序</a:t>
              </a:r>
              <a:endParaRPr lang="en-US" altLang="zh-CN" sz="1800" b="1">
                <a:solidFill>
                  <a:srgbClr val="FFFFFF"/>
                </a:solidFill>
                <a:latin typeface="SimSun" pitchFamily="2" charset="-122"/>
                <a:ea typeface="SimSun" pitchFamily="2" charset="-122"/>
              </a:endParaRPr>
            </a:p>
          </p:txBody>
        </p:sp>
        <p:sp>
          <p:nvSpPr>
            <p:cNvPr id="8" name="Rectangle 7"/>
            <p:cNvSpPr/>
            <p:nvPr/>
          </p:nvSpPr>
          <p:spPr bwMode="auto">
            <a:xfrm>
              <a:off x="2694458" y="1455883"/>
              <a:ext cx="1230147" cy="360494"/>
            </a:xfrm>
            <a:prstGeom prst="rect">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zh-CN" altLang="en-US" sz="1800" b="1" smtClean="0">
                  <a:solidFill>
                    <a:srgbClr val="FFFFFF"/>
                  </a:solidFill>
                  <a:latin typeface="SimSun" pitchFamily="2" charset="-122"/>
                  <a:ea typeface="SimSun" pitchFamily="2" charset="-122"/>
                </a:rPr>
                <a:t>上一頁</a:t>
              </a:r>
              <a:endParaRPr lang="en-US" altLang="zh-CN" sz="1800" b="1">
                <a:solidFill>
                  <a:srgbClr val="FFFFFF"/>
                </a:solidFill>
                <a:latin typeface="SimSun" pitchFamily="2" charset="-122"/>
                <a:ea typeface="SimSun" pitchFamily="2" charset="-122"/>
              </a:endParaRPr>
            </a:p>
          </p:txBody>
        </p:sp>
        <p:sp>
          <p:nvSpPr>
            <p:cNvPr id="10" name="Rectangle 9"/>
            <p:cNvSpPr/>
            <p:nvPr/>
          </p:nvSpPr>
          <p:spPr bwMode="auto">
            <a:xfrm>
              <a:off x="4280156" y="1455883"/>
              <a:ext cx="1228559" cy="360494"/>
            </a:xfrm>
            <a:prstGeom prst="rect">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zh-CN" altLang="en-US" sz="1800" b="1" smtClean="0">
                  <a:solidFill>
                    <a:srgbClr val="FFFFFF"/>
                  </a:solidFill>
                  <a:latin typeface="SimSun" pitchFamily="2" charset="-122"/>
                  <a:ea typeface="SimSun" pitchFamily="2" charset="-122"/>
                </a:rPr>
                <a:t>檢索結果</a:t>
              </a:r>
              <a:endParaRPr lang="en-US" altLang="zh-CN" sz="1800" b="1">
                <a:solidFill>
                  <a:srgbClr val="FFFFFF"/>
                </a:solidFill>
                <a:latin typeface="SimSun" pitchFamily="2" charset="-122"/>
                <a:ea typeface="SimSun" pitchFamily="2" charset="-122"/>
              </a:endParaRPr>
            </a:p>
          </p:txBody>
        </p:sp>
        <p:sp>
          <p:nvSpPr>
            <p:cNvPr id="11" name="Rectangle 10"/>
            <p:cNvSpPr/>
            <p:nvPr/>
          </p:nvSpPr>
          <p:spPr bwMode="auto">
            <a:xfrm>
              <a:off x="5864267" y="1455883"/>
              <a:ext cx="1228559" cy="360494"/>
            </a:xfrm>
            <a:prstGeom prst="rect">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zh-CN" altLang="en-US" sz="1800" b="1" smtClean="0">
                  <a:solidFill>
                    <a:srgbClr val="FFFFFF"/>
                  </a:solidFill>
                  <a:latin typeface="SimSun" pitchFamily="2" charset="-122"/>
                  <a:ea typeface="SimSun" pitchFamily="2" charset="-122"/>
                </a:rPr>
                <a:t>下一頁</a:t>
              </a:r>
              <a:endParaRPr lang="en-US" altLang="zh-CN" sz="1800" b="1">
                <a:solidFill>
                  <a:srgbClr val="FFFFFF"/>
                </a:solidFill>
                <a:latin typeface="SimSun" pitchFamily="2" charset="-122"/>
                <a:ea typeface="SimSun" pitchFamily="2" charset="-122"/>
              </a:endParaRPr>
            </a:p>
          </p:txBody>
        </p:sp>
        <p:sp>
          <p:nvSpPr>
            <p:cNvPr id="12" name="Rectangle 11"/>
            <p:cNvSpPr/>
            <p:nvPr/>
          </p:nvSpPr>
          <p:spPr bwMode="auto">
            <a:xfrm>
              <a:off x="7642026" y="1486056"/>
              <a:ext cx="1228559" cy="360495"/>
            </a:xfrm>
            <a:prstGeom prst="rect">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zh-CN" altLang="en-US" sz="1800" b="1" smtClean="0">
                  <a:solidFill>
                    <a:srgbClr val="FFFFFF"/>
                  </a:solidFill>
                  <a:latin typeface="SimSun" pitchFamily="2" charset="-122"/>
                  <a:ea typeface="SimSun" pitchFamily="2" charset="-122"/>
                </a:rPr>
                <a:t>篩選</a:t>
              </a:r>
              <a:endParaRPr lang="en-US" altLang="zh-CN" sz="1800" b="1">
                <a:solidFill>
                  <a:srgbClr val="FFFFFF"/>
                </a:solidFill>
                <a:latin typeface="SimSun" pitchFamily="2" charset="-122"/>
                <a:ea typeface="SimSun" pitchFamily="2" charset="-122"/>
              </a:endParaRPr>
            </a:p>
          </p:txBody>
        </p:sp>
      </p:grpSp>
      <p:grpSp>
        <p:nvGrpSpPr>
          <p:cNvPr id="4" name="Group 13"/>
          <p:cNvGrpSpPr>
            <a:grpSpLocks/>
          </p:cNvGrpSpPr>
          <p:nvPr/>
        </p:nvGrpSpPr>
        <p:grpSpPr bwMode="auto">
          <a:xfrm>
            <a:off x="1258888" y="1844675"/>
            <a:ext cx="7129462" cy="3055938"/>
            <a:chOff x="1259632" y="1844824"/>
            <a:chExt cx="7128792" cy="3055197"/>
          </a:xfrm>
        </p:grpSpPr>
        <p:pic>
          <p:nvPicPr>
            <p:cNvPr id="3" name="Picture 2" descr="Screenshot_2012-04-20-18-48-24.jpg"/>
            <p:cNvPicPr>
              <a:picLocks noChangeAspect="1"/>
            </p:cNvPicPr>
            <p:nvPr/>
          </p:nvPicPr>
          <p:blipFill rotWithShape="1">
            <a:blip r:embed="rId5" cstate="email">
              <a:extLst/>
            </a:blip>
            <a:srcRect/>
            <a:stretch/>
          </p:blipFill>
          <p:spPr>
            <a:xfrm>
              <a:off x="1259632" y="1844824"/>
              <a:ext cx="7128792" cy="3055197"/>
            </a:xfrm>
            <a:prstGeom prst="wedgeRoundRectCallout">
              <a:avLst>
                <a:gd name="adj1" fmla="val -42640"/>
                <a:gd name="adj2" fmla="val 72532"/>
                <a:gd name="adj3" fmla="val 16667"/>
              </a:avLst>
            </a:prstGeom>
            <a:ln>
              <a:solidFill>
                <a:srgbClr val="FF3399"/>
              </a:solidFill>
            </a:ln>
            <a:effectLst>
              <a:innerShdw blurRad="63500" dist="50800" dir="18900000">
                <a:prstClr val="black">
                  <a:alpha val="50000"/>
                </a:prstClr>
              </a:innerShdw>
            </a:effectLst>
          </p:spPr>
        </p:pic>
        <p:sp>
          <p:nvSpPr>
            <p:cNvPr id="46107" name="Rounded Rectangle 3"/>
            <p:cNvSpPr>
              <a:spLocks noChangeArrowheads="1"/>
            </p:cNvSpPr>
            <p:nvPr/>
          </p:nvSpPr>
          <p:spPr bwMode="auto">
            <a:xfrm>
              <a:off x="1404080" y="2925650"/>
              <a:ext cx="5544617" cy="287267"/>
            </a:xfrm>
            <a:prstGeom prst="roundRect">
              <a:avLst>
                <a:gd name="adj" fmla="val 16667"/>
              </a:avLst>
            </a:prstGeom>
            <a:noFill/>
            <a:ln w="38100">
              <a:solidFill>
                <a:srgbClr val="FF3399"/>
              </a:solidFill>
              <a:round/>
              <a:headEnd/>
              <a:tailEnd/>
            </a:ln>
            <a:effectLst>
              <a:outerShdw dist="23000" dir="5400000" rotWithShape="0">
                <a:srgbClr val="808080">
                  <a:alpha val="34998"/>
                </a:srgbClr>
              </a:outerShdw>
            </a:effectLst>
          </p:spPr>
          <p:txBody>
            <a:bodyPr anchor="ctr"/>
            <a:lstStyle/>
            <a:p>
              <a:pPr algn="ctr"/>
              <a:endParaRPr lang="en-US" altLang="zh-CN">
                <a:solidFill>
                  <a:srgbClr val="FFFFFF"/>
                </a:solidFill>
                <a:latin typeface="Stone Sans ITC TT"/>
                <a:ea typeface="SimSun" pitchFamily="2" charset="-122"/>
              </a:endParaRPr>
            </a:p>
          </p:txBody>
        </p:sp>
        <p:sp>
          <p:nvSpPr>
            <p:cNvPr id="13" name="Round Single Corner Rectangle 12"/>
            <p:cNvSpPr>
              <a:spLocks/>
            </p:cNvSpPr>
            <p:nvPr/>
          </p:nvSpPr>
          <p:spPr bwMode="auto">
            <a:xfrm>
              <a:off x="5075623" y="2925650"/>
              <a:ext cx="1873074" cy="287267"/>
            </a:xfrm>
            <a:custGeom>
              <a:avLst/>
              <a:gdLst>
                <a:gd name="T0" fmla="*/ 0 w 1873074"/>
                <a:gd name="T1" fmla="*/ 0 h 287267"/>
                <a:gd name="T2" fmla="*/ 1825195 w 1873074"/>
                <a:gd name="T3" fmla="*/ 0 h 287267"/>
                <a:gd name="T4" fmla="*/ 1873074 w 1873074"/>
                <a:gd name="T5" fmla="*/ 47879 h 287267"/>
                <a:gd name="T6" fmla="*/ 1873074 w 1873074"/>
                <a:gd name="T7" fmla="*/ 287267 h 287267"/>
                <a:gd name="T8" fmla="*/ 0 w 1873074"/>
                <a:gd name="T9" fmla="*/ 287267 h 287267"/>
                <a:gd name="T10" fmla="*/ 0 w 1873074"/>
                <a:gd name="T11" fmla="*/ 0 h 287267"/>
                <a:gd name="T12" fmla="*/ 0 60000 65536"/>
                <a:gd name="T13" fmla="*/ 0 60000 65536"/>
                <a:gd name="T14" fmla="*/ 0 60000 65536"/>
                <a:gd name="T15" fmla="*/ 0 60000 65536"/>
                <a:gd name="T16" fmla="*/ 0 60000 65536"/>
                <a:gd name="T17" fmla="*/ 0 60000 65536"/>
                <a:gd name="T18" fmla="*/ 0 w 1873074"/>
                <a:gd name="T19" fmla="*/ 0 h 287267"/>
                <a:gd name="T20" fmla="*/ 1873074 w 1873074"/>
                <a:gd name="T21" fmla="*/ 287267 h 287267"/>
              </a:gdLst>
              <a:ahLst/>
              <a:cxnLst>
                <a:cxn ang="T12">
                  <a:pos x="T0" y="T1"/>
                </a:cxn>
                <a:cxn ang="T13">
                  <a:pos x="T2" y="T3"/>
                </a:cxn>
                <a:cxn ang="T14">
                  <a:pos x="T4" y="T5"/>
                </a:cxn>
                <a:cxn ang="T15">
                  <a:pos x="T6" y="T7"/>
                </a:cxn>
                <a:cxn ang="T16">
                  <a:pos x="T8" y="T9"/>
                </a:cxn>
                <a:cxn ang="T17">
                  <a:pos x="T10" y="T11"/>
                </a:cxn>
              </a:cxnLst>
              <a:rect l="T18" t="T19" r="T20" b="T21"/>
              <a:pathLst>
                <a:path w="1873074" h="287267">
                  <a:moveTo>
                    <a:pt x="0" y="0"/>
                  </a:moveTo>
                  <a:lnTo>
                    <a:pt x="1825195" y="0"/>
                  </a:lnTo>
                  <a:cubicBezTo>
                    <a:pt x="1851638" y="0"/>
                    <a:pt x="1873074" y="21436"/>
                    <a:pt x="1873074" y="47879"/>
                  </a:cubicBezTo>
                  <a:lnTo>
                    <a:pt x="1873074" y="287267"/>
                  </a:lnTo>
                  <a:lnTo>
                    <a:pt x="0" y="287267"/>
                  </a:lnTo>
                  <a:lnTo>
                    <a:pt x="0" y="0"/>
                  </a:lnTo>
                  <a:close/>
                </a:path>
              </a:pathLst>
            </a:custGeom>
            <a:solidFill>
              <a:srgbClr val="FF3399"/>
            </a:solidFill>
            <a:ln w="9525">
              <a:solidFill>
                <a:srgbClr val="FF3399"/>
              </a:solidFill>
              <a:miter lim="800000"/>
              <a:headEnd/>
              <a:tailEnd/>
            </a:ln>
            <a:effectLst>
              <a:outerShdw dist="23000" dir="5400000" rotWithShape="0">
                <a:srgbClr val="808080">
                  <a:alpha val="34998"/>
                </a:srgbClr>
              </a:outerShdw>
            </a:effectLst>
          </p:spPr>
          <p:txBody>
            <a:bodyPr anchor="ctr"/>
            <a:lstStyle/>
            <a:p>
              <a:pPr algn="ctr"/>
              <a:r>
                <a:rPr lang="zh-CN" altLang="en-US">
                  <a:solidFill>
                    <a:srgbClr val="FFFFFF"/>
                  </a:solidFill>
                  <a:latin typeface="Stone Sans ITC TT"/>
                  <a:ea typeface="SimSun" pitchFamily="2" charset="-122"/>
                </a:rPr>
                <a:t>最新</a:t>
              </a:r>
              <a:endParaRPr lang="en-US">
                <a:solidFill>
                  <a:srgbClr val="FFFFFF"/>
                </a:solidFill>
                <a:latin typeface="Stone Sans ITC TT"/>
                <a:ea typeface="SimSun" pitchFamily="2" charset="-122"/>
                <a:cs typeface="Arial" pitchFamily="34" charset="0"/>
              </a:endParaRPr>
            </a:p>
          </p:txBody>
        </p:sp>
        <p:sp>
          <p:nvSpPr>
            <p:cNvPr id="46109" name="Rounded Rectangle 14"/>
            <p:cNvSpPr>
              <a:spLocks noChangeArrowheads="1"/>
            </p:cNvSpPr>
            <p:nvPr/>
          </p:nvSpPr>
          <p:spPr bwMode="auto">
            <a:xfrm>
              <a:off x="1404080" y="3306557"/>
              <a:ext cx="5544617" cy="288855"/>
            </a:xfrm>
            <a:prstGeom prst="roundRect">
              <a:avLst>
                <a:gd name="adj" fmla="val 16667"/>
              </a:avLst>
            </a:prstGeom>
            <a:noFill/>
            <a:ln w="38100">
              <a:solidFill>
                <a:srgbClr val="FF3399"/>
              </a:solidFill>
              <a:round/>
              <a:headEnd/>
              <a:tailEnd/>
            </a:ln>
            <a:effectLst>
              <a:outerShdw dist="23000" dir="5400000" rotWithShape="0">
                <a:srgbClr val="808080">
                  <a:alpha val="34998"/>
                </a:srgbClr>
              </a:outerShdw>
            </a:effectLst>
          </p:spPr>
          <p:txBody>
            <a:bodyPr anchor="ctr"/>
            <a:lstStyle/>
            <a:p>
              <a:pPr algn="ctr"/>
              <a:endParaRPr lang="en-US" altLang="zh-CN">
                <a:solidFill>
                  <a:srgbClr val="FFFFFF"/>
                </a:solidFill>
                <a:latin typeface="Stone Sans ITC TT"/>
                <a:ea typeface="SimSun" pitchFamily="2" charset="-122"/>
              </a:endParaRPr>
            </a:p>
          </p:txBody>
        </p:sp>
        <p:sp>
          <p:nvSpPr>
            <p:cNvPr id="16" name="Round Single Corner Rectangle 15"/>
            <p:cNvSpPr>
              <a:spLocks/>
            </p:cNvSpPr>
            <p:nvPr/>
          </p:nvSpPr>
          <p:spPr bwMode="auto">
            <a:xfrm>
              <a:off x="5075623" y="3306557"/>
              <a:ext cx="1873074" cy="288855"/>
            </a:xfrm>
            <a:custGeom>
              <a:avLst/>
              <a:gdLst>
                <a:gd name="T0" fmla="*/ 0 w 1873074"/>
                <a:gd name="T1" fmla="*/ 0 h 288855"/>
                <a:gd name="T2" fmla="*/ 1824931 w 1873074"/>
                <a:gd name="T3" fmla="*/ 0 h 288855"/>
                <a:gd name="T4" fmla="*/ 1873074 w 1873074"/>
                <a:gd name="T5" fmla="*/ 48143 h 288855"/>
                <a:gd name="T6" fmla="*/ 1873074 w 1873074"/>
                <a:gd name="T7" fmla="*/ 288855 h 288855"/>
                <a:gd name="T8" fmla="*/ 0 w 1873074"/>
                <a:gd name="T9" fmla="*/ 288855 h 288855"/>
                <a:gd name="T10" fmla="*/ 0 w 1873074"/>
                <a:gd name="T11" fmla="*/ 0 h 288855"/>
                <a:gd name="T12" fmla="*/ 0 60000 65536"/>
                <a:gd name="T13" fmla="*/ 0 60000 65536"/>
                <a:gd name="T14" fmla="*/ 0 60000 65536"/>
                <a:gd name="T15" fmla="*/ 0 60000 65536"/>
                <a:gd name="T16" fmla="*/ 0 60000 65536"/>
                <a:gd name="T17" fmla="*/ 0 60000 65536"/>
                <a:gd name="T18" fmla="*/ 0 w 1873074"/>
                <a:gd name="T19" fmla="*/ 0 h 288855"/>
                <a:gd name="T20" fmla="*/ 1873074 w 1873074"/>
                <a:gd name="T21" fmla="*/ 288855 h 288855"/>
              </a:gdLst>
              <a:ahLst/>
              <a:cxnLst>
                <a:cxn ang="T12">
                  <a:pos x="T0" y="T1"/>
                </a:cxn>
                <a:cxn ang="T13">
                  <a:pos x="T2" y="T3"/>
                </a:cxn>
                <a:cxn ang="T14">
                  <a:pos x="T4" y="T5"/>
                </a:cxn>
                <a:cxn ang="T15">
                  <a:pos x="T6" y="T7"/>
                </a:cxn>
                <a:cxn ang="T16">
                  <a:pos x="T8" y="T9"/>
                </a:cxn>
                <a:cxn ang="T17">
                  <a:pos x="T10" y="T11"/>
                </a:cxn>
              </a:cxnLst>
              <a:rect l="T18" t="T19" r="T20" b="T21"/>
              <a:pathLst>
                <a:path w="1873074" h="288855">
                  <a:moveTo>
                    <a:pt x="0" y="0"/>
                  </a:moveTo>
                  <a:lnTo>
                    <a:pt x="1824931" y="0"/>
                  </a:lnTo>
                  <a:cubicBezTo>
                    <a:pt x="1851520" y="0"/>
                    <a:pt x="1873074" y="21554"/>
                    <a:pt x="1873074" y="48143"/>
                  </a:cubicBezTo>
                  <a:lnTo>
                    <a:pt x="1873074" y="288855"/>
                  </a:lnTo>
                  <a:lnTo>
                    <a:pt x="0" y="288855"/>
                  </a:lnTo>
                  <a:lnTo>
                    <a:pt x="0" y="0"/>
                  </a:lnTo>
                  <a:close/>
                </a:path>
              </a:pathLst>
            </a:custGeom>
            <a:solidFill>
              <a:srgbClr val="FF3399"/>
            </a:solidFill>
            <a:ln w="9525">
              <a:solidFill>
                <a:srgbClr val="FF3399"/>
              </a:solidFill>
              <a:miter lim="800000"/>
              <a:headEnd/>
              <a:tailEnd/>
            </a:ln>
            <a:effectLst>
              <a:outerShdw dist="23000" dir="5400000" rotWithShape="0">
                <a:srgbClr val="808080">
                  <a:alpha val="34998"/>
                </a:srgbClr>
              </a:outerShdw>
            </a:effectLst>
          </p:spPr>
          <p:txBody>
            <a:bodyPr anchor="ctr"/>
            <a:lstStyle/>
            <a:p>
              <a:pPr algn="ctr"/>
              <a:r>
                <a:rPr lang="zh-CN" altLang="en-US">
                  <a:solidFill>
                    <a:srgbClr val="FFFFFF"/>
                  </a:solidFill>
                  <a:latin typeface="Stone Sans ITC TT"/>
                  <a:ea typeface="SimSun" pitchFamily="2" charset="-122"/>
                </a:rPr>
                <a:t>最多引用</a:t>
              </a:r>
              <a:endParaRPr lang="en-US">
                <a:solidFill>
                  <a:srgbClr val="FFFFFF"/>
                </a:solidFill>
                <a:latin typeface="Stone Sans ITC TT"/>
                <a:ea typeface="SimSun" pitchFamily="2" charset="-122"/>
                <a:cs typeface="Arial" pitchFamily="34" charset="0"/>
              </a:endParaRPr>
            </a:p>
          </p:txBody>
        </p:sp>
        <p:sp>
          <p:nvSpPr>
            <p:cNvPr id="46111" name="Rounded Rectangle 16"/>
            <p:cNvSpPr>
              <a:spLocks noChangeArrowheads="1"/>
            </p:cNvSpPr>
            <p:nvPr/>
          </p:nvSpPr>
          <p:spPr bwMode="auto">
            <a:xfrm>
              <a:off x="1404080" y="3695400"/>
              <a:ext cx="5544617" cy="287268"/>
            </a:xfrm>
            <a:prstGeom prst="roundRect">
              <a:avLst>
                <a:gd name="adj" fmla="val 16667"/>
              </a:avLst>
            </a:prstGeom>
            <a:noFill/>
            <a:ln w="38100">
              <a:solidFill>
                <a:srgbClr val="FF3399"/>
              </a:solidFill>
              <a:round/>
              <a:headEnd/>
              <a:tailEnd/>
            </a:ln>
            <a:effectLst>
              <a:outerShdw dist="23000" dir="5400000" rotWithShape="0">
                <a:srgbClr val="808080">
                  <a:alpha val="34998"/>
                </a:srgbClr>
              </a:outerShdw>
            </a:effectLst>
          </p:spPr>
          <p:txBody>
            <a:bodyPr anchor="ctr"/>
            <a:lstStyle/>
            <a:p>
              <a:pPr algn="ctr"/>
              <a:endParaRPr lang="en-US" altLang="zh-CN">
                <a:solidFill>
                  <a:srgbClr val="FFFFFF"/>
                </a:solidFill>
                <a:latin typeface="Stone Sans ITC TT"/>
                <a:ea typeface="SimSun" pitchFamily="2" charset="-122"/>
              </a:endParaRPr>
            </a:p>
          </p:txBody>
        </p:sp>
        <p:sp>
          <p:nvSpPr>
            <p:cNvPr id="46112" name="Round Single Corner Rectangle 17"/>
            <p:cNvSpPr>
              <a:spLocks/>
            </p:cNvSpPr>
            <p:nvPr/>
          </p:nvSpPr>
          <p:spPr bwMode="auto">
            <a:xfrm>
              <a:off x="5075623" y="3695400"/>
              <a:ext cx="1873074" cy="287268"/>
            </a:xfrm>
            <a:custGeom>
              <a:avLst/>
              <a:gdLst>
                <a:gd name="T0" fmla="*/ 0 w 1873074"/>
                <a:gd name="T1" fmla="*/ 0 h 287268"/>
                <a:gd name="T2" fmla="*/ 1825195 w 1873074"/>
                <a:gd name="T3" fmla="*/ 0 h 287268"/>
                <a:gd name="T4" fmla="*/ 1873074 w 1873074"/>
                <a:gd name="T5" fmla="*/ 47879 h 287268"/>
                <a:gd name="T6" fmla="*/ 1873074 w 1873074"/>
                <a:gd name="T7" fmla="*/ 287268 h 287268"/>
                <a:gd name="T8" fmla="*/ 0 w 1873074"/>
                <a:gd name="T9" fmla="*/ 287268 h 287268"/>
                <a:gd name="T10" fmla="*/ 0 w 1873074"/>
                <a:gd name="T11" fmla="*/ 0 h 287268"/>
                <a:gd name="T12" fmla="*/ 0 60000 65536"/>
                <a:gd name="T13" fmla="*/ 0 60000 65536"/>
                <a:gd name="T14" fmla="*/ 0 60000 65536"/>
                <a:gd name="T15" fmla="*/ 0 60000 65536"/>
                <a:gd name="T16" fmla="*/ 0 60000 65536"/>
                <a:gd name="T17" fmla="*/ 0 60000 65536"/>
                <a:gd name="T18" fmla="*/ 0 w 1873074"/>
                <a:gd name="T19" fmla="*/ 0 h 287268"/>
                <a:gd name="T20" fmla="*/ 1873074 w 1873074"/>
                <a:gd name="T21" fmla="*/ 287268 h 287268"/>
              </a:gdLst>
              <a:ahLst/>
              <a:cxnLst>
                <a:cxn ang="T12">
                  <a:pos x="T0" y="T1"/>
                </a:cxn>
                <a:cxn ang="T13">
                  <a:pos x="T2" y="T3"/>
                </a:cxn>
                <a:cxn ang="T14">
                  <a:pos x="T4" y="T5"/>
                </a:cxn>
                <a:cxn ang="T15">
                  <a:pos x="T6" y="T7"/>
                </a:cxn>
                <a:cxn ang="T16">
                  <a:pos x="T8" y="T9"/>
                </a:cxn>
                <a:cxn ang="T17">
                  <a:pos x="T10" y="T11"/>
                </a:cxn>
              </a:cxnLst>
              <a:rect l="T18" t="T19" r="T20" b="T21"/>
              <a:pathLst>
                <a:path w="1873074" h="287268">
                  <a:moveTo>
                    <a:pt x="0" y="0"/>
                  </a:moveTo>
                  <a:lnTo>
                    <a:pt x="1825195" y="0"/>
                  </a:lnTo>
                  <a:cubicBezTo>
                    <a:pt x="1851638" y="0"/>
                    <a:pt x="1873074" y="21436"/>
                    <a:pt x="1873074" y="47879"/>
                  </a:cubicBezTo>
                  <a:lnTo>
                    <a:pt x="1873074" y="287268"/>
                  </a:lnTo>
                  <a:lnTo>
                    <a:pt x="0" y="287268"/>
                  </a:lnTo>
                  <a:lnTo>
                    <a:pt x="0" y="0"/>
                  </a:lnTo>
                  <a:close/>
                </a:path>
              </a:pathLst>
            </a:custGeom>
            <a:solidFill>
              <a:srgbClr val="FF3399"/>
            </a:solidFill>
            <a:ln w="9525">
              <a:solidFill>
                <a:srgbClr val="FF3399"/>
              </a:solidFill>
              <a:miter lim="800000"/>
              <a:headEnd/>
              <a:tailEnd/>
            </a:ln>
            <a:effectLst>
              <a:outerShdw dist="23000" dir="5400000" rotWithShape="0">
                <a:srgbClr val="808080">
                  <a:alpha val="34998"/>
                </a:srgbClr>
              </a:outerShdw>
            </a:effectLst>
          </p:spPr>
          <p:txBody>
            <a:bodyPr anchor="ctr"/>
            <a:lstStyle/>
            <a:p>
              <a:pPr algn="ctr"/>
              <a:r>
                <a:rPr lang="zh-CN" altLang="en-US" smtClean="0">
                  <a:solidFill>
                    <a:srgbClr val="FFFFFF"/>
                  </a:solidFill>
                  <a:latin typeface="Stone Sans ITC TT"/>
                  <a:ea typeface="SimSun" pitchFamily="2" charset="-122"/>
                </a:rPr>
                <a:t>最多下載</a:t>
              </a:r>
              <a:endParaRPr lang="en-US">
                <a:solidFill>
                  <a:srgbClr val="FFFFFF"/>
                </a:solidFill>
                <a:latin typeface="Stone Sans ITC TT"/>
              </a:endParaRPr>
            </a:p>
          </p:txBody>
        </p:sp>
      </p:grpSp>
      <p:pic>
        <p:nvPicPr>
          <p:cNvPr id="19" name="Picture 18" descr="Screenshot_2012-04-20-18-35-25.jpg"/>
          <p:cNvPicPr>
            <a:picLocks noChangeAspect="1"/>
          </p:cNvPicPr>
          <p:nvPr/>
        </p:nvPicPr>
        <p:blipFill rotWithShape="1">
          <a:blip r:embed="rId6" cstate="email">
            <a:alphaModFix amt="94000"/>
            <a:extLst/>
          </a:blip>
          <a:srcRect/>
          <a:stretch/>
        </p:blipFill>
        <p:spPr>
          <a:xfrm>
            <a:off x="1259632" y="1772816"/>
            <a:ext cx="7488832" cy="3211209"/>
          </a:xfrm>
          <a:prstGeom prst="wedgeRoundRectCallout">
            <a:avLst>
              <a:gd name="adj1" fmla="val 43196"/>
              <a:gd name="adj2" fmla="val 69317"/>
              <a:gd name="adj3" fmla="val 16667"/>
            </a:avLst>
          </a:prstGeom>
          <a:ln>
            <a:solidFill>
              <a:srgbClr val="FF3399"/>
            </a:solidFill>
          </a:ln>
        </p:spPr>
      </p:pic>
      <p:grpSp>
        <p:nvGrpSpPr>
          <p:cNvPr id="5" name="Group 21508"/>
          <p:cNvGrpSpPr>
            <a:grpSpLocks/>
          </p:cNvGrpSpPr>
          <p:nvPr/>
        </p:nvGrpSpPr>
        <p:grpSpPr bwMode="auto">
          <a:xfrm>
            <a:off x="1470025" y="1484313"/>
            <a:ext cx="6989763" cy="3968750"/>
            <a:chOff x="1331640" y="1844823"/>
            <a:chExt cx="6991099" cy="3968464"/>
          </a:xfrm>
        </p:grpSpPr>
        <p:grpSp>
          <p:nvGrpSpPr>
            <p:cNvPr id="14" name="Group 23"/>
            <p:cNvGrpSpPr>
              <a:grpSpLocks/>
            </p:cNvGrpSpPr>
            <p:nvPr/>
          </p:nvGrpSpPr>
          <p:grpSpPr bwMode="auto">
            <a:xfrm>
              <a:off x="1331640" y="1844824"/>
              <a:ext cx="2088232" cy="3968463"/>
              <a:chOff x="3203848" y="1052736"/>
              <a:chExt cx="2088232" cy="3968463"/>
            </a:xfrm>
          </p:grpSpPr>
          <p:grpSp>
            <p:nvGrpSpPr>
              <p:cNvPr id="15" name="Group 20"/>
              <p:cNvGrpSpPr/>
              <p:nvPr/>
            </p:nvGrpSpPr>
            <p:grpSpPr>
              <a:xfrm>
                <a:off x="3203848" y="1052736"/>
                <a:ext cx="2088232" cy="3968463"/>
                <a:chOff x="-2772816" y="1224974"/>
                <a:chExt cx="3041666" cy="5408623"/>
              </a:xfrm>
              <a:effectLst>
                <a:innerShdw blurRad="63500" dist="50800" dir="18900000">
                  <a:prstClr val="black">
                    <a:alpha val="50000"/>
                  </a:prstClr>
                </a:innerShdw>
              </a:effectLst>
            </p:grpSpPr>
            <p:pic>
              <p:nvPicPr>
                <p:cNvPr id="20" name="Picture 19" descr="Screenshot_2012-04-20-18-35-38.jpg"/>
                <p:cNvPicPr>
                  <a:picLocks noChangeAspect="1"/>
                </p:cNvPicPr>
                <p:nvPr/>
              </p:nvPicPr>
              <p:blipFill rotWithShape="1">
                <a:blip r:embed="rId7" cstate="email">
                  <a:extLst/>
                </a:blip>
                <a:srcRect/>
                <a:stretch/>
              </p:blipFill>
              <p:spPr>
                <a:xfrm>
                  <a:off x="-2772816" y="1226011"/>
                  <a:ext cx="2378702" cy="5407586"/>
                </a:xfrm>
                <a:prstGeom prst="rect">
                  <a:avLst/>
                </a:prstGeom>
                <a:ln>
                  <a:solidFill>
                    <a:schemeClr val="accent1">
                      <a:lumMod val="60000"/>
                      <a:lumOff val="40000"/>
                    </a:schemeClr>
                  </a:solidFill>
                </a:ln>
              </p:spPr>
            </p:pic>
            <p:pic>
              <p:nvPicPr>
                <p:cNvPr id="22" name="Picture 21" descr="Screenshot_2012-04-20-18-35-38.jpg"/>
                <p:cNvPicPr>
                  <a:picLocks noChangeAspect="1"/>
                </p:cNvPicPr>
                <p:nvPr/>
              </p:nvPicPr>
              <p:blipFill rotWithShape="1">
                <a:blip r:embed="rId8" cstate="email">
                  <a:extLst/>
                </a:blip>
                <a:srcRect/>
                <a:stretch/>
              </p:blipFill>
              <p:spPr>
                <a:xfrm>
                  <a:off x="-700156" y="1224974"/>
                  <a:ext cx="969006" cy="5407586"/>
                </a:xfrm>
                <a:prstGeom prst="rect">
                  <a:avLst/>
                </a:prstGeom>
                <a:ln>
                  <a:solidFill>
                    <a:schemeClr val="accent1">
                      <a:lumMod val="60000"/>
                      <a:lumOff val="40000"/>
                    </a:schemeClr>
                  </a:solidFill>
                </a:ln>
              </p:spPr>
            </p:pic>
          </p:grpSp>
          <p:sp>
            <p:nvSpPr>
              <p:cNvPr id="23" name="Rectangle 22"/>
              <p:cNvSpPr>
                <a:spLocks noChangeArrowheads="1"/>
              </p:cNvSpPr>
              <p:nvPr/>
            </p:nvSpPr>
            <p:spPr bwMode="auto">
              <a:xfrm>
                <a:off x="3203848" y="1484504"/>
                <a:ext cx="2087962" cy="288904"/>
              </a:xfrm>
              <a:prstGeom prst="rect">
                <a:avLst/>
              </a:prstGeom>
              <a:solidFill>
                <a:srgbClr val="FF3399"/>
              </a:solidFill>
              <a:ln w="9525">
                <a:solidFill>
                  <a:srgbClr val="47FFD1"/>
                </a:solidFill>
                <a:miter lim="800000"/>
                <a:headEnd/>
                <a:tailEnd/>
              </a:ln>
              <a:effectLst>
                <a:outerShdw dist="23000" dir="5400000" rotWithShape="0">
                  <a:srgbClr val="808080">
                    <a:alpha val="34998"/>
                  </a:srgbClr>
                </a:outerShdw>
              </a:effectLst>
            </p:spPr>
            <p:txBody>
              <a:bodyPr anchor="ctr"/>
              <a:lstStyle/>
              <a:p>
                <a:pPr algn="r"/>
                <a:r>
                  <a:rPr lang="zh-CN" altLang="en-US" sz="1600" dirty="0">
                    <a:solidFill>
                      <a:srgbClr val="FFFFFF"/>
                    </a:solidFill>
                    <a:latin typeface="Stone Sans ITC TT"/>
                    <a:ea typeface="SimSun" pitchFamily="2" charset="-122"/>
                    <a:cs typeface="Arial" pitchFamily="34" charset="0"/>
                  </a:rPr>
                  <a:t>作</a:t>
                </a:r>
                <a:r>
                  <a:rPr lang="zh-CN" altLang="en-US" sz="1600" dirty="0" smtClean="0">
                    <a:solidFill>
                      <a:srgbClr val="FFFFFF"/>
                    </a:solidFill>
                    <a:latin typeface="Stone Sans ITC TT"/>
                    <a:ea typeface="SimSun" pitchFamily="2" charset="-122"/>
                    <a:cs typeface="Arial" pitchFamily="34" charset="0"/>
                  </a:rPr>
                  <a:t>者</a:t>
                </a:r>
                <a:endParaRPr lang="en-US" sz="1600" dirty="0">
                  <a:solidFill>
                    <a:srgbClr val="FFFFFF"/>
                  </a:solidFill>
                  <a:latin typeface="Stone Sans ITC TT"/>
                  <a:ea typeface="SimSun" pitchFamily="2" charset="-122"/>
                  <a:cs typeface="Arial" pitchFamily="34" charset="0"/>
                </a:endParaRPr>
              </a:p>
            </p:txBody>
          </p:sp>
        </p:grpSp>
        <p:grpSp>
          <p:nvGrpSpPr>
            <p:cNvPr id="17" name="Group 27"/>
            <p:cNvGrpSpPr>
              <a:grpSpLocks/>
            </p:cNvGrpSpPr>
            <p:nvPr/>
          </p:nvGrpSpPr>
          <p:grpSpPr bwMode="auto">
            <a:xfrm>
              <a:off x="3491880" y="1844823"/>
              <a:ext cx="2376264" cy="3960441"/>
              <a:chOff x="3563888" y="1844823"/>
              <a:chExt cx="2376264" cy="3960441"/>
            </a:xfrm>
          </p:grpSpPr>
          <p:grpSp>
            <p:nvGrpSpPr>
              <p:cNvPr id="18" name="Group 25"/>
              <p:cNvGrpSpPr>
                <a:grpSpLocks/>
              </p:cNvGrpSpPr>
              <p:nvPr/>
            </p:nvGrpSpPr>
            <p:grpSpPr bwMode="auto">
              <a:xfrm>
                <a:off x="3563889" y="1844823"/>
                <a:ext cx="2376263" cy="3960441"/>
                <a:chOff x="3563889" y="620688"/>
                <a:chExt cx="3419097" cy="5429479"/>
              </a:xfrm>
            </p:grpSpPr>
            <p:pic>
              <p:nvPicPr>
                <p:cNvPr id="24599" name="Picture 24" descr="Screenshot_2012-04-20-18-36-01.jpg"/>
                <p:cNvPicPr>
                  <a:picLocks noChangeAspect="1"/>
                </p:cNvPicPr>
                <p:nvPr/>
              </p:nvPicPr>
              <p:blipFill>
                <a:blip r:embed="rId9" cstate="email"/>
                <a:srcRect/>
                <a:stretch>
                  <a:fillRect/>
                </a:stretch>
              </p:blipFill>
              <p:spPr bwMode="auto">
                <a:xfrm>
                  <a:off x="3563889" y="620688"/>
                  <a:ext cx="2369722" cy="5429479"/>
                </a:xfrm>
                <a:prstGeom prst="rect">
                  <a:avLst/>
                </a:prstGeom>
                <a:noFill/>
                <a:ln w="9525">
                  <a:solidFill>
                    <a:srgbClr val="47FFD1"/>
                  </a:solidFill>
                  <a:miter lim="800000"/>
                  <a:headEnd/>
                  <a:tailEnd/>
                </a:ln>
              </p:spPr>
            </p:pic>
            <p:pic>
              <p:nvPicPr>
                <p:cNvPr id="24600" name="Picture 26" descr="Screenshot_2012-04-20-18-36-01.jpg"/>
                <p:cNvPicPr>
                  <a:picLocks noChangeAspect="1"/>
                </p:cNvPicPr>
                <p:nvPr/>
              </p:nvPicPr>
              <p:blipFill>
                <a:blip r:embed="rId10" cstate="email"/>
                <a:srcRect/>
                <a:stretch>
                  <a:fillRect/>
                </a:stretch>
              </p:blipFill>
              <p:spPr bwMode="auto">
                <a:xfrm>
                  <a:off x="5796136" y="620688"/>
                  <a:ext cx="1186850" cy="5429479"/>
                </a:xfrm>
                <a:prstGeom prst="rect">
                  <a:avLst/>
                </a:prstGeom>
                <a:noFill/>
                <a:ln w="9525">
                  <a:solidFill>
                    <a:srgbClr val="47FFD1"/>
                  </a:solidFill>
                  <a:miter lim="800000"/>
                  <a:headEnd/>
                  <a:tailEnd/>
                </a:ln>
              </p:spPr>
            </p:pic>
          </p:grpSp>
          <p:sp>
            <p:nvSpPr>
              <p:cNvPr id="46101" name="Rectangle 28"/>
              <p:cNvSpPr>
                <a:spLocks noChangeArrowheads="1"/>
              </p:cNvSpPr>
              <p:nvPr/>
            </p:nvSpPr>
            <p:spPr bwMode="auto">
              <a:xfrm>
                <a:off x="3564649" y="2276592"/>
                <a:ext cx="2375354" cy="288904"/>
              </a:xfrm>
              <a:prstGeom prst="rect">
                <a:avLst/>
              </a:prstGeom>
              <a:solidFill>
                <a:srgbClr val="FF3399"/>
              </a:solidFill>
              <a:ln w="9525">
                <a:solidFill>
                  <a:srgbClr val="47FFD1"/>
                </a:solidFill>
                <a:miter lim="800000"/>
                <a:headEnd/>
                <a:tailEnd/>
              </a:ln>
              <a:effectLst>
                <a:outerShdw dist="23000" dir="5400000" rotWithShape="0">
                  <a:srgbClr val="808080">
                    <a:alpha val="34998"/>
                  </a:srgbClr>
                </a:outerShdw>
              </a:effectLst>
            </p:spPr>
            <p:txBody>
              <a:bodyPr anchor="ctr"/>
              <a:lstStyle/>
              <a:p>
                <a:pPr algn="r"/>
                <a:r>
                  <a:rPr lang="zh-CN" altLang="en-US" sz="1600" dirty="0" smtClean="0">
                    <a:solidFill>
                      <a:srgbClr val="FFFFFF"/>
                    </a:solidFill>
                    <a:latin typeface="Stone Sans ITC TT"/>
                    <a:ea typeface="SimSun" pitchFamily="2" charset="-122"/>
                  </a:rPr>
                  <a:t>文章類型</a:t>
                </a:r>
                <a:r>
                  <a:rPr lang="en-US" altLang="zh-CN" sz="1600" dirty="0" smtClean="0">
                    <a:solidFill>
                      <a:srgbClr val="FFFFFF"/>
                    </a:solidFill>
                    <a:latin typeface="Stone Sans ITC TT"/>
                    <a:ea typeface="SimSun" pitchFamily="2" charset="-122"/>
                  </a:rPr>
                  <a:t>            </a:t>
                </a:r>
                <a:endParaRPr lang="en-US" sz="1600" dirty="0">
                  <a:solidFill>
                    <a:srgbClr val="FFFFFF"/>
                  </a:solidFill>
                  <a:latin typeface="Stone Sans ITC TT"/>
                </a:endParaRPr>
              </a:p>
            </p:txBody>
          </p:sp>
        </p:grpSp>
        <p:grpSp>
          <p:nvGrpSpPr>
            <p:cNvPr id="21" name="Group 21503"/>
            <p:cNvGrpSpPr>
              <a:grpSpLocks/>
            </p:cNvGrpSpPr>
            <p:nvPr/>
          </p:nvGrpSpPr>
          <p:grpSpPr bwMode="auto">
            <a:xfrm>
              <a:off x="5940152" y="1844824"/>
              <a:ext cx="2382587" cy="1087808"/>
              <a:chOff x="5861821" y="1844824"/>
              <a:chExt cx="2382587" cy="1087808"/>
            </a:xfrm>
          </p:grpSpPr>
          <p:grpSp>
            <p:nvGrpSpPr>
              <p:cNvPr id="24" name="Group 30"/>
              <p:cNvGrpSpPr>
                <a:grpSpLocks/>
              </p:cNvGrpSpPr>
              <p:nvPr/>
            </p:nvGrpSpPr>
            <p:grpSpPr bwMode="auto">
              <a:xfrm>
                <a:off x="5868144" y="1844824"/>
                <a:ext cx="2376264" cy="1087808"/>
                <a:chOff x="4932040" y="1916832"/>
                <a:chExt cx="2881799" cy="1663872"/>
              </a:xfrm>
            </p:grpSpPr>
            <p:pic>
              <p:nvPicPr>
                <p:cNvPr id="24595" name="Picture 29" descr="Screenshot_2012-04-20-18-36-14.jpg"/>
                <p:cNvPicPr>
                  <a:picLocks noChangeAspect="1"/>
                </p:cNvPicPr>
                <p:nvPr/>
              </p:nvPicPr>
              <p:blipFill>
                <a:blip r:embed="rId11" cstate="email"/>
                <a:srcRect/>
                <a:stretch>
                  <a:fillRect/>
                </a:stretch>
              </p:blipFill>
              <p:spPr bwMode="auto">
                <a:xfrm>
                  <a:off x="4932040" y="1916832"/>
                  <a:ext cx="1764705" cy="1663872"/>
                </a:xfrm>
                <a:prstGeom prst="rect">
                  <a:avLst/>
                </a:prstGeom>
                <a:noFill/>
                <a:ln w="9525">
                  <a:solidFill>
                    <a:srgbClr val="47FFD1"/>
                  </a:solidFill>
                  <a:miter lim="800000"/>
                  <a:headEnd/>
                  <a:tailEnd/>
                </a:ln>
              </p:spPr>
            </p:pic>
            <p:pic>
              <p:nvPicPr>
                <p:cNvPr id="24596" name="Picture 31" descr="Screenshot_2012-04-20-18-36-14.jpg"/>
                <p:cNvPicPr>
                  <a:picLocks noChangeAspect="1"/>
                </p:cNvPicPr>
                <p:nvPr/>
              </p:nvPicPr>
              <p:blipFill>
                <a:blip r:embed="rId12" cstate="email"/>
                <a:srcRect/>
                <a:stretch>
                  <a:fillRect/>
                </a:stretch>
              </p:blipFill>
              <p:spPr bwMode="auto">
                <a:xfrm>
                  <a:off x="6588224" y="1916832"/>
                  <a:ext cx="1225615" cy="1663872"/>
                </a:xfrm>
                <a:prstGeom prst="rect">
                  <a:avLst/>
                </a:prstGeom>
                <a:noFill/>
                <a:ln w="9525">
                  <a:solidFill>
                    <a:srgbClr val="47FFD1"/>
                  </a:solidFill>
                  <a:miter lim="800000"/>
                  <a:headEnd/>
                  <a:tailEnd/>
                </a:ln>
              </p:spPr>
            </p:pic>
          </p:grpSp>
          <p:sp>
            <p:nvSpPr>
              <p:cNvPr id="46097" name="Rectangle 33"/>
              <p:cNvSpPr>
                <a:spLocks noChangeArrowheads="1"/>
              </p:cNvSpPr>
              <p:nvPr/>
            </p:nvSpPr>
            <p:spPr bwMode="auto">
              <a:xfrm>
                <a:off x="5861115" y="2276592"/>
                <a:ext cx="2376942" cy="287316"/>
              </a:xfrm>
              <a:prstGeom prst="rect">
                <a:avLst/>
              </a:prstGeom>
              <a:solidFill>
                <a:srgbClr val="FF3399"/>
              </a:solidFill>
              <a:ln w="9525">
                <a:solidFill>
                  <a:srgbClr val="47FFD1"/>
                </a:solidFill>
                <a:miter lim="800000"/>
                <a:headEnd/>
                <a:tailEnd/>
              </a:ln>
              <a:effectLst>
                <a:outerShdw dist="23000" dir="5400000" rotWithShape="0">
                  <a:srgbClr val="808080">
                    <a:alpha val="34998"/>
                  </a:srgbClr>
                </a:outerShdw>
              </a:effectLst>
            </p:spPr>
            <p:txBody>
              <a:bodyPr anchor="ctr"/>
              <a:lstStyle/>
              <a:p>
                <a:pPr algn="r"/>
                <a:r>
                  <a:rPr lang="zh-CN" altLang="en-US" sz="1600" dirty="0" smtClean="0">
                    <a:solidFill>
                      <a:srgbClr val="FFFFFF"/>
                    </a:solidFill>
                    <a:latin typeface="Stone Sans ITC TT"/>
                    <a:ea typeface="SimSun" pitchFamily="2" charset="-122"/>
                  </a:rPr>
                  <a:t>內容類別</a:t>
                </a:r>
                <a:r>
                  <a:rPr lang="en-US" altLang="zh-CN" sz="1600" dirty="0" smtClean="0">
                    <a:solidFill>
                      <a:srgbClr val="FFFFFF"/>
                    </a:solidFill>
                    <a:latin typeface="Stone Sans ITC TT"/>
                    <a:ea typeface="SimSun" pitchFamily="2" charset="-122"/>
                  </a:rPr>
                  <a:t>             </a:t>
                </a:r>
                <a:endParaRPr lang="en-US" sz="1600" dirty="0">
                  <a:solidFill>
                    <a:srgbClr val="FFFFFF"/>
                  </a:solidFill>
                  <a:latin typeface="Stone Sans ITC TT"/>
                </a:endParaRPr>
              </a:p>
            </p:txBody>
          </p:sp>
        </p:grpSp>
        <p:grpSp>
          <p:nvGrpSpPr>
            <p:cNvPr id="25" name="Group 21507"/>
            <p:cNvGrpSpPr>
              <a:grpSpLocks/>
            </p:cNvGrpSpPr>
            <p:nvPr/>
          </p:nvGrpSpPr>
          <p:grpSpPr bwMode="auto">
            <a:xfrm>
              <a:off x="6156176" y="2996952"/>
              <a:ext cx="2160240" cy="2808312"/>
              <a:chOff x="6156176" y="2996952"/>
              <a:chExt cx="2160240" cy="2808312"/>
            </a:xfrm>
          </p:grpSpPr>
          <p:grpSp>
            <p:nvGrpSpPr>
              <p:cNvPr id="26" name="Group 21506"/>
              <p:cNvGrpSpPr>
                <a:grpSpLocks/>
              </p:cNvGrpSpPr>
              <p:nvPr/>
            </p:nvGrpSpPr>
            <p:grpSpPr bwMode="auto">
              <a:xfrm>
                <a:off x="6156176" y="2996952"/>
                <a:ext cx="2159732" cy="2808312"/>
                <a:chOff x="-5437112" y="692696"/>
                <a:chExt cx="2634300" cy="4072109"/>
              </a:xfrm>
            </p:grpSpPr>
            <p:pic>
              <p:nvPicPr>
                <p:cNvPr id="24591" name="Picture 21504" descr="Screenshot_2012-04-20-18-36-22.jpg"/>
                <p:cNvPicPr>
                  <a:picLocks noChangeAspect="1"/>
                </p:cNvPicPr>
                <p:nvPr/>
              </p:nvPicPr>
              <p:blipFill>
                <a:blip r:embed="rId13" cstate="email"/>
                <a:srcRect/>
                <a:stretch>
                  <a:fillRect/>
                </a:stretch>
              </p:blipFill>
              <p:spPr bwMode="auto">
                <a:xfrm>
                  <a:off x="-5437112" y="692696"/>
                  <a:ext cx="1736816" cy="4072109"/>
                </a:xfrm>
                <a:prstGeom prst="rect">
                  <a:avLst/>
                </a:prstGeom>
                <a:noFill/>
                <a:ln w="9525">
                  <a:solidFill>
                    <a:srgbClr val="47FFD1"/>
                  </a:solidFill>
                  <a:miter lim="800000"/>
                  <a:headEnd/>
                  <a:tailEnd/>
                </a:ln>
              </p:spPr>
            </p:pic>
            <p:pic>
              <p:nvPicPr>
                <p:cNvPr id="24592" name="Picture 36" descr="Screenshot_2012-04-20-18-36-22.jpg"/>
                <p:cNvPicPr>
                  <a:picLocks noChangeAspect="1"/>
                </p:cNvPicPr>
                <p:nvPr/>
              </p:nvPicPr>
              <p:blipFill>
                <a:blip r:embed="rId14" cstate="email"/>
                <a:srcRect/>
                <a:stretch>
                  <a:fillRect/>
                </a:stretch>
              </p:blipFill>
              <p:spPr bwMode="auto">
                <a:xfrm>
                  <a:off x="-3780928" y="692696"/>
                  <a:ext cx="978116" cy="4072109"/>
                </a:xfrm>
                <a:prstGeom prst="rect">
                  <a:avLst/>
                </a:prstGeom>
                <a:noFill/>
                <a:ln w="9525">
                  <a:solidFill>
                    <a:srgbClr val="47FFD1"/>
                  </a:solidFill>
                  <a:miter lim="800000"/>
                  <a:headEnd/>
                  <a:tailEnd/>
                </a:ln>
              </p:spPr>
            </p:pic>
          </p:grpSp>
          <p:sp>
            <p:nvSpPr>
              <p:cNvPr id="46093" name="Rectangle 38"/>
              <p:cNvSpPr>
                <a:spLocks noChangeArrowheads="1"/>
              </p:cNvSpPr>
              <p:nvPr/>
            </p:nvSpPr>
            <p:spPr bwMode="auto">
              <a:xfrm>
                <a:off x="6155387" y="3406811"/>
                <a:ext cx="2161001" cy="360336"/>
              </a:xfrm>
              <a:prstGeom prst="rect">
                <a:avLst/>
              </a:prstGeom>
              <a:solidFill>
                <a:srgbClr val="FF3399"/>
              </a:solidFill>
              <a:ln w="9525">
                <a:solidFill>
                  <a:srgbClr val="47FFD1"/>
                </a:solidFill>
                <a:miter lim="800000"/>
                <a:headEnd/>
                <a:tailEnd/>
              </a:ln>
              <a:effectLst>
                <a:outerShdw dist="23000" dir="5400000" rotWithShape="0">
                  <a:srgbClr val="808080">
                    <a:alpha val="34998"/>
                  </a:srgbClr>
                </a:outerShdw>
              </a:effectLst>
            </p:spPr>
            <p:txBody>
              <a:bodyPr anchor="ctr"/>
              <a:lstStyle/>
              <a:p>
                <a:pPr algn="r"/>
                <a:r>
                  <a:rPr lang="zh-CN" altLang="en-US" sz="1600" dirty="0" smtClean="0">
                    <a:solidFill>
                      <a:srgbClr val="FFFFFF"/>
                    </a:solidFill>
                    <a:latin typeface="Stone Sans ITC TT"/>
                    <a:ea typeface="SimSun" pitchFamily="2" charset="-122"/>
                  </a:rPr>
                  <a:t>日期範圍</a:t>
                </a:r>
                <a:r>
                  <a:rPr lang="en-US" altLang="zh-CN" sz="1600" dirty="0" smtClean="0">
                    <a:solidFill>
                      <a:srgbClr val="FFFFFF"/>
                    </a:solidFill>
                    <a:latin typeface="Stone Sans ITC TT"/>
                    <a:ea typeface="SimSun" pitchFamily="2" charset="-122"/>
                  </a:rPr>
                  <a:t>            </a:t>
                </a:r>
                <a:endParaRPr lang="en-US" sz="1600" dirty="0">
                  <a:solidFill>
                    <a:srgbClr val="FFFFFF"/>
                  </a:solidFill>
                  <a:latin typeface="Stone Sans ITC TT"/>
                </a:endParaRPr>
              </a:p>
            </p:txBody>
          </p:sp>
        </p:grpSp>
      </p:grpSp>
      <p:sp>
        <p:nvSpPr>
          <p:cNvPr id="28" name="Rectangle 27"/>
          <p:cNvSpPr/>
          <p:nvPr/>
        </p:nvSpPr>
        <p:spPr>
          <a:xfrm>
            <a:off x="1647150" y="228600"/>
            <a:ext cx="5864106" cy="923330"/>
          </a:xfrm>
          <a:prstGeom prst="rect">
            <a:avLst/>
          </a:prstGeom>
          <a:noFill/>
        </p:spPr>
        <p:txBody>
          <a:bodyPr wrap="none" lIns="91440" tIns="45720" rIns="91440" bIns="45720">
            <a:spAutoFit/>
          </a:bodyPr>
          <a:lstStyle/>
          <a:p>
            <a:pPr algn="ctr"/>
            <a:r>
              <a:rPr lang="zh-CN" altLang="en-US" sz="5400" b="1" i="1" kern="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宋体" pitchFamily="2" charset="-122"/>
                <a:ea typeface="宋体" pitchFamily="2" charset="-122"/>
              </a:rPr>
              <a:t>行動</a:t>
            </a:r>
            <a:r>
              <a:rPr lang="zh-CN" altLang="en-US" sz="5400" b="1" i="1" kern="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宋体" pitchFamily="2" charset="-122"/>
                <a:ea typeface="宋体" pitchFamily="2" charset="-122"/>
              </a:rPr>
              <a:t>版</a:t>
            </a:r>
            <a:r>
              <a:rPr lang="zh-TW" altLang="en-US" sz="5400" b="1" i="1" kern="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宋体" pitchFamily="2" charset="-122"/>
                <a:ea typeface="宋体" pitchFamily="2" charset="-122"/>
              </a:rPr>
              <a:t> </a:t>
            </a:r>
            <a:r>
              <a:rPr lang="en-US" altLang="zh-CN" sz="54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a typeface="宋体" pitchFamily="2" charset="-122"/>
                <a:cs typeface="Arial" pitchFamily="34" charset="0"/>
              </a:rPr>
              <a:t>TFO –</a:t>
            </a:r>
            <a:r>
              <a:rPr lang="zh-TW" altLang="en-US" sz="54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a typeface="宋体" pitchFamily="2" charset="-122"/>
                <a:cs typeface="Arial" pitchFamily="34" charset="0"/>
              </a:rPr>
              <a:t> </a:t>
            </a:r>
            <a:r>
              <a:rPr lang="zh-TW" altLang="en-US" sz="5400" b="1" i="1" cap="none" spc="0" dirty="0" smtClean="0">
                <a:ln w="10541" cmpd="sng">
                  <a:solidFill>
                    <a:schemeClr val="bg1"/>
                  </a:solidFill>
                  <a:prstDash val="solid"/>
                </a:ln>
                <a:solidFill>
                  <a:srgbClr val="C00000"/>
                </a:solidFill>
                <a:effectLst/>
                <a:ea typeface="宋体" pitchFamily="2" charset="-122"/>
                <a:cs typeface="Arial" pitchFamily="34" charset="0"/>
              </a:rPr>
              <a:t>檢</a:t>
            </a:r>
            <a:r>
              <a:rPr lang="zh-CN" altLang="en-US" sz="5400" b="1" i="1" cap="none" spc="0" dirty="0">
                <a:ln w="10541" cmpd="sng">
                  <a:solidFill>
                    <a:schemeClr val="bg1"/>
                  </a:solidFill>
                  <a:prstDash val="solid"/>
                </a:ln>
                <a:solidFill>
                  <a:srgbClr val="C00000"/>
                </a:solidFill>
                <a:effectLst/>
                <a:ea typeface="宋体" pitchFamily="2" charset="-122"/>
                <a:cs typeface="Arial" pitchFamily="34" charset="0"/>
              </a:rPr>
              <a:t>索</a:t>
            </a:r>
            <a:endParaRPr lang="en-US" sz="5400" b="1" i="1" cap="none" spc="0" dirty="0">
              <a:ln w="10541" cmpd="sng">
                <a:solidFill>
                  <a:schemeClr val="bg1"/>
                </a:solidFill>
                <a:prstDash val="solid"/>
              </a:ln>
              <a:solidFill>
                <a:srgbClr val="C00000"/>
              </a:solidFill>
              <a:effectLst/>
            </a:endParaRPr>
          </a:p>
        </p:txBody>
      </p:sp>
    </p:spTree>
    <p:custDataLst>
      <p:tags r:id="rId1"/>
    </p:custDataLst>
  </p:cSld>
  <p:clrMapOvr>
    <a:masterClrMapping/>
  </p:clrMapOvr>
  <p:transition advTm="1261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xit" presetSubtype="10" fill="hold" nodeType="clickEffect">
                                  <p:stCondLst>
                                    <p:cond delay="0"/>
                                  </p:stCondLst>
                                  <p:childTnLst>
                                    <p:animEffect transition="out" filter="blinds(horizontal)">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nodeType="clickEffect">
                                  <p:stCondLst>
                                    <p:cond delay="0"/>
                                  </p:stCondLst>
                                  <p:childTnLst>
                                    <p:set>
                                      <p:cBhvr>
                                        <p:cTn id="28"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2" descr="Screenshot_2012-04-20-18-36-45.jpg"/>
          <p:cNvPicPr>
            <a:picLocks noChangeAspect="1"/>
          </p:cNvPicPr>
          <p:nvPr/>
        </p:nvPicPr>
        <p:blipFill>
          <a:blip r:embed="rId4" cstate="email"/>
          <a:srcRect/>
          <a:stretch>
            <a:fillRect/>
          </a:stretch>
        </p:blipFill>
        <p:spPr bwMode="auto">
          <a:xfrm>
            <a:off x="877888" y="1917700"/>
            <a:ext cx="8158162" cy="4406900"/>
          </a:xfrm>
          <a:prstGeom prst="rect">
            <a:avLst/>
          </a:prstGeom>
          <a:solidFill>
            <a:srgbClr val="FF3399"/>
          </a:solidFill>
          <a:ln w="9525">
            <a:noFill/>
            <a:miter lim="800000"/>
            <a:headEnd/>
            <a:tailEnd/>
          </a:ln>
        </p:spPr>
      </p:pic>
      <p:grpSp>
        <p:nvGrpSpPr>
          <p:cNvPr id="3" name="Group 5"/>
          <p:cNvGrpSpPr>
            <a:grpSpLocks/>
          </p:cNvGrpSpPr>
          <p:nvPr/>
        </p:nvGrpSpPr>
        <p:grpSpPr bwMode="auto">
          <a:xfrm>
            <a:off x="1758950" y="5867400"/>
            <a:ext cx="6634163" cy="808037"/>
            <a:chOff x="1643301" y="1008952"/>
            <a:chExt cx="6633914" cy="807650"/>
          </a:xfrm>
        </p:grpSpPr>
        <p:sp>
          <p:nvSpPr>
            <p:cNvPr id="7" name="Rounded Rectangle 6"/>
            <p:cNvSpPr/>
            <p:nvPr/>
          </p:nvSpPr>
          <p:spPr bwMode="auto">
            <a:xfrm>
              <a:off x="1648064" y="1008952"/>
              <a:ext cx="6624388" cy="798130"/>
            </a:xfrm>
            <a:prstGeom prst="roundRect">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SimSun" pitchFamily="2" charset="-122"/>
              </a:endParaRPr>
            </a:p>
          </p:txBody>
        </p:sp>
        <p:sp>
          <p:nvSpPr>
            <p:cNvPr id="10" name="Rectangle 9"/>
            <p:cNvSpPr/>
            <p:nvPr/>
          </p:nvSpPr>
          <p:spPr bwMode="auto">
            <a:xfrm>
              <a:off x="1643301" y="1456413"/>
              <a:ext cx="1228679" cy="360189"/>
            </a:xfrm>
            <a:prstGeom prst="rect">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zh-CN" altLang="en-US" sz="1800" b="1" dirty="0">
                  <a:solidFill>
                    <a:srgbClr val="FFFFFF"/>
                  </a:solidFill>
                  <a:latin typeface="SimSun" pitchFamily="2" charset="-122"/>
                  <a:ea typeface="SimSun" pitchFamily="2" charset="-122"/>
                </a:rPr>
                <a:t>收藏</a:t>
              </a:r>
              <a:endParaRPr lang="en-US" altLang="zh-CN" sz="1800" b="1" dirty="0">
                <a:solidFill>
                  <a:srgbClr val="FFFFFF"/>
                </a:solidFill>
                <a:latin typeface="SimSun" pitchFamily="2" charset="-122"/>
                <a:ea typeface="SimSun" pitchFamily="2" charset="-122"/>
              </a:endParaRPr>
            </a:p>
          </p:txBody>
        </p:sp>
        <p:sp>
          <p:nvSpPr>
            <p:cNvPr id="11" name="Rectangle 10"/>
            <p:cNvSpPr/>
            <p:nvPr/>
          </p:nvSpPr>
          <p:spPr bwMode="auto">
            <a:xfrm>
              <a:off x="4380048" y="1434198"/>
              <a:ext cx="1228679" cy="360189"/>
            </a:xfrm>
            <a:prstGeom prst="rect">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zh-CN" altLang="en-US" sz="1800" b="1" dirty="0" smtClean="0">
                  <a:solidFill>
                    <a:srgbClr val="FFFFFF"/>
                  </a:solidFill>
                  <a:latin typeface="SimSun" pitchFamily="2" charset="-122"/>
                  <a:ea typeface="SimSun" pitchFamily="2" charset="-122"/>
                </a:rPr>
                <a:t>選擇</a:t>
              </a:r>
              <a:endParaRPr lang="en-US" altLang="zh-CN" sz="1800" b="1" dirty="0">
                <a:solidFill>
                  <a:srgbClr val="FFFFFF"/>
                </a:solidFill>
                <a:latin typeface="SimSun" pitchFamily="2" charset="-122"/>
                <a:ea typeface="SimSun" pitchFamily="2" charset="-122"/>
              </a:endParaRPr>
            </a:p>
          </p:txBody>
        </p:sp>
        <p:sp>
          <p:nvSpPr>
            <p:cNvPr id="13" name="Rectangle 12"/>
            <p:cNvSpPr/>
            <p:nvPr/>
          </p:nvSpPr>
          <p:spPr bwMode="auto">
            <a:xfrm>
              <a:off x="7048536" y="1456413"/>
              <a:ext cx="1228679" cy="360189"/>
            </a:xfrm>
            <a:prstGeom prst="rect">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zh-CN" altLang="en-US" sz="1800" b="1">
                  <a:solidFill>
                    <a:srgbClr val="FFFFFF"/>
                  </a:solidFill>
                  <a:latin typeface="SimSun" pitchFamily="2" charset="-122"/>
                  <a:ea typeface="SimSun" pitchFamily="2" charset="-122"/>
                </a:rPr>
                <a:t>分享</a:t>
              </a:r>
              <a:endParaRPr lang="en-US" altLang="zh-CN" sz="1800" b="1">
                <a:solidFill>
                  <a:srgbClr val="FFFFFF"/>
                </a:solidFill>
                <a:latin typeface="SimSun" pitchFamily="2" charset="-122"/>
                <a:ea typeface="SimSun" pitchFamily="2" charset="-122"/>
              </a:endParaRPr>
            </a:p>
          </p:txBody>
        </p:sp>
      </p:grpSp>
      <p:grpSp>
        <p:nvGrpSpPr>
          <p:cNvPr id="6" name="Group 16"/>
          <p:cNvGrpSpPr>
            <a:grpSpLocks/>
          </p:cNvGrpSpPr>
          <p:nvPr/>
        </p:nvGrpSpPr>
        <p:grpSpPr bwMode="auto">
          <a:xfrm>
            <a:off x="1222375" y="3106738"/>
            <a:ext cx="3832225" cy="2211387"/>
            <a:chOff x="1222494" y="3106417"/>
            <a:chExt cx="3831667" cy="2211199"/>
          </a:xfrm>
        </p:grpSpPr>
        <p:pic>
          <p:nvPicPr>
            <p:cNvPr id="4" name="Picture 3" descr="Screenshot_2012-04-20-18-36-50.jpg"/>
            <p:cNvPicPr>
              <a:picLocks noChangeAspect="1"/>
            </p:cNvPicPr>
            <p:nvPr/>
          </p:nvPicPr>
          <p:blipFill rotWithShape="1">
            <a:blip r:embed="rId5" cstate="email">
              <a:extLst/>
            </a:blip>
            <a:srcRect/>
            <a:stretch/>
          </p:blipFill>
          <p:spPr>
            <a:xfrm>
              <a:off x="1222494" y="3106417"/>
              <a:ext cx="3831667" cy="2211199"/>
            </a:xfrm>
            <a:prstGeom prst="wedgeRoundRectCallout">
              <a:avLst/>
            </a:prstGeom>
            <a:ln>
              <a:solidFill>
                <a:srgbClr val="FF3399"/>
              </a:solidFill>
            </a:ln>
          </p:spPr>
        </p:pic>
        <p:sp>
          <p:nvSpPr>
            <p:cNvPr id="5" name="Rectangle 4"/>
            <p:cNvSpPr>
              <a:spLocks noChangeArrowheads="1"/>
            </p:cNvSpPr>
            <p:nvPr/>
          </p:nvSpPr>
          <p:spPr bwMode="auto">
            <a:xfrm>
              <a:off x="3852599" y="3833430"/>
              <a:ext cx="1007915" cy="431763"/>
            </a:xfrm>
            <a:prstGeom prst="rect">
              <a:avLst/>
            </a:prstGeom>
            <a:solidFill>
              <a:srgbClr val="FF3399"/>
            </a:solidFill>
            <a:ln w="9525">
              <a:noFill/>
              <a:miter lim="800000"/>
              <a:headEnd/>
              <a:tailEnd/>
            </a:ln>
            <a:effectLst>
              <a:outerShdw dist="23000" dir="5400000" rotWithShape="0">
                <a:srgbClr val="808080">
                  <a:alpha val="34998"/>
                </a:srgbClr>
              </a:outerShdw>
            </a:effectLst>
          </p:spPr>
          <p:txBody>
            <a:bodyPr anchor="ctr"/>
            <a:lstStyle/>
            <a:p>
              <a:pPr algn="ctr"/>
              <a:r>
                <a:rPr lang="zh-CN" altLang="en-US" sz="1600" dirty="0" smtClean="0">
                  <a:solidFill>
                    <a:srgbClr val="FFFFFF"/>
                  </a:solidFill>
                  <a:latin typeface="Stone Sans ITC TT"/>
                  <a:ea typeface="SimSun" pitchFamily="2" charset="-122"/>
                </a:rPr>
                <a:t>新增收</a:t>
              </a:r>
              <a:r>
                <a:rPr lang="zh-CN" altLang="en-US" sz="1600" dirty="0">
                  <a:solidFill>
                    <a:srgbClr val="FFFFFF"/>
                  </a:solidFill>
                  <a:latin typeface="Stone Sans ITC TT"/>
                  <a:ea typeface="SimSun" pitchFamily="2" charset="-122"/>
                </a:rPr>
                <a:t>藏</a:t>
              </a:r>
              <a:endParaRPr lang="en-US" sz="1600" dirty="0">
                <a:solidFill>
                  <a:srgbClr val="FFFFFF"/>
                </a:solidFill>
                <a:latin typeface="Stone Sans ITC TT"/>
                <a:ea typeface="SimSun" pitchFamily="2" charset="-122"/>
                <a:cs typeface="Arial" pitchFamily="34" charset="0"/>
              </a:endParaRPr>
            </a:p>
          </p:txBody>
        </p:sp>
        <p:sp>
          <p:nvSpPr>
            <p:cNvPr id="15" name="Rectangle 14"/>
            <p:cNvSpPr>
              <a:spLocks noChangeArrowheads="1"/>
            </p:cNvSpPr>
            <p:nvPr/>
          </p:nvSpPr>
          <p:spPr bwMode="auto">
            <a:xfrm>
              <a:off x="3852599" y="4365197"/>
              <a:ext cx="1007915" cy="431763"/>
            </a:xfrm>
            <a:prstGeom prst="rect">
              <a:avLst/>
            </a:prstGeom>
            <a:solidFill>
              <a:srgbClr val="FF3399"/>
            </a:solidFill>
            <a:ln w="9525">
              <a:noFill/>
              <a:miter lim="800000"/>
              <a:headEnd/>
              <a:tailEnd/>
            </a:ln>
            <a:effectLst>
              <a:outerShdw dist="23000" dir="5400000" rotWithShape="0">
                <a:srgbClr val="808080">
                  <a:alpha val="34998"/>
                </a:srgbClr>
              </a:outerShdw>
            </a:effectLst>
          </p:spPr>
          <p:txBody>
            <a:bodyPr anchor="ctr"/>
            <a:lstStyle/>
            <a:p>
              <a:pPr algn="ctr"/>
              <a:r>
                <a:rPr lang="zh-CN" altLang="en-US" sz="1600">
                  <a:solidFill>
                    <a:srgbClr val="FFFFFF"/>
                  </a:solidFill>
                  <a:latin typeface="Stone Sans ITC TT"/>
                  <a:ea typeface="SimSun" pitchFamily="2" charset="-122"/>
                </a:rPr>
                <a:t>保存文章</a:t>
              </a:r>
              <a:endParaRPr lang="en-US" sz="1600">
                <a:solidFill>
                  <a:srgbClr val="FFFFFF"/>
                </a:solidFill>
                <a:latin typeface="Stone Sans ITC TT"/>
                <a:ea typeface="SimSun" pitchFamily="2" charset="-122"/>
                <a:cs typeface="Arial" pitchFamily="34" charset="0"/>
              </a:endParaRPr>
            </a:p>
          </p:txBody>
        </p:sp>
      </p:grpSp>
      <p:grpSp>
        <p:nvGrpSpPr>
          <p:cNvPr id="8" name="Group 19"/>
          <p:cNvGrpSpPr>
            <a:grpSpLocks/>
          </p:cNvGrpSpPr>
          <p:nvPr/>
        </p:nvGrpSpPr>
        <p:grpSpPr bwMode="auto">
          <a:xfrm>
            <a:off x="5219700" y="1225550"/>
            <a:ext cx="3767139" cy="2517775"/>
            <a:chOff x="5220072" y="1226011"/>
            <a:chExt cx="3766312" cy="2517702"/>
          </a:xfrm>
        </p:grpSpPr>
        <p:pic>
          <p:nvPicPr>
            <p:cNvPr id="14" name="Picture 13" descr="Screenshot_2012-04-20-18-37-18.jpg"/>
            <p:cNvPicPr>
              <a:picLocks noChangeAspect="1"/>
            </p:cNvPicPr>
            <p:nvPr/>
          </p:nvPicPr>
          <p:blipFill rotWithShape="1">
            <a:blip r:embed="rId6" cstate="email"/>
            <a:srcRect/>
            <a:stretch/>
          </p:blipFill>
          <p:spPr>
            <a:xfrm>
              <a:off x="5220072" y="1226011"/>
              <a:ext cx="3766311" cy="2517702"/>
            </a:xfrm>
            <a:prstGeom prst="rect">
              <a:avLst/>
            </a:prstGeom>
            <a:ln>
              <a:solidFill>
                <a:schemeClr val="accent1">
                  <a:lumMod val="75000"/>
                </a:schemeClr>
              </a:solidFill>
            </a:ln>
          </p:spPr>
        </p:pic>
        <p:sp>
          <p:nvSpPr>
            <p:cNvPr id="48149" name="Rectangle 17"/>
            <p:cNvSpPr>
              <a:spLocks noChangeArrowheads="1"/>
            </p:cNvSpPr>
            <p:nvPr/>
          </p:nvSpPr>
          <p:spPr bwMode="auto">
            <a:xfrm>
              <a:off x="7164334" y="1484765"/>
              <a:ext cx="1822050" cy="360353"/>
            </a:xfrm>
            <a:prstGeom prst="rect">
              <a:avLst/>
            </a:prstGeom>
            <a:solidFill>
              <a:srgbClr val="009973"/>
            </a:solidFill>
            <a:ln w="9525">
              <a:noFill/>
              <a:miter lim="800000"/>
              <a:headEnd/>
              <a:tailEnd/>
            </a:ln>
            <a:effectLst>
              <a:outerShdw dist="23000" dir="5400000" rotWithShape="0">
                <a:srgbClr val="808080">
                  <a:alpha val="34998"/>
                </a:srgbClr>
              </a:outerShdw>
            </a:effectLst>
          </p:spPr>
          <p:txBody>
            <a:bodyPr anchor="ctr"/>
            <a:lstStyle/>
            <a:p>
              <a:pPr algn="ctr"/>
              <a:r>
                <a:rPr lang="zh-TW" altLang="en-US" sz="1600" dirty="0" smtClean="0">
                  <a:solidFill>
                    <a:srgbClr val="FFFFFF"/>
                  </a:solidFill>
                  <a:latin typeface="Stone Sans ITC TT"/>
                  <a:ea typeface="SimSun" pitchFamily="2" charset="-122"/>
                </a:rPr>
                <a:t>已新增至我的最愛</a:t>
              </a:r>
              <a:endParaRPr lang="en-US" sz="1600" dirty="0">
                <a:solidFill>
                  <a:srgbClr val="FFFFFF"/>
                </a:solidFill>
                <a:latin typeface="Stone Sans ITC TT"/>
              </a:endParaRPr>
            </a:p>
          </p:txBody>
        </p:sp>
      </p:grpSp>
      <p:grpSp>
        <p:nvGrpSpPr>
          <p:cNvPr id="12" name="Group 20"/>
          <p:cNvGrpSpPr>
            <a:grpSpLocks/>
          </p:cNvGrpSpPr>
          <p:nvPr/>
        </p:nvGrpSpPr>
        <p:grpSpPr bwMode="auto">
          <a:xfrm>
            <a:off x="5219700" y="4005263"/>
            <a:ext cx="3789363" cy="2057400"/>
            <a:chOff x="5220072" y="4005064"/>
            <a:chExt cx="3788206" cy="2057948"/>
          </a:xfrm>
        </p:grpSpPr>
        <p:pic>
          <p:nvPicPr>
            <p:cNvPr id="25619" name="Picture 15" descr="Screenshot_2012-04-20-18-37-04.jpg"/>
            <p:cNvPicPr>
              <a:picLocks noChangeAspect="1"/>
            </p:cNvPicPr>
            <p:nvPr/>
          </p:nvPicPr>
          <p:blipFill>
            <a:blip r:embed="rId7" cstate="email"/>
            <a:srcRect/>
            <a:stretch>
              <a:fillRect/>
            </a:stretch>
          </p:blipFill>
          <p:spPr bwMode="auto">
            <a:xfrm>
              <a:off x="5220072" y="4005064"/>
              <a:ext cx="3787878" cy="2057948"/>
            </a:xfrm>
            <a:prstGeom prst="rect">
              <a:avLst/>
            </a:prstGeom>
            <a:noFill/>
            <a:ln w="9525">
              <a:solidFill>
                <a:srgbClr val="009973"/>
              </a:solidFill>
              <a:miter lim="800000"/>
              <a:headEnd/>
              <a:tailEnd/>
            </a:ln>
          </p:spPr>
        </p:pic>
        <p:sp>
          <p:nvSpPr>
            <p:cNvPr id="48147" name="Rectangle 18"/>
            <p:cNvSpPr>
              <a:spLocks noChangeArrowheads="1"/>
            </p:cNvSpPr>
            <p:nvPr/>
          </p:nvSpPr>
          <p:spPr bwMode="auto">
            <a:xfrm>
              <a:off x="7351434" y="4292478"/>
              <a:ext cx="1656844" cy="360459"/>
            </a:xfrm>
            <a:prstGeom prst="rect">
              <a:avLst/>
            </a:prstGeom>
            <a:solidFill>
              <a:srgbClr val="009973"/>
            </a:solidFill>
            <a:ln w="9525">
              <a:noFill/>
              <a:miter lim="800000"/>
              <a:headEnd/>
              <a:tailEnd/>
            </a:ln>
            <a:effectLst>
              <a:outerShdw dist="23000" dir="5400000" rotWithShape="0">
                <a:srgbClr val="808080">
                  <a:alpha val="34998"/>
                </a:srgbClr>
              </a:outerShdw>
            </a:effectLst>
          </p:spPr>
          <p:txBody>
            <a:bodyPr anchor="ctr"/>
            <a:lstStyle/>
            <a:p>
              <a:pPr algn="r"/>
              <a:r>
                <a:rPr lang="zh-TW" altLang="en-US" sz="1600" smtClean="0">
                  <a:solidFill>
                    <a:srgbClr val="FFFFFF"/>
                  </a:solidFill>
                  <a:latin typeface="Stone Sans ITC TT"/>
                  <a:ea typeface="SimSun" pitchFamily="2" charset="-122"/>
                </a:rPr>
                <a:t>下載至資料夾</a:t>
              </a:r>
              <a:endParaRPr lang="en-US" sz="1600">
                <a:solidFill>
                  <a:srgbClr val="FFFFFF"/>
                </a:solidFill>
                <a:latin typeface="Stone Sans ITC TT"/>
              </a:endParaRPr>
            </a:p>
          </p:txBody>
        </p:sp>
      </p:grpSp>
      <p:grpSp>
        <p:nvGrpSpPr>
          <p:cNvPr id="16" name="Group 22"/>
          <p:cNvGrpSpPr>
            <a:grpSpLocks/>
          </p:cNvGrpSpPr>
          <p:nvPr/>
        </p:nvGrpSpPr>
        <p:grpSpPr bwMode="auto">
          <a:xfrm>
            <a:off x="5248275" y="3429000"/>
            <a:ext cx="3787775" cy="1927225"/>
            <a:chOff x="5248619" y="3429000"/>
            <a:chExt cx="3787877" cy="1926590"/>
          </a:xfrm>
        </p:grpSpPr>
        <p:pic>
          <p:nvPicPr>
            <p:cNvPr id="22" name="Picture 21" descr="Screenshot_2012-04-20-18-38-17.jpg"/>
            <p:cNvPicPr>
              <a:picLocks noChangeAspect="1"/>
            </p:cNvPicPr>
            <p:nvPr/>
          </p:nvPicPr>
          <p:blipFill rotWithShape="1">
            <a:blip r:embed="rId8" cstate="email">
              <a:extLst/>
            </a:blip>
            <a:srcRect/>
            <a:stretch/>
          </p:blipFill>
          <p:spPr>
            <a:xfrm>
              <a:off x="5248619" y="3429000"/>
              <a:ext cx="3787877" cy="1926590"/>
            </a:xfrm>
            <a:prstGeom prst="wedgeRoundRectCallout">
              <a:avLst>
                <a:gd name="adj1" fmla="val 16162"/>
                <a:gd name="adj2" fmla="val 67046"/>
                <a:gd name="adj3" fmla="val 16667"/>
              </a:avLst>
            </a:prstGeom>
            <a:ln>
              <a:solidFill>
                <a:srgbClr val="FF3399"/>
              </a:solidFill>
            </a:ln>
          </p:spPr>
        </p:pic>
        <p:sp>
          <p:nvSpPr>
            <p:cNvPr id="48144" name="Rectangle 25"/>
            <p:cNvSpPr>
              <a:spLocks noChangeArrowheads="1"/>
            </p:cNvSpPr>
            <p:nvPr/>
          </p:nvSpPr>
          <p:spPr bwMode="auto">
            <a:xfrm>
              <a:off x="7883940" y="4265337"/>
              <a:ext cx="1008090" cy="431658"/>
            </a:xfrm>
            <a:prstGeom prst="rect">
              <a:avLst/>
            </a:prstGeom>
            <a:solidFill>
              <a:srgbClr val="FF3399"/>
            </a:solidFill>
            <a:ln w="9525">
              <a:noFill/>
              <a:miter lim="800000"/>
              <a:headEnd/>
              <a:tailEnd/>
            </a:ln>
            <a:effectLst>
              <a:outerShdw dist="23000" dir="5400000" rotWithShape="0">
                <a:srgbClr val="808080">
                  <a:alpha val="34998"/>
                </a:srgbClr>
              </a:outerShdw>
            </a:effectLst>
          </p:spPr>
          <p:txBody>
            <a:bodyPr anchor="ctr"/>
            <a:lstStyle/>
            <a:p>
              <a:pPr algn="ctr"/>
              <a:r>
                <a:rPr lang="zh-CN" altLang="en-US" sz="1600" smtClean="0">
                  <a:solidFill>
                    <a:srgbClr val="FFFFFF"/>
                  </a:solidFill>
                  <a:latin typeface="Stone Sans ITC TT"/>
                  <a:ea typeface="SimSun" pitchFamily="2" charset="-122"/>
                </a:rPr>
                <a:t>電子郵件</a:t>
              </a:r>
              <a:endParaRPr lang="en-US" sz="1600">
                <a:solidFill>
                  <a:srgbClr val="FFFFFF"/>
                </a:solidFill>
                <a:latin typeface="Stone Sans ITC TT"/>
              </a:endParaRPr>
            </a:p>
          </p:txBody>
        </p:sp>
        <p:sp>
          <p:nvSpPr>
            <p:cNvPr id="48145" name="Rectangle 26"/>
            <p:cNvSpPr>
              <a:spLocks noChangeArrowheads="1"/>
            </p:cNvSpPr>
            <p:nvPr/>
          </p:nvSpPr>
          <p:spPr bwMode="auto">
            <a:xfrm>
              <a:off x="7883940" y="4896954"/>
              <a:ext cx="1008090" cy="433244"/>
            </a:xfrm>
            <a:prstGeom prst="rect">
              <a:avLst/>
            </a:prstGeom>
            <a:solidFill>
              <a:srgbClr val="FF3399"/>
            </a:solidFill>
            <a:ln w="9525">
              <a:noFill/>
              <a:miter lim="800000"/>
              <a:headEnd/>
              <a:tailEnd/>
            </a:ln>
            <a:effectLst>
              <a:outerShdw dist="23000" dir="5400000" rotWithShape="0">
                <a:srgbClr val="808080">
                  <a:alpha val="34998"/>
                </a:srgbClr>
              </a:outerShdw>
            </a:effectLst>
          </p:spPr>
          <p:txBody>
            <a:bodyPr anchor="ctr"/>
            <a:lstStyle/>
            <a:p>
              <a:pPr algn="ctr"/>
              <a:r>
                <a:rPr lang="zh-CN" altLang="en-US" sz="1600" smtClean="0">
                  <a:solidFill>
                    <a:srgbClr val="FFFFFF"/>
                  </a:solidFill>
                  <a:latin typeface="Stone Sans ITC TT"/>
                  <a:ea typeface="SimSun" pitchFamily="2" charset="-122"/>
                </a:rPr>
                <a:t>社交網路</a:t>
              </a:r>
              <a:endParaRPr lang="en-US" sz="1600">
                <a:solidFill>
                  <a:srgbClr val="FFFFFF"/>
                </a:solidFill>
                <a:latin typeface="Stone Sans ITC TT"/>
              </a:endParaRPr>
            </a:p>
          </p:txBody>
        </p:sp>
      </p:grpSp>
      <p:grpSp>
        <p:nvGrpSpPr>
          <p:cNvPr id="17" name="Group 2"/>
          <p:cNvGrpSpPr>
            <a:grpSpLocks/>
          </p:cNvGrpSpPr>
          <p:nvPr/>
        </p:nvGrpSpPr>
        <p:grpSpPr bwMode="auto">
          <a:xfrm>
            <a:off x="2771775" y="3068638"/>
            <a:ext cx="2232025" cy="2881312"/>
            <a:chOff x="899592" y="1124744"/>
            <a:chExt cx="2231827" cy="2880642"/>
          </a:xfrm>
        </p:grpSpPr>
        <p:pic>
          <p:nvPicPr>
            <p:cNvPr id="2" name="Picture 1" descr="Screenshot_2012-04-20-18-38-52.jpg"/>
            <p:cNvPicPr>
              <a:picLocks noChangeAspect="1"/>
            </p:cNvPicPr>
            <p:nvPr/>
          </p:nvPicPr>
          <p:blipFill rotWithShape="1">
            <a:blip r:embed="rId9" cstate="email"/>
            <a:srcRect/>
            <a:stretch/>
          </p:blipFill>
          <p:spPr>
            <a:xfrm>
              <a:off x="899592" y="1124744"/>
              <a:ext cx="2230240" cy="2880642"/>
            </a:xfrm>
            <a:prstGeom prst="rect">
              <a:avLst/>
            </a:prstGeom>
            <a:ln>
              <a:solidFill>
                <a:schemeClr val="accent1">
                  <a:lumMod val="60000"/>
                  <a:lumOff val="40000"/>
                </a:schemeClr>
              </a:solidFill>
            </a:ln>
          </p:spPr>
        </p:pic>
        <p:sp>
          <p:nvSpPr>
            <p:cNvPr id="48142" name="Rectangle 24"/>
            <p:cNvSpPr>
              <a:spLocks noChangeArrowheads="1"/>
            </p:cNvSpPr>
            <p:nvPr/>
          </p:nvSpPr>
          <p:spPr bwMode="auto">
            <a:xfrm>
              <a:off x="1475804" y="3645108"/>
              <a:ext cx="1655615" cy="360278"/>
            </a:xfrm>
            <a:prstGeom prst="rect">
              <a:avLst/>
            </a:prstGeom>
            <a:solidFill>
              <a:srgbClr val="009973"/>
            </a:solidFill>
            <a:ln w="9525">
              <a:noFill/>
              <a:miter lim="800000"/>
              <a:headEnd/>
              <a:tailEnd/>
            </a:ln>
            <a:effectLst>
              <a:outerShdw dist="23000" dir="5400000" rotWithShape="0">
                <a:srgbClr val="808080">
                  <a:alpha val="34998"/>
                </a:srgbClr>
              </a:outerShdw>
            </a:effectLst>
          </p:spPr>
          <p:txBody>
            <a:bodyPr anchor="ctr"/>
            <a:lstStyle/>
            <a:p>
              <a:pPr algn="ctr"/>
              <a:r>
                <a:rPr lang="zh-TW" altLang="en-US" sz="1600" smtClean="0">
                  <a:solidFill>
                    <a:srgbClr val="FFFFFF"/>
                  </a:solidFill>
                  <a:latin typeface="Stone Sans ITC TT"/>
                  <a:ea typeface="SimSun" pitchFamily="2" charset="-122"/>
                </a:rPr>
                <a:t>發送電子郵件</a:t>
              </a:r>
              <a:endParaRPr lang="en-US" sz="1600">
                <a:solidFill>
                  <a:srgbClr val="FFFFFF"/>
                </a:solidFill>
                <a:latin typeface="Stone Sans ITC TT"/>
              </a:endParaRPr>
            </a:p>
          </p:txBody>
        </p:sp>
      </p:grpSp>
      <p:grpSp>
        <p:nvGrpSpPr>
          <p:cNvPr id="18" name="Group 7"/>
          <p:cNvGrpSpPr>
            <a:grpSpLocks/>
          </p:cNvGrpSpPr>
          <p:nvPr/>
        </p:nvGrpSpPr>
        <p:grpSpPr bwMode="auto">
          <a:xfrm>
            <a:off x="971550" y="1484313"/>
            <a:ext cx="3024188" cy="3017837"/>
            <a:chOff x="971600" y="1484784"/>
            <a:chExt cx="3023915" cy="3016639"/>
          </a:xfrm>
        </p:grpSpPr>
        <p:pic>
          <p:nvPicPr>
            <p:cNvPr id="25612" name="Picture 5" descr="Screenshot_2012-04-20-18-42-19.jpg"/>
            <p:cNvPicPr>
              <a:picLocks noChangeAspect="1"/>
            </p:cNvPicPr>
            <p:nvPr/>
          </p:nvPicPr>
          <p:blipFill>
            <a:blip r:embed="rId10" cstate="email"/>
            <a:srcRect/>
            <a:stretch>
              <a:fillRect/>
            </a:stretch>
          </p:blipFill>
          <p:spPr bwMode="auto">
            <a:xfrm>
              <a:off x="971600" y="1484784"/>
              <a:ext cx="3016395" cy="3016639"/>
            </a:xfrm>
            <a:prstGeom prst="rect">
              <a:avLst/>
            </a:prstGeom>
            <a:noFill/>
            <a:ln w="9525">
              <a:solidFill>
                <a:srgbClr val="47FFD1"/>
              </a:solidFill>
              <a:miter lim="800000"/>
              <a:headEnd/>
              <a:tailEnd/>
            </a:ln>
          </p:spPr>
        </p:pic>
        <p:sp>
          <p:nvSpPr>
            <p:cNvPr id="48140" name="Rectangle 27"/>
            <p:cNvSpPr>
              <a:spLocks noChangeArrowheads="1"/>
            </p:cNvSpPr>
            <p:nvPr/>
          </p:nvSpPr>
          <p:spPr bwMode="auto">
            <a:xfrm>
              <a:off x="2339901" y="1484784"/>
              <a:ext cx="1655614" cy="360219"/>
            </a:xfrm>
            <a:prstGeom prst="rect">
              <a:avLst/>
            </a:prstGeom>
            <a:solidFill>
              <a:srgbClr val="009973"/>
            </a:solidFill>
            <a:ln w="9525">
              <a:noFill/>
              <a:miter lim="800000"/>
              <a:headEnd/>
              <a:tailEnd/>
            </a:ln>
            <a:effectLst>
              <a:outerShdw dist="23000" dir="5400000" rotWithShape="0">
                <a:srgbClr val="808080">
                  <a:alpha val="34998"/>
                </a:srgbClr>
              </a:outerShdw>
            </a:effectLst>
          </p:spPr>
          <p:txBody>
            <a:bodyPr anchor="ctr"/>
            <a:lstStyle/>
            <a:p>
              <a:pPr algn="ctr"/>
              <a:r>
                <a:rPr lang="zh-TW" altLang="en-US" sz="1600" smtClean="0">
                  <a:solidFill>
                    <a:srgbClr val="FFFFFF"/>
                  </a:solidFill>
                  <a:latin typeface="Stone Sans ITC TT"/>
                  <a:ea typeface="SimSun" pitchFamily="2" charset="-122"/>
                </a:rPr>
                <a:t>分享到社交網路</a:t>
              </a:r>
              <a:endParaRPr lang="en-US" sz="1600">
                <a:solidFill>
                  <a:srgbClr val="FFFFFF"/>
                </a:solidFill>
                <a:latin typeface="Stone Sans ITC TT"/>
              </a:endParaRPr>
            </a:p>
          </p:txBody>
        </p:sp>
      </p:grpSp>
      <p:sp>
        <p:nvSpPr>
          <p:cNvPr id="19" name="Rectangle 18"/>
          <p:cNvSpPr/>
          <p:nvPr/>
        </p:nvSpPr>
        <p:spPr>
          <a:xfrm>
            <a:off x="1665981" y="152400"/>
            <a:ext cx="5381825" cy="830997"/>
          </a:xfrm>
          <a:prstGeom prst="rect">
            <a:avLst/>
          </a:prstGeom>
          <a:noFill/>
        </p:spPr>
        <p:txBody>
          <a:bodyPr wrap="square" lIns="91440" tIns="45720" rIns="91440" bIns="45720">
            <a:spAutoFit/>
          </a:bodyPr>
          <a:lstStyle/>
          <a:p>
            <a:pPr algn="ctr"/>
            <a:r>
              <a:rPr lang="zh-CN" altLang="en-US" sz="4800" b="1" i="1" kern="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宋体" pitchFamily="2" charset="-122"/>
                <a:ea typeface="宋体" pitchFamily="2" charset="-122"/>
                <a:cs typeface="+mj-cs"/>
              </a:rPr>
              <a:t>行動版</a:t>
            </a:r>
            <a:r>
              <a:rPr lang="zh-TW" altLang="en-US" sz="4800" b="1" i="1" kern="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宋体" pitchFamily="2" charset="-122"/>
                <a:ea typeface="宋体" pitchFamily="2" charset="-122"/>
                <a:cs typeface="+mj-cs"/>
              </a:rPr>
              <a:t> </a:t>
            </a:r>
            <a:r>
              <a:rPr lang="en-US" altLang="zh-CN" sz="48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a typeface="宋体" pitchFamily="2" charset="-122"/>
                <a:cs typeface="Arial" pitchFamily="34" charset="0"/>
              </a:rPr>
              <a:t>TFO –</a:t>
            </a:r>
            <a:r>
              <a:rPr lang="zh-CN" altLang="en-US" sz="4800" b="1" i="1" cap="none" spc="0" dirty="0" smtClean="0">
                <a:ln w="10541" cmpd="sng">
                  <a:solidFill>
                    <a:schemeClr val="bg1"/>
                  </a:solidFill>
                  <a:prstDash val="solid"/>
                </a:ln>
                <a:solidFill>
                  <a:srgbClr val="C00000"/>
                </a:solidFill>
                <a:effectLst/>
                <a:ea typeface="宋体" pitchFamily="2" charset="-122"/>
                <a:cs typeface="Arial" pitchFamily="34" charset="0"/>
              </a:rPr>
              <a:t>文章</a:t>
            </a:r>
            <a:endParaRPr lang="en-US" sz="4800" b="1" cap="none" spc="0" dirty="0">
              <a:ln w="10541" cmpd="sng">
                <a:solidFill>
                  <a:schemeClr val="bg1"/>
                </a:solidFill>
                <a:prstDash val="solid"/>
              </a:ln>
              <a:solidFill>
                <a:srgbClr val="C00000"/>
              </a:solidFill>
              <a:effectLst/>
            </a:endParaRPr>
          </a:p>
        </p:txBody>
      </p:sp>
    </p:spTree>
    <p:custDataLst>
      <p:tags r:id="rId1"/>
    </p:custDataLst>
  </p:cSld>
  <p:clrMapOvr>
    <a:masterClrMapping/>
  </p:clrMapOvr>
  <p:transition advTm="3375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Left)">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strips(downLeft)">
                                      <p:cBhvr>
                                        <p:cTn id="17" dur="5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xit" presetSubtype="0" fill="hold" nodeType="clickEffect">
                                  <p:stCondLst>
                                    <p:cond delay="0"/>
                                  </p:stCondLst>
                                  <p:childTnLst>
                                    <p:set>
                                      <p:cBhvr>
                                        <p:cTn id="21" dur="1" fill="hold">
                                          <p:stCondLst>
                                            <p:cond delay="0"/>
                                          </p:stCondLst>
                                        </p:cTn>
                                        <p:tgtEl>
                                          <p:spTgt spid="8"/>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12"/>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6"/>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linds(horizontal)">
                                      <p:cBhvr>
                                        <p:cTn id="30" dur="500"/>
                                        <p:tgtEl>
                                          <p:spTgt spid="1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6" presetClass="entr" presetSubtype="21"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6" presetClass="entr" presetSubtype="21"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arn(inVertical)">
                                      <p:cBhvr>
                                        <p:cTn id="40" dur="500"/>
                                        <p:tgtEl>
                                          <p:spTgt spid="18"/>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xit" presetSubtype="10" fill="hold" nodeType="clickEffect">
                                  <p:stCondLst>
                                    <p:cond delay="0"/>
                                  </p:stCondLst>
                                  <p:childTnLst>
                                    <p:animEffect transition="out" filter="blinds(horizontal)">
                                      <p:cBhvr>
                                        <p:cTn id="44" dur="500"/>
                                        <p:tgtEl>
                                          <p:spTgt spid="18"/>
                                        </p:tgtEl>
                                      </p:cBhvr>
                                    </p:animEffect>
                                    <p:set>
                                      <p:cBhvr>
                                        <p:cTn id="45" dur="1" fill="hold">
                                          <p:stCondLst>
                                            <p:cond delay="499"/>
                                          </p:stCondLst>
                                        </p:cTn>
                                        <p:tgtEl>
                                          <p:spTgt spid="18"/>
                                        </p:tgtEl>
                                        <p:attrNameLst>
                                          <p:attrName>style.visibility</p:attrName>
                                        </p:attrNameLst>
                                      </p:cBhvr>
                                      <p:to>
                                        <p:strVal val="hidden"/>
                                      </p:to>
                                    </p:set>
                                  </p:childTnLst>
                                </p:cTn>
                              </p:par>
                              <p:par>
                                <p:cTn id="46" presetID="3" presetClass="exit" presetSubtype="10" fill="hold" nodeType="withEffect">
                                  <p:stCondLst>
                                    <p:cond delay="0"/>
                                  </p:stCondLst>
                                  <p:childTnLst>
                                    <p:animEffect transition="out" filter="blinds(horizontal)">
                                      <p:cBhvr>
                                        <p:cTn id="47" dur="500"/>
                                        <p:tgtEl>
                                          <p:spTgt spid="17"/>
                                        </p:tgtEl>
                                      </p:cBhvr>
                                    </p:animEffect>
                                    <p:set>
                                      <p:cBhvr>
                                        <p:cTn id="48" dur="1" fill="hold">
                                          <p:stCondLst>
                                            <p:cond delay="499"/>
                                          </p:stCondLst>
                                        </p:cTn>
                                        <p:tgtEl>
                                          <p:spTgt spid="17"/>
                                        </p:tgtEl>
                                        <p:attrNameLst>
                                          <p:attrName>style.visibility</p:attrName>
                                        </p:attrNameLst>
                                      </p:cBhvr>
                                      <p:to>
                                        <p:strVal val="hidden"/>
                                      </p:to>
                                    </p:set>
                                  </p:childTnLst>
                                </p:cTn>
                              </p:par>
                              <p:par>
                                <p:cTn id="49" presetID="3" presetClass="exit" presetSubtype="10" fill="hold" nodeType="withEffect">
                                  <p:stCondLst>
                                    <p:cond delay="0"/>
                                  </p:stCondLst>
                                  <p:childTnLst>
                                    <p:animEffect transition="out" filter="blinds(horizontal)">
                                      <p:cBhvr>
                                        <p:cTn id="50" dur="500"/>
                                        <p:tgtEl>
                                          <p:spTgt spid="16"/>
                                        </p:tgtEl>
                                      </p:cBhvr>
                                    </p:animEffect>
                                    <p:set>
                                      <p:cBhvr>
                                        <p:cTn id="51"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539750" y="1484313"/>
            <a:ext cx="2195513" cy="2982912"/>
            <a:chOff x="0" y="2275712"/>
            <a:chExt cx="2195736" cy="2982515"/>
          </a:xfrm>
        </p:grpSpPr>
        <p:pic>
          <p:nvPicPr>
            <p:cNvPr id="26638" name="Picture 2" descr="Screenshot_2012-04-19-09-09-31.jpg"/>
            <p:cNvPicPr>
              <a:picLocks noChangeAspect="1"/>
            </p:cNvPicPr>
            <p:nvPr/>
          </p:nvPicPr>
          <p:blipFill>
            <a:blip r:embed="rId4" cstate="email"/>
            <a:srcRect/>
            <a:stretch>
              <a:fillRect/>
            </a:stretch>
          </p:blipFill>
          <p:spPr bwMode="auto">
            <a:xfrm>
              <a:off x="0" y="2275712"/>
              <a:ext cx="1711055" cy="2981355"/>
            </a:xfrm>
            <a:prstGeom prst="rect">
              <a:avLst/>
            </a:prstGeom>
            <a:noFill/>
            <a:ln w="9525">
              <a:noFill/>
              <a:miter lim="800000"/>
              <a:headEnd/>
              <a:tailEnd/>
            </a:ln>
          </p:spPr>
        </p:pic>
        <p:pic>
          <p:nvPicPr>
            <p:cNvPr id="26639" name="Picture 10" descr="Screenshot_2012-04-19-09-09-31.jpg"/>
            <p:cNvPicPr>
              <a:picLocks noChangeAspect="1"/>
            </p:cNvPicPr>
            <p:nvPr/>
          </p:nvPicPr>
          <p:blipFill>
            <a:blip r:embed="rId5" cstate="email"/>
            <a:srcRect/>
            <a:stretch>
              <a:fillRect/>
            </a:stretch>
          </p:blipFill>
          <p:spPr bwMode="auto">
            <a:xfrm>
              <a:off x="1656184" y="2276872"/>
              <a:ext cx="539552" cy="2981355"/>
            </a:xfrm>
            <a:prstGeom prst="rect">
              <a:avLst/>
            </a:prstGeom>
            <a:noFill/>
            <a:ln w="9525">
              <a:noFill/>
              <a:miter lim="800000"/>
              <a:headEnd/>
              <a:tailEnd/>
            </a:ln>
          </p:spPr>
        </p:pic>
      </p:grpSp>
      <p:grpSp>
        <p:nvGrpSpPr>
          <p:cNvPr id="3" name="Group 11"/>
          <p:cNvGrpSpPr>
            <a:grpSpLocks/>
          </p:cNvGrpSpPr>
          <p:nvPr/>
        </p:nvGrpSpPr>
        <p:grpSpPr bwMode="auto">
          <a:xfrm>
            <a:off x="684213" y="2160588"/>
            <a:ext cx="8394700" cy="1555750"/>
            <a:chOff x="683568" y="2160275"/>
            <a:chExt cx="8395116" cy="1556757"/>
          </a:xfrm>
        </p:grpSpPr>
        <p:pic>
          <p:nvPicPr>
            <p:cNvPr id="26636" name="Picture 5" descr="Screenshot_2012-04-20-18-45-30.jpg"/>
            <p:cNvPicPr>
              <a:picLocks noChangeAspect="1"/>
            </p:cNvPicPr>
            <p:nvPr/>
          </p:nvPicPr>
          <p:blipFill>
            <a:blip r:embed="rId6" cstate="email"/>
            <a:srcRect/>
            <a:stretch>
              <a:fillRect/>
            </a:stretch>
          </p:blipFill>
          <p:spPr bwMode="auto">
            <a:xfrm>
              <a:off x="2699792" y="2160275"/>
              <a:ext cx="6378892" cy="1556757"/>
            </a:xfrm>
            <a:prstGeom prst="rect">
              <a:avLst/>
            </a:prstGeom>
            <a:noFill/>
            <a:ln w="9525">
              <a:noFill/>
              <a:miter lim="800000"/>
              <a:headEnd/>
              <a:tailEnd/>
            </a:ln>
          </p:spPr>
        </p:pic>
        <p:sp>
          <p:nvSpPr>
            <p:cNvPr id="50188" name="Alternate Process 6"/>
            <p:cNvSpPr>
              <a:spLocks noChangeArrowheads="1"/>
            </p:cNvSpPr>
            <p:nvPr/>
          </p:nvSpPr>
          <p:spPr bwMode="auto">
            <a:xfrm>
              <a:off x="683568" y="3140396"/>
              <a:ext cx="1944783" cy="432079"/>
            </a:xfrm>
            <a:prstGeom prst="flowChartAlternateProcess">
              <a:avLst/>
            </a:prstGeom>
            <a:noFill/>
            <a:ln w="38100">
              <a:solidFill>
                <a:srgbClr val="FF3399"/>
              </a:solidFill>
              <a:miter lim="800000"/>
              <a:headEnd/>
              <a:tailEnd/>
            </a:ln>
            <a:effectLst>
              <a:outerShdw dist="23000" dir="5400000" rotWithShape="0">
                <a:srgbClr val="808080">
                  <a:alpha val="34998"/>
                </a:srgbClr>
              </a:outerShdw>
            </a:effectLst>
          </p:spPr>
          <p:txBody>
            <a:bodyPr anchor="ctr"/>
            <a:lstStyle/>
            <a:p>
              <a:pPr algn="ctr"/>
              <a:endParaRPr lang="en-US" altLang="zh-CN">
                <a:solidFill>
                  <a:srgbClr val="FFFFFF"/>
                </a:solidFill>
                <a:latin typeface="Stone Sans ITC TT"/>
                <a:ea typeface="SimSun" pitchFamily="2" charset="-122"/>
              </a:endParaRPr>
            </a:p>
          </p:txBody>
        </p:sp>
      </p:grpSp>
      <p:grpSp>
        <p:nvGrpSpPr>
          <p:cNvPr id="4" name="Group 12"/>
          <p:cNvGrpSpPr>
            <a:grpSpLocks/>
          </p:cNvGrpSpPr>
          <p:nvPr/>
        </p:nvGrpSpPr>
        <p:grpSpPr bwMode="auto">
          <a:xfrm>
            <a:off x="665163" y="4005263"/>
            <a:ext cx="8443912" cy="2303462"/>
            <a:chOff x="665928" y="4005064"/>
            <a:chExt cx="8443202" cy="2304256"/>
          </a:xfrm>
        </p:grpSpPr>
        <p:pic>
          <p:nvPicPr>
            <p:cNvPr id="26634" name="Picture 4" descr="Screenshot_2012-04-20-18-45-17.jpg"/>
            <p:cNvPicPr>
              <a:picLocks noChangeAspect="1"/>
            </p:cNvPicPr>
            <p:nvPr/>
          </p:nvPicPr>
          <p:blipFill>
            <a:blip r:embed="rId7" cstate="email"/>
            <a:srcRect/>
            <a:stretch>
              <a:fillRect/>
            </a:stretch>
          </p:blipFill>
          <p:spPr bwMode="auto">
            <a:xfrm>
              <a:off x="2686626" y="4009248"/>
              <a:ext cx="6422504" cy="2300072"/>
            </a:xfrm>
            <a:prstGeom prst="rect">
              <a:avLst/>
            </a:prstGeom>
            <a:noFill/>
            <a:ln w="9525">
              <a:noFill/>
              <a:miter lim="800000"/>
              <a:headEnd/>
              <a:tailEnd/>
            </a:ln>
          </p:spPr>
        </p:pic>
        <p:sp>
          <p:nvSpPr>
            <p:cNvPr id="50186" name="Alternate Process 13"/>
            <p:cNvSpPr>
              <a:spLocks noChangeArrowheads="1"/>
            </p:cNvSpPr>
            <p:nvPr/>
          </p:nvSpPr>
          <p:spPr bwMode="auto">
            <a:xfrm>
              <a:off x="665928" y="4005064"/>
              <a:ext cx="1944523" cy="431949"/>
            </a:xfrm>
            <a:prstGeom prst="flowChartAlternateProcess">
              <a:avLst/>
            </a:prstGeom>
            <a:noFill/>
            <a:ln w="38100">
              <a:solidFill>
                <a:srgbClr val="FF3399"/>
              </a:solidFill>
              <a:miter lim="800000"/>
              <a:headEnd/>
              <a:tailEnd/>
            </a:ln>
            <a:effectLst>
              <a:outerShdw dist="23000" dir="5400000" rotWithShape="0">
                <a:srgbClr val="808080">
                  <a:alpha val="34998"/>
                </a:srgbClr>
              </a:outerShdw>
            </a:effectLst>
          </p:spPr>
          <p:txBody>
            <a:bodyPr anchor="ctr"/>
            <a:lstStyle/>
            <a:p>
              <a:pPr algn="ctr"/>
              <a:endParaRPr lang="en-US" altLang="zh-CN">
                <a:solidFill>
                  <a:srgbClr val="FFFFFF"/>
                </a:solidFill>
                <a:latin typeface="Stone Sans ITC TT"/>
                <a:ea typeface="SimSun" pitchFamily="2" charset="-122"/>
              </a:endParaRPr>
            </a:p>
          </p:txBody>
        </p:sp>
      </p:grpSp>
      <p:pic>
        <p:nvPicPr>
          <p:cNvPr id="15" name="Picture 14" descr="Screenshot_2012-04-20-18-51-31.jpg"/>
          <p:cNvPicPr>
            <a:picLocks noChangeAspect="1"/>
          </p:cNvPicPr>
          <p:nvPr/>
        </p:nvPicPr>
        <p:blipFill>
          <a:blip r:embed="rId8" cstate="email"/>
          <a:srcRect/>
          <a:stretch>
            <a:fillRect/>
          </a:stretch>
        </p:blipFill>
        <p:spPr bwMode="auto">
          <a:xfrm>
            <a:off x="4140200" y="1773238"/>
            <a:ext cx="2827338" cy="2551112"/>
          </a:xfrm>
          <a:prstGeom prst="rect">
            <a:avLst/>
          </a:prstGeom>
          <a:noFill/>
          <a:ln w="9525">
            <a:noFill/>
            <a:miter lim="800000"/>
            <a:headEnd/>
            <a:tailEnd/>
          </a:ln>
        </p:spPr>
      </p:pic>
      <p:sp>
        <p:nvSpPr>
          <p:cNvPr id="16" name="Right Arrow 15"/>
          <p:cNvSpPr>
            <a:spLocks noChangeArrowheads="1"/>
          </p:cNvSpPr>
          <p:nvPr/>
        </p:nvSpPr>
        <p:spPr bwMode="auto">
          <a:xfrm>
            <a:off x="8297863" y="4600575"/>
            <a:ext cx="431800" cy="360363"/>
          </a:xfrm>
          <a:prstGeom prst="rightArrow">
            <a:avLst>
              <a:gd name="adj1" fmla="val 50000"/>
              <a:gd name="adj2" fmla="val 49927"/>
            </a:avLst>
          </a:prstGeom>
          <a:solidFill>
            <a:srgbClr val="FF3399"/>
          </a:solidFill>
          <a:ln w="9525">
            <a:noFill/>
            <a:miter lim="800000"/>
            <a:headEnd/>
            <a:tailEnd/>
          </a:ln>
          <a:effectLst>
            <a:outerShdw dist="23000" dir="5400000" rotWithShape="0">
              <a:srgbClr val="808080">
                <a:alpha val="34998"/>
              </a:srgbClr>
            </a:outerShdw>
          </a:effectLst>
        </p:spPr>
        <p:txBody>
          <a:bodyPr anchor="ctr"/>
          <a:lstStyle/>
          <a:p>
            <a:pPr algn="ctr"/>
            <a:endParaRPr lang="en-US" altLang="zh-CN">
              <a:solidFill>
                <a:srgbClr val="FFFFFF"/>
              </a:solidFill>
              <a:latin typeface="Stone Sans ITC TT"/>
              <a:ea typeface="SimSun" pitchFamily="2" charset="-122"/>
            </a:endParaRPr>
          </a:p>
        </p:txBody>
      </p:sp>
      <p:pic>
        <p:nvPicPr>
          <p:cNvPr id="19" name="Picture 18" descr="Screenshot_2012-04-20-18-46-17.jpg"/>
          <p:cNvPicPr>
            <a:picLocks noChangeAspect="1"/>
          </p:cNvPicPr>
          <p:nvPr/>
        </p:nvPicPr>
        <p:blipFill>
          <a:blip r:embed="rId9" cstate="email"/>
          <a:srcRect/>
          <a:stretch>
            <a:fillRect/>
          </a:stretch>
        </p:blipFill>
        <p:spPr bwMode="auto">
          <a:xfrm>
            <a:off x="755650" y="4975225"/>
            <a:ext cx="1871663" cy="765175"/>
          </a:xfrm>
          <a:prstGeom prst="rect">
            <a:avLst/>
          </a:prstGeom>
          <a:noFill/>
          <a:ln w="38100">
            <a:solidFill>
              <a:srgbClr val="FF3399"/>
            </a:solidFill>
            <a:miter lim="800000"/>
            <a:headEnd/>
            <a:tailEnd/>
          </a:ln>
        </p:spPr>
      </p:pic>
      <p:sp>
        <p:nvSpPr>
          <p:cNvPr id="5" name="Rectangle 4"/>
          <p:cNvSpPr/>
          <p:nvPr/>
        </p:nvSpPr>
        <p:spPr>
          <a:xfrm>
            <a:off x="1057068" y="393700"/>
            <a:ext cx="6673622" cy="830997"/>
          </a:xfrm>
          <a:prstGeom prst="rect">
            <a:avLst/>
          </a:prstGeom>
          <a:noFill/>
        </p:spPr>
        <p:txBody>
          <a:bodyPr wrap="none" lIns="91440" tIns="45720" rIns="91440" bIns="45720">
            <a:spAutoFit/>
          </a:bodyPr>
          <a:lstStyle/>
          <a:p>
            <a:pPr algn="ctr"/>
            <a:r>
              <a:rPr lang="zh-CN" altLang="en-US" sz="48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宋体" pitchFamily="2" charset="-122"/>
                <a:ea typeface="宋体" pitchFamily="2" charset="-122"/>
                <a:cs typeface="+mj-cs"/>
              </a:rPr>
              <a:t>行動版</a:t>
            </a:r>
            <a:r>
              <a:rPr lang="zh-TW" altLang="en-US" sz="48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宋体" pitchFamily="2" charset="-122"/>
                <a:ea typeface="宋体" pitchFamily="2" charset="-122"/>
                <a:cs typeface="+mj-cs"/>
              </a:rPr>
              <a:t> </a:t>
            </a:r>
            <a:r>
              <a:rPr lang="en-US" altLang="zh-CN" sz="4800" b="1" i="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ea typeface="宋体" pitchFamily="2" charset="-122"/>
                <a:cs typeface="Arial" pitchFamily="34" charset="0"/>
              </a:rPr>
              <a:t>TFO –</a:t>
            </a:r>
            <a:r>
              <a:rPr lang="zh-TW" altLang="en-US" sz="4800" b="1" i="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ea typeface="宋体" pitchFamily="2" charset="-122"/>
                <a:cs typeface="Arial" pitchFamily="34" charset="0"/>
              </a:rPr>
              <a:t> </a:t>
            </a:r>
            <a:r>
              <a:rPr lang="zh-CN" altLang="en-US" sz="4800" b="1" i="1" kern="1200" cap="none" spc="0" dirty="0" smtClean="0">
                <a:ln w="10541" cmpd="sng">
                  <a:solidFill>
                    <a:schemeClr val="bg1"/>
                  </a:solidFill>
                  <a:prstDash val="solid"/>
                </a:ln>
                <a:solidFill>
                  <a:srgbClr val="C00000"/>
                </a:solidFill>
                <a:effectLst/>
                <a:latin typeface="Times New Roman" pitchFamily="18" charset="0"/>
                <a:ea typeface="宋体" pitchFamily="2" charset="-122"/>
                <a:cs typeface="Arial" pitchFamily="34" charset="0"/>
              </a:rPr>
              <a:t>個人收藏</a:t>
            </a:r>
            <a:endParaRPr lang="en-US" sz="4800" b="1" cap="none" spc="0" dirty="0">
              <a:ln w="10541" cmpd="sng">
                <a:solidFill>
                  <a:schemeClr val="bg1"/>
                </a:solidFill>
                <a:prstDash val="solid"/>
              </a:ln>
              <a:solidFill>
                <a:srgbClr val="C00000"/>
              </a:solidFill>
              <a:effectLst/>
            </a:endParaRPr>
          </a:p>
        </p:txBody>
      </p:sp>
    </p:spTree>
    <p:custDataLst>
      <p:tags r:id="rId1"/>
    </p:custDataLst>
  </p:cSld>
  <p:clrMapOvr>
    <a:masterClrMapping/>
  </p:clrMapOvr>
  <p:transition advTm="2701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linds(horizontal)">
                                      <p:cBhvr>
                                        <p:cTn id="21" dur="500"/>
                                        <p:tgtEl>
                                          <p:spTgt spid="1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xit" presetSubtype="0" fill="hold" nodeType="clickEffect">
                                  <p:stCondLst>
                                    <p:cond delay="0"/>
                                  </p:stCondLst>
                                  <p:childTnLst>
                                    <p:set>
                                      <p:cBhvr>
                                        <p:cTn id="25" dur="1" fill="hold">
                                          <p:stCondLst>
                                            <p:cond delay="0"/>
                                          </p:stCondLst>
                                        </p:cTn>
                                        <p:tgtEl>
                                          <p:spTgt spid="15"/>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dissolve">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txBox="1">
            <a:spLocks noChangeArrowheads="1"/>
          </p:cNvSpPr>
          <p:nvPr/>
        </p:nvSpPr>
        <p:spPr bwMode="auto">
          <a:xfrm>
            <a:off x="1187450" y="188913"/>
            <a:ext cx="6624638" cy="1368425"/>
          </a:xfrm>
          <a:prstGeom prst="rect">
            <a:avLst/>
          </a:prstGeom>
          <a:noFill/>
          <a:ln w="9525">
            <a:noFill/>
            <a:miter lim="800000"/>
            <a:headEnd/>
            <a:tailEnd/>
          </a:ln>
        </p:spPr>
        <p:txBody>
          <a:bodyPr anchor="ctr"/>
          <a:lstStyle/>
          <a:p>
            <a:r>
              <a:rPr lang="en-US" altLang="zh-CN" sz="3600">
                <a:solidFill>
                  <a:schemeClr val="tx2"/>
                </a:solidFill>
                <a:latin typeface="Stone Sans ITC TT"/>
                <a:ea typeface="SimSun" pitchFamily="2" charset="-122"/>
              </a:rPr>
              <a:t/>
            </a:r>
            <a:br>
              <a:rPr lang="en-US" altLang="zh-CN" sz="3600">
                <a:solidFill>
                  <a:schemeClr val="tx2"/>
                </a:solidFill>
                <a:latin typeface="Stone Sans ITC TT"/>
                <a:ea typeface="SimSun" pitchFamily="2" charset="-122"/>
              </a:rPr>
            </a:br>
            <a:r>
              <a:rPr lang="en-US" altLang="zh-CN" sz="3600">
                <a:solidFill>
                  <a:schemeClr val="tx2"/>
                </a:solidFill>
                <a:latin typeface="Stone Sans ITC TT"/>
                <a:ea typeface="SimSun" pitchFamily="2" charset="-122"/>
              </a:rPr>
              <a:t/>
            </a:r>
            <a:br>
              <a:rPr lang="en-US" altLang="zh-CN" sz="3600">
                <a:solidFill>
                  <a:schemeClr val="tx2"/>
                </a:solidFill>
                <a:latin typeface="Stone Sans ITC TT"/>
                <a:ea typeface="SimSun" pitchFamily="2" charset="-122"/>
              </a:rPr>
            </a:br>
            <a:r>
              <a:rPr lang="en-US" altLang="zh-CN" sz="4800">
                <a:solidFill>
                  <a:srgbClr val="22228B"/>
                </a:solidFill>
                <a:latin typeface="Arial" pitchFamily="34" charset="0"/>
                <a:ea typeface="SimSun" pitchFamily="2" charset="-122"/>
              </a:rPr>
              <a:t>   </a:t>
            </a:r>
            <a:r>
              <a:rPr lang="en-US" altLang="zh-CN" sz="3600">
                <a:solidFill>
                  <a:srgbClr val="22228B"/>
                </a:solidFill>
                <a:latin typeface="Stone Sans ITC TT"/>
                <a:ea typeface="SimSun" pitchFamily="2" charset="-122"/>
              </a:rPr>
              <a:t/>
            </a:r>
            <a:br>
              <a:rPr lang="en-US" altLang="zh-CN" sz="3600">
                <a:solidFill>
                  <a:srgbClr val="22228B"/>
                </a:solidFill>
                <a:latin typeface="Stone Sans ITC TT"/>
                <a:ea typeface="SimSun" pitchFamily="2" charset="-122"/>
              </a:rPr>
            </a:br>
            <a:r>
              <a:rPr lang="en-US" altLang="zh-CN" sz="3600">
                <a:solidFill>
                  <a:schemeClr val="tx2"/>
                </a:solidFill>
                <a:latin typeface="Stone Sans ITC TT"/>
                <a:ea typeface="SimSun" pitchFamily="2" charset="-122"/>
              </a:rPr>
              <a:t/>
            </a:r>
            <a:br>
              <a:rPr lang="en-US" altLang="zh-CN" sz="3600">
                <a:solidFill>
                  <a:schemeClr val="tx2"/>
                </a:solidFill>
                <a:latin typeface="Stone Sans ITC TT"/>
                <a:ea typeface="SimSun" pitchFamily="2" charset="-122"/>
              </a:rPr>
            </a:br>
            <a:endParaRPr lang="en-US" altLang="zh-CN" sz="3600">
              <a:solidFill>
                <a:schemeClr val="tx2"/>
              </a:solidFill>
              <a:latin typeface="Stone Sans ITC TT"/>
              <a:ea typeface="SimSun" pitchFamily="2" charset="-122"/>
            </a:endParaRPr>
          </a:p>
        </p:txBody>
      </p:sp>
      <p:sp>
        <p:nvSpPr>
          <p:cNvPr id="11" name="Rectangle 10"/>
          <p:cNvSpPr/>
          <p:nvPr/>
        </p:nvSpPr>
        <p:spPr>
          <a:xfrm>
            <a:off x="762000" y="1904999"/>
            <a:ext cx="7776864" cy="2923877"/>
          </a:xfrm>
          <a:prstGeom prst="rect">
            <a:avLst/>
          </a:prstGeom>
        </p:spPr>
        <p:txBody>
          <a:bodyPr>
            <a:spAutoFit/>
          </a:bodyPr>
          <a:lstStyle/>
          <a:p>
            <a:pPr algn="ctr">
              <a:defRPr/>
            </a:pPr>
            <a:r>
              <a:rPr lang="en-GB" altLang="zh-TW" sz="4400" b="1" cap="all" dirty="0">
                <a:ln w="9000" cmpd="sng">
                  <a:solidFill>
                    <a:schemeClr val="bg1"/>
                  </a:solidFill>
                  <a:prstDash val="solid"/>
                </a:ln>
                <a:solidFill>
                  <a:srgbClr val="0070C0"/>
                </a:solidFill>
                <a:effectLst>
                  <a:reflection blurRad="12700" stA="28000" endPos="45000" dist="1000" dir="5400000" sy="-100000" algn="bl" rotWithShape="0"/>
                </a:effectLst>
                <a:latin typeface="Arial" pitchFamily="34" charset="0"/>
                <a:ea typeface="微軟正黑體" pitchFamily="34" charset="-120"/>
                <a:cs typeface="Arial" pitchFamily="34" charset="0"/>
              </a:rPr>
              <a:t>Taylor &amp; Francis </a:t>
            </a:r>
            <a:r>
              <a:rPr lang="en-GB" altLang="zh-TW" sz="4400" b="1" cap="all" dirty="0" smtClean="0">
                <a:ln w="9000" cmpd="sng">
                  <a:solidFill>
                    <a:schemeClr val="bg1"/>
                  </a:solidFill>
                  <a:prstDash val="solid"/>
                </a:ln>
                <a:solidFill>
                  <a:srgbClr val="0070C0"/>
                </a:solidFill>
                <a:effectLst>
                  <a:reflection blurRad="12700" stA="28000" endPos="45000" dist="1000" dir="5400000" sy="-100000" algn="bl" rotWithShape="0"/>
                </a:effectLst>
                <a:latin typeface="Arial" pitchFamily="34" charset="0"/>
                <a:ea typeface="微軟正黑體" pitchFamily="34" charset="-120"/>
                <a:cs typeface="Arial" pitchFamily="34" charset="0"/>
              </a:rPr>
              <a:t>Online</a:t>
            </a:r>
          </a:p>
          <a:p>
            <a:pPr algn="ctr">
              <a:defRPr/>
            </a:pPr>
            <a:endParaRPr lang="en-GB" altLang="zh-TW" sz="2800" b="1" cap="all" dirty="0" smtClean="0">
              <a:ln w="9000" cmpd="sng">
                <a:solidFill>
                  <a:schemeClr val="bg1"/>
                </a:solidFill>
                <a:prstDash val="solid"/>
              </a:ln>
              <a:solidFill>
                <a:srgbClr val="0070C0"/>
              </a:solidFill>
              <a:effectLst>
                <a:reflection blurRad="12700" stA="28000" endPos="45000" dist="1000" dir="5400000" sy="-100000" algn="bl" rotWithShape="0"/>
              </a:effectLst>
              <a:latin typeface="Arial" pitchFamily="34" charset="0"/>
              <a:ea typeface="微軟正黑體" pitchFamily="34" charset="-120"/>
              <a:cs typeface="Arial" pitchFamily="34" charset="0"/>
            </a:endParaRPr>
          </a:p>
          <a:p>
            <a:pPr algn="ctr">
              <a:defRPr/>
            </a:pPr>
            <a:r>
              <a:rPr lang="zh-CN" altLang="en-US" sz="4000" b="1" cap="all" dirty="0" smtClean="0">
                <a:ln w="9000" cmpd="sng">
                  <a:solidFill>
                    <a:schemeClr val="bg1"/>
                  </a:solidFill>
                  <a:prstDash val="solid"/>
                </a:ln>
                <a:solidFill>
                  <a:srgbClr val="0070C0"/>
                </a:solidFill>
                <a:effectLst>
                  <a:reflection blurRad="12700" stA="28000" endPos="45000" dist="1000" dir="5400000" sy="-100000" algn="bl" rotWithShape="0"/>
                </a:effectLst>
                <a:latin typeface="Tahoma" pitchFamily="34" charset="0"/>
                <a:ea typeface="微軟正黑體" pitchFamily="34" charset="-120"/>
                <a:cs typeface="Arial" pitchFamily="34" charset="0"/>
              </a:rPr>
              <a:t>行動裝置</a:t>
            </a:r>
            <a:r>
              <a:rPr lang="zh-TW" altLang="en-US" sz="4000" b="1" cap="all" dirty="0" smtClean="0">
                <a:ln w="9000" cmpd="sng">
                  <a:solidFill>
                    <a:schemeClr val="bg1"/>
                  </a:solidFill>
                  <a:prstDash val="solid"/>
                </a:ln>
                <a:solidFill>
                  <a:srgbClr val="0070C0"/>
                </a:solidFill>
                <a:effectLst>
                  <a:reflection blurRad="12700" stA="28000" endPos="45000" dist="1000" dir="5400000" sy="-100000" algn="bl" rotWithShape="0"/>
                </a:effectLst>
                <a:latin typeface="Tahoma" pitchFamily="34" charset="0"/>
                <a:ea typeface="微軟正黑體" pitchFamily="34" charset="-120"/>
                <a:cs typeface="Arial" pitchFamily="34" charset="0"/>
              </a:rPr>
              <a:t>配對</a:t>
            </a:r>
          </a:p>
          <a:p>
            <a:pPr>
              <a:defRPr/>
            </a:pPr>
            <a:r>
              <a:rPr lang="en-GB" altLang="zh-TW"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ea typeface="微軟正黑體" pitchFamily="34" charset="-120"/>
                <a:cs typeface="Arial" pitchFamily="34" charset="0"/>
              </a:rPr>
              <a:t> </a:t>
            </a:r>
            <a:endParaRPr lang="en-GB" altLang="zh-TW"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ea typeface="微軟正黑體" pitchFamily="34" charset="-120"/>
              <a:cs typeface="Arial" pitchFamily="34" charset="0"/>
            </a:endParaRPr>
          </a:p>
        </p:txBody>
      </p:sp>
      <p:pic>
        <p:nvPicPr>
          <p:cNvPr id="17412" name="Picture 2"/>
          <p:cNvPicPr>
            <a:picLocks noChangeAspect="1" noChangeArrowheads="1"/>
          </p:cNvPicPr>
          <p:nvPr/>
        </p:nvPicPr>
        <p:blipFill>
          <a:blip r:embed="rId3" cstate="email"/>
          <a:srcRect/>
          <a:stretch>
            <a:fillRect/>
          </a:stretch>
        </p:blipFill>
        <p:spPr bwMode="auto">
          <a:xfrm>
            <a:off x="900113" y="4724400"/>
            <a:ext cx="8243887" cy="1628775"/>
          </a:xfrm>
          <a:prstGeom prst="rect">
            <a:avLst/>
          </a:prstGeom>
          <a:noFill/>
          <a:ln w="9525">
            <a:noFill/>
            <a:miter lim="800000"/>
            <a:headEnd/>
            <a:tailEnd/>
          </a:ln>
        </p:spPr>
      </p:pic>
    </p:spTree>
  </p:cSld>
  <p:clrMapOvr>
    <a:masterClrMapping/>
  </p:clrMapOvr>
  <p:transition advTm="6063"/>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email"/>
          <a:srcRect/>
          <a:stretch>
            <a:fillRect/>
          </a:stretch>
        </p:blipFill>
        <p:spPr bwMode="auto">
          <a:xfrm>
            <a:off x="990599" y="5257800"/>
            <a:ext cx="8153401" cy="1019175"/>
          </a:xfrm>
          <a:prstGeom prst="rect">
            <a:avLst/>
          </a:prstGeom>
          <a:noFill/>
          <a:ln w="9525">
            <a:noFill/>
            <a:miter lim="800000"/>
            <a:headEnd/>
            <a:tailEnd/>
          </a:ln>
        </p:spPr>
      </p:pic>
      <p:sp>
        <p:nvSpPr>
          <p:cNvPr id="57348" name="Rectangle 4"/>
          <p:cNvSpPr>
            <a:spLocks noChangeArrowheads="1"/>
          </p:cNvSpPr>
          <p:nvPr/>
        </p:nvSpPr>
        <p:spPr bwMode="auto">
          <a:xfrm>
            <a:off x="4038600" y="1905000"/>
            <a:ext cx="5105400" cy="2554545"/>
          </a:xfrm>
          <a:prstGeom prst="rect">
            <a:avLst/>
          </a:prstGeom>
          <a:noFill/>
          <a:ln w="9525">
            <a:noFill/>
            <a:miter lim="800000"/>
            <a:headEnd/>
            <a:tailEnd/>
          </a:ln>
        </p:spPr>
        <p:txBody>
          <a:bodyPr wrap="square">
            <a:spAutoFit/>
          </a:bodyPr>
          <a:lstStyle/>
          <a:p>
            <a:pPr>
              <a:buFont typeface="Arial" pitchFamily="34" charset="0"/>
              <a:buChar char="•"/>
            </a:pPr>
            <a:r>
              <a:rPr lang="zh-TW" altLang="en-US" sz="2000" i="1" dirty="0" smtClean="0">
                <a:latin typeface="Arial" pitchFamily="34" charset="0"/>
                <a:ea typeface="SimSun" pitchFamily="2" charset="-122"/>
              </a:rPr>
              <a:t> 支</a:t>
            </a:r>
            <a:r>
              <a:rPr lang="zh-TW" altLang="en-US" sz="2000" i="1" dirty="0">
                <a:latin typeface="Arial" pitchFamily="34" charset="0"/>
                <a:ea typeface="SimSun" pitchFamily="2" charset="-122"/>
              </a:rPr>
              <a:t>援 </a:t>
            </a:r>
            <a:r>
              <a:rPr lang="en-US" altLang="zh-CN" sz="2000" i="1" dirty="0" smtClean="0">
                <a:latin typeface="Arial" pitchFamily="34" charset="0"/>
                <a:ea typeface="SimSun" pitchFamily="2" charset="-122"/>
              </a:rPr>
              <a:t>Blackberry</a:t>
            </a:r>
            <a:r>
              <a:rPr lang="zh-CN" altLang="en-US" sz="2000" i="1" dirty="0" smtClean="0">
                <a:latin typeface="Arial" pitchFamily="34" charset="0"/>
                <a:ea typeface="SimSun" pitchFamily="2" charset="-122"/>
              </a:rPr>
              <a:t>、</a:t>
            </a:r>
            <a:r>
              <a:rPr lang="en-US" altLang="zh-CN" sz="2000" i="1" dirty="0" smtClean="0">
                <a:latin typeface="Arial" pitchFamily="34" charset="0"/>
                <a:ea typeface="SimSun" pitchFamily="2" charset="-122"/>
              </a:rPr>
              <a:t>Apple </a:t>
            </a:r>
            <a:r>
              <a:rPr lang="en-US" altLang="zh-CN" sz="2000" i="1" dirty="0" err="1" smtClean="0">
                <a:latin typeface="Arial" pitchFamily="34" charset="0"/>
                <a:ea typeface="SimSun" pitchFamily="2" charset="-122"/>
              </a:rPr>
              <a:t>iOS</a:t>
            </a:r>
            <a:r>
              <a:rPr lang="zh-CN" altLang="en-US" sz="2000" i="1" dirty="0" smtClean="0">
                <a:latin typeface="Arial" pitchFamily="34" charset="0"/>
                <a:ea typeface="SimSun" pitchFamily="2" charset="-122"/>
              </a:rPr>
              <a:t>和</a:t>
            </a:r>
            <a:r>
              <a:rPr lang="en-US" altLang="zh-CN" sz="2000" i="1" dirty="0" smtClean="0">
                <a:latin typeface="Arial" pitchFamily="34" charset="0"/>
                <a:ea typeface="SimSun" pitchFamily="2" charset="-122"/>
              </a:rPr>
              <a:t>Android</a:t>
            </a:r>
            <a:r>
              <a:rPr lang="zh-CN" altLang="en-US" sz="2000" i="1" dirty="0" smtClean="0">
                <a:latin typeface="Arial" pitchFamily="34" charset="0"/>
                <a:ea typeface="SimSun" pitchFamily="2" charset="-122"/>
              </a:rPr>
              <a:t>應用系統</a:t>
            </a:r>
            <a:endParaRPr lang="en-US" altLang="zh-CN" sz="2000" i="1" dirty="0">
              <a:latin typeface="Arial" pitchFamily="34" charset="0"/>
              <a:ea typeface="SimSun" pitchFamily="2" charset="-122"/>
            </a:endParaRPr>
          </a:p>
          <a:p>
            <a:pPr>
              <a:buFont typeface="Arial" pitchFamily="34" charset="0"/>
              <a:buChar char="•"/>
            </a:pPr>
            <a:endParaRPr lang="en-US" sz="2000" i="1" dirty="0">
              <a:latin typeface="Arial" pitchFamily="34" charset="0"/>
              <a:ea typeface="SimSun" pitchFamily="2" charset="-122"/>
            </a:endParaRPr>
          </a:p>
          <a:p>
            <a:pPr>
              <a:buFont typeface="Arial" pitchFamily="34" charset="0"/>
              <a:buChar char="•"/>
            </a:pPr>
            <a:r>
              <a:rPr lang="zh-TW" altLang="en-US" sz="2000" i="1" dirty="0" smtClean="0">
                <a:latin typeface="Arial" pitchFamily="34" charset="0"/>
                <a:ea typeface="SimSun" pitchFamily="2" charset="-122"/>
              </a:rPr>
              <a:t> </a:t>
            </a:r>
            <a:r>
              <a:rPr lang="zh-CN" altLang="en-US" sz="2000" i="1" dirty="0" smtClean="0">
                <a:latin typeface="Arial" pitchFamily="34" charset="0"/>
                <a:ea typeface="SimSun" pitchFamily="2" charset="-122"/>
              </a:rPr>
              <a:t>在機構</a:t>
            </a:r>
            <a:r>
              <a:rPr lang="zh-TW" altLang="en-US" sz="2000" i="1" dirty="0" smtClean="0">
                <a:latin typeface="Arial" pitchFamily="34" charset="0"/>
                <a:ea typeface="SimSun" pitchFamily="2" charset="-122"/>
              </a:rPr>
              <a:t> </a:t>
            </a:r>
            <a:r>
              <a:rPr lang="en-US" altLang="zh-CN" sz="2000" i="1" dirty="0" smtClean="0">
                <a:latin typeface="Arial" pitchFamily="34" charset="0"/>
                <a:ea typeface="SimSun" pitchFamily="2" charset="-122"/>
              </a:rPr>
              <a:t>IP</a:t>
            </a:r>
            <a:r>
              <a:rPr lang="zh-TW" altLang="en-US" sz="2000" i="1" dirty="0" smtClean="0">
                <a:latin typeface="Arial" pitchFamily="34" charset="0"/>
                <a:ea typeface="SimSun" pitchFamily="2" charset="-122"/>
              </a:rPr>
              <a:t>範圍內登錄 </a:t>
            </a:r>
            <a:r>
              <a:rPr lang="en-US" altLang="zh-CN" sz="2000" i="1" dirty="0" smtClean="0">
                <a:latin typeface="Arial" pitchFamily="34" charset="0"/>
                <a:ea typeface="SimSun" pitchFamily="2" charset="-122"/>
              </a:rPr>
              <a:t>TFO</a:t>
            </a:r>
            <a:r>
              <a:rPr lang="zh-TW" altLang="en-US" sz="2000" i="1" dirty="0" smtClean="0">
                <a:latin typeface="Arial" pitchFamily="34" charset="0"/>
                <a:ea typeface="SimSun" pitchFamily="2" charset="-122"/>
              </a:rPr>
              <a:t> 配對行動裝置</a:t>
            </a:r>
            <a:endParaRPr lang="en-US" altLang="zh-CN" sz="2000" i="1" dirty="0">
              <a:latin typeface="Arial" pitchFamily="34" charset="0"/>
              <a:ea typeface="SimSun" pitchFamily="2" charset="-122"/>
            </a:endParaRPr>
          </a:p>
          <a:p>
            <a:r>
              <a:rPr lang="zh-TW" altLang="en-US" sz="2000" i="1" dirty="0" smtClean="0">
                <a:latin typeface="Arial" pitchFamily="34" charset="0"/>
                <a:ea typeface="SimSun" pitchFamily="2" charset="-122"/>
              </a:rPr>
              <a:t>  配對密碼</a:t>
            </a:r>
            <a:r>
              <a:rPr lang="zh-CN" altLang="en-US" sz="2000" i="1" dirty="0" smtClean="0">
                <a:latin typeface="Arial" pitchFamily="34" charset="0"/>
                <a:ea typeface="SimSun" pitchFamily="2" charset="-122"/>
              </a:rPr>
              <a:t>在</a:t>
            </a:r>
            <a:r>
              <a:rPr lang="en-US" altLang="zh-CN" sz="2000" i="1" dirty="0" smtClean="0">
                <a:latin typeface="Arial" pitchFamily="34" charset="0"/>
                <a:ea typeface="SimSun" pitchFamily="2" charset="-122"/>
              </a:rPr>
              <a:t>5</a:t>
            </a:r>
            <a:r>
              <a:rPr lang="zh-TW" altLang="en-US" sz="2000" i="1" dirty="0" smtClean="0">
                <a:latin typeface="Arial" pitchFamily="34" charset="0"/>
                <a:ea typeface="SimSun" pitchFamily="2" charset="-122"/>
              </a:rPr>
              <a:t>分鐘之內需輸入行動裝置</a:t>
            </a:r>
            <a:endParaRPr lang="en-US" altLang="zh-TW" sz="2000" i="1" dirty="0" smtClean="0">
              <a:latin typeface="Arial" pitchFamily="34" charset="0"/>
              <a:ea typeface="SimSun" pitchFamily="2" charset="-122"/>
            </a:endParaRPr>
          </a:p>
          <a:p>
            <a:r>
              <a:rPr lang="zh-TW" altLang="en-US" sz="2000" i="1" dirty="0" smtClean="0">
                <a:latin typeface="Arial" pitchFamily="34" charset="0"/>
                <a:ea typeface="SimSun" pitchFamily="2" charset="-122"/>
              </a:rPr>
              <a:t> 永久與您的帳戶綁定，配對於</a:t>
            </a:r>
            <a:r>
              <a:rPr lang="en-US" altLang="zh-CN" sz="2000" i="1" dirty="0" smtClean="0">
                <a:latin typeface="Arial" pitchFamily="34" charset="0"/>
                <a:ea typeface="SimSun" pitchFamily="2" charset="-122"/>
              </a:rPr>
              <a:t>180</a:t>
            </a:r>
            <a:r>
              <a:rPr lang="zh-CN" altLang="en-US" sz="2000" i="1" dirty="0" smtClean="0">
                <a:latin typeface="Arial" pitchFamily="34" charset="0"/>
                <a:ea typeface="SimSun" pitchFamily="2" charset="-122"/>
              </a:rPr>
              <a:t>天內有效</a:t>
            </a:r>
            <a:endParaRPr lang="en-US" altLang="zh-CN" sz="2000" i="1" dirty="0">
              <a:latin typeface="Arial" pitchFamily="34" charset="0"/>
              <a:ea typeface="SimSun" pitchFamily="2" charset="-122"/>
            </a:endParaRPr>
          </a:p>
          <a:p>
            <a:endParaRPr lang="en-US" sz="2000" i="1" dirty="0">
              <a:latin typeface="Arial" pitchFamily="34" charset="0"/>
              <a:ea typeface="SimSun" pitchFamily="2" charset="-122"/>
            </a:endParaRPr>
          </a:p>
          <a:p>
            <a:pPr>
              <a:buFont typeface="Arial" pitchFamily="34" charset="0"/>
              <a:buChar char="•"/>
            </a:pPr>
            <a:r>
              <a:rPr lang="en-US" sz="2000" i="1" dirty="0">
                <a:latin typeface="Arial" pitchFamily="34" charset="0"/>
                <a:ea typeface="SimSun" pitchFamily="2" charset="-122"/>
              </a:rPr>
              <a:t> </a:t>
            </a:r>
            <a:r>
              <a:rPr lang="zh-TW" altLang="en-US" sz="2000" i="1" dirty="0" smtClean="0">
                <a:latin typeface="Arial" pitchFamily="34" charset="0"/>
                <a:ea typeface="SimSun" pitchFamily="2" charset="-122"/>
              </a:rPr>
              <a:t>或開啟行動設備進行自動配對</a:t>
            </a:r>
            <a:endParaRPr lang="en-US" sz="2000" dirty="0">
              <a:ea typeface="SimSun" pitchFamily="2" charset="-122"/>
            </a:endParaRPr>
          </a:p>
        </p:txBody>
      </p:sp>
      <p:sp>
        <p:nvSpPr>
          <p:cNvPr id="2" name="Rectangle 1"/>
          <p:cNvSpPr/>
          <p:nvPr/>
        </p:nvSpPr>
        <p:spPr>
          <a:xfrm>
            <a:off x="381001" y="228600"/>
            <a:ext cx="7337265" cy="1569660"/>
          </a:xfrm>
          <a:prstGeom prst="rect">
            <a:avLst/>
          </a:prstGeom>
          <a:noFill/>
        </p:spPr>
        <p:txBody>
          <a:bodyPr wrap="none" lIns="91440" tIns="45720" rIns="91440" bIns="45720">
            <a:spAutoFit/>
          </a:bodyPr>
          <a:lstStyle/>
          <a:p>
            <a:pPr>
              <a:defRPr/>
            </a:pPr>
            <a:r>
              <a:rPr lang="en-GB" altLang="zh-TW" sz="4800" b="1" i="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宋体" pitchFamily="2" charset="-122"/>
                <a:ea typeface="宋体" pitchFamily="2" charset="-122"/>
                <a:cs typeface="Arial" pitchFamily="34" charset="0"/>
              </a:rPr>
              <a:t>Taylor &amp; Francis Online</a:t>
            </a:r>
          </a:p>
          <a:p>
            <a:pPr>
              <a:defRPr/>
            </a:pPr>
            <a:r>
              <a:rPr lang="zh-TW" altLang="en-US" sz="48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宋体" pitchFamily="2" charset="-122"/>
                <a:ea typeface="宋体" pitchFamily="2" charset="-122"/>
                <a:cs typeface="Arial" pitchFamily="34" charset="0"/>
              </a:rPr>
              <a:t>支援</a:t>
            </a:r>
            <a:r>
              <a:rPr lang="zh-TW" altLang="en-US" sz="48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宋体" pitchFamily="2" charset="-122"/>
                <a:ea typeface="宋体" pitchFamily="2" charset="-122"/>
                <a:cs typeface="Arial" pitchFamily="34" charset="0"/>
              </a:rPr>
              <a:t>智慧行動閱讀</a:t>
            </a:r>
            <a:endParaRPr lang="en-US" sz="4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6"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12669" y="1219200"/>
            <a:ext cx="5318069" cy="57803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3"/>
          <p:cNvPicPr>
            <a:picLocks noChangeAspect="1" noChangeArrowheads="1"/>
          </p:cNvPicPr>
          <p:nvPr/>
        </p:nvPicPr>
        <p:blipFill>
          <a:blip r:embed="rId3" cstate="email"/>
          <a:srcRect/>
          <a:stretch>
            <a:fillRect/>
          </a:stretch>
        </p:blipFill>
        <p:spPr bwMode="auto">
          <a:xfrm>
            <a:off x="742950" y="2205038"/>
            <a:ext cx="8401050" cy="3925887"/>
          </a:xfrm>
          <a:prstGeom prst="rect">
            <a:avLst/>
          </a:prstGeom>
          <a:noFill/>
          <a:ln w="9525">
            <a:noFill/>
            <a:miter lim="800000"/>
            <a:headEnd/>
            <a:tailEnd/>
          </a:ln>
        </p:spPr>
      </p:pic>
      <p:sp>
        <p:nvSpPr>
          <p:cNvPr id="52227" name="Rectangle 3"/>
          <p:cNvSpPr>
            <a:spLocks noChangeArrowheads="1"/>
          </p:cNvSpPr>
          <p:nvPr/>
        </p:nvSpPr>
        <p:spPr bwMode="auto">
          <a:xfrm>
            <a:off x="609600" y="990600"/>
            <a:ext cx="6858000" cy="646331"/>
          </a:xfrm>
          <a:prstGeom prst="rect">
            <a:avLst/>
          </a:prstGeom>
          <a:noFill/>
          <a:ln w="9525">
            <a:noFill/>
            <a:miter lim="800000"/>
            <a:headEnd/>
            <a:tailEnd/>
          </a:ln>
        </p:spPr>
        <p:txBody>
          <a:bodyPr>
            <a:spAutoFit/>
          </a:bodyPr>
          <a:lstStyle/>
          <a:p>
            <a:r>
              <a:rPr lang="en-US" altLang="zh-TW" b="1" dirty="0">
                <a:latin typeface="Arial" pitchFamily="34" charset="0"/>
                <a:ea typeface="新細明體" pitchFamily="18" charset="-120"/>
              </a:rPr>
              <a:t>1</a:t>
            </a:r>
            <a:r>
              <a:rPr lang="en-US" altLang="zh-CN" b="1" dirty="0" smtClean="0">
                <a:latin typeface="Arial" pitchFamily="34" charset="0"/>
                <a:ea typeface="SimSun" pitchFamily="2" charset="-122"/>
              </a:rPr>
              <a:t>.</a:t>
            </a:r>
            <a:r>
              <a:rPr lang="zh-TW" altLang="en-US" b="1" dirty="0">
                <a:latin typeface="Arial" pitchFamily="34" charset="0"/>
                <a:ea typeface="SimSun" pitchFamily="2" charset="-122"/>
              </a:rPr>
              <a:t>透</a:t>
            </a:r>
            <a:r>
              <a:rPr lang="zh-CN" altLang="en-US" b="1" dirty="0" smtClean="0">
                <a:latin typeface="Arial" pitchFamily="34" charset="0"/>
                <a:ea typeface="SimSun" pitchFamily="2" charset="-122"/>
              </a:rPr>
              <a:t>過</a:t>
            </a:r>
            <a:r>
              <a:rPr lang="zh-TW" altLang="en-US" b="1" dirty="0" smtClean="0">
                <a:solidFill>
                  <a:srgbClr val="FF3399"/>
                </a:solidFill>
                <a:latin typeface="Arial" pitchFamily="34" charset="0"/>
                <a:ea typeface="SimSun" pitchFamily="2" charset="-122"/>
              </a:rPr>
              <a:t>機構電腦</a:t>
            </a:r>
            <a:r>
              <a:rPr lang="zh-CN" altLang="en-US" b="1" dirty="0" smtClean="0">
                <a:latin typeface="Arial" pitchFamily="34" charset="0"/>
                <a:ea typeface="SimSun" pitchFamily="2" charset="-122"/>
              </a:rPr>
              <a:t>，登錄</a:t>
            </a:r>
            <a:r>
              <a:rPr lang="en-US" altLang="zh-TW" b="1" dirty="0" smtClean="0">
                <a:latin typeface="Arial" pitchFamily="34" charset="0"/>
                <a:ea typeface="新細明體" pitchFamily="18" charset="-120"/>
              </a:rPr>
              <a:t>Taylor &amp; Francis Online      </a:t>
            </a:r>
          </a:p>
          <a:p>
            <a:r>
              <a:rPr lang="en-US" altLang="zh-CN" b="1" dirty="0" smtClean="0">
                <a:latin typeface="Arial" pitchFamily="34" charset="0"/>
                <a:ea typeface="新細明體" pitchFamily="18" charset="-120"/>
                <a:hlinkClick r:id="rId4"/>
              </a:rPr>
              <a:t>    </a:t>
            </a:r>
            <a:r>
              <a:rPr lang="en-US" altLang="zh-CN" b="1" dirty="0" smtClean="0">
                <a:latin typeface="Arial" pitchFamily="34" charset="0"/>
                <a:ea typeface="SimSun" pitchFamily="2" charset="-122"/>
                <a:hlinkClick r:id="rId4"/>
              </a:rPr>
              <a:t>www.tandfonline.com</a:t>
            </a:r>
            <a:endParaRPr lang="zh-TW" altLang="zh-CN" b="1" dirty="0">
              <a:latin typeface="Arial" pitchFamily="34" charset="0"/>
              <a:ea typeface="新細明體" pitchFamily="18" charset="-120"/>
            </a:endParaRPr>
          </a:p>
        </p:txBody>
      </p:sp>
      <p:sp>
        <p:nvSpPr>
          <p:cNvPr id="58372" name="Rectangle 16"/>
          <p:cNvSpPr>
            <a:spLocks noChangeArrowheads="1"/>
          </p:cNvSpPr>
          <p:nvPr/>
        </p:nvSpPr>
        <p:spPr bwMode="auto">
          <a:xfrm>
            <a:off x="5867400" y="2205038"/>
            <a:ext cx="431800" cy="215900"/>
          </a:xfrm>
          <a:prstGeom prst="rect">
            <a:avLst/>
          </a:prstGeom>
          <a:noFill/>
          <a:ln w="38100">
            <a:solidFill>
              <a:srgbClr val="FF3399"/>
            </a:solidFill>
            <a:miter lim="800000"/>
            <a:headEnd/>
            <a:tailEnd/>
          </a:ln>
        </p:spPr>
        <p:txBody>
          <a:bodyPr wrap="none" anchor="ctr"/>
          <a:lstStyle/>
          <a:p>
            <a:endParaRPr lang="zh-TW" altLang="en-US">
              <a:ea typeface="新細明體" pitchFamily="18" charset="-120"/>
            </a:endParaRPr>
          </a:p>
        </p:txBody>
      </p:sp>
      <p:sp>
        <p:nvSpPr>
          <p:cNvPr id="58373" name="Rectangle 6"/>
          <p:cNvSpPr>
            <a:spLocks noChangeArrowheads="1"/>
          </p:cNvSpPr>
          <p:nvPr/>
        </p:nvSpPr>
        <p:spPr bwMode="auto">
          <a:xfrm>
            <a:off x="717550" y="228600"/>
            <a:ext cx="6781800" cy="523220"/>
          </a:xfrm>
          <a:prstGeom prst="rect">
            <a:avLst/>
          </a:prstGeom>
          <a:noFill/>
          <a:ln w="9525">
            <a:noFill/>
            <a:miter lim="800000"/>
            <a:headEnd/>
            <a:tailEnd/>
          </a:ln>
        </p:spPr>
        <p:txBody>
          <a:bodyPr wrap="square">
            <a:spAutoFit/>
          </a:bodyPr>
          <a:lstStyle/>
          <a:p>
            <a:r>
              <a:rPr lang="zh-TW" altLang="en-US" sz="2800" b="1" dirty="0" smtClean="0">
                <a:solidFill>
                  <a:srgbClr val="FF3399"/>
                </a:solidFill>
                <a:latin typeface="Arial" pitchFamily="34" charset="0"/>
                <a:ea typeface="SimSun" pitchFamily="2" charset="-122"/>
              </a:rPr>
              <a:t>用戶所在機構不提供</a:t>
            </a:r>
            <a:r>
              <a:rPr lang="en-US" altLang="zh-CN" sz="2800" b="1" dirty="0" err="1" smtClean="0">
                <a:solidFill>
                  <a:srgbClr val="FF3399"/>
                </a:solidFill>
                <a:latin typeface="Arial" pitchFamily="34" charset="0"/>
                <a:ea typeface="SimSun" pitchFamily="2" charset="-122"/>
              </a:rPr>
              <a:t>WiFi</a:t>
            </a:r>
            <a:r>
              <a:rPr lang="zh-CN" altLang="en-US" sz="2800" b="1" dirty="0" smtClean="0">
                <a:solidFill>
                  <a:srgbClr val="FF3399"/>
                </a:solidFill>
                <a:latin typeface="Arial" pitchFamily="34" charset="0"/>
                <a:ea typeface="SimSun" pitchFamily="2" charset="-122"/>
              </a:rPr>
              <a:t>的情況下：</a:t>
            </a:r>
            <a:endParaRPr lang="en-US" sz="2800" b="1" dirty="0">
              <a:solidFill>
                <a:srgbClr val="FF3399"/>
              </a:solidFill>
              <a:latin typeface="Arial" pitchFamily="34" charset="0"/>
              <a:ea typeface="SimSun" pitchFamily="2" charset="-122"/>
            </a:endParaRPr>
          </a:p>
        </p:txBody>
      </p:sp>
      <p:sp>
        <p:nvSpPr>
          <p:cNvPr id="10" name="Down Arrow 9"/>
          <p:cNvSpPr/>
          <p:nvPr/>
        </p:nvSpPr>
        <p:spPr>
          <a:xfrm>
            <a:off x="6011863" y="1844675"/>
            <a:ext cx="158750" cy="201613"/>
          </a:xfrm>
          <a:prstGeom prst="downArrow">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SimSun" pitchFamily="2" charset="-122"/>
            </a:endParaRPr>
          </a:p>
        </p:txBody>
      </p:sp>
      <p:sp>
        <p:nvSpPr>
          <p:cNvPr id="7" name="TextBox 6"/>
          <p:cNvSpPr txBox="1"/>
          <p:nvPr/>
        </p:nvSpPr>
        <p:spPr>
          <a:xfrm>
            <a:off x="5410200" y="1447800"/>
            <a:ext cx="1600200" cy="369332"/>
          </a:xfrm>
          <a:prstGeom prst="rect">
            <a:avLst/>
          </a:prstGeom>
          <a:noFill/>
        </p:spPr>
        <p:txBody>
          <a:bodyPr wrap="square" rtlCol="0">
            <a:spAutoFit/>
          </a:bodyPr>
          <a:lstStyle/>
          <a:p>
            <a:r>
              <a:rPr lang="zh-CN" altLang="en-US" b="1" i="1" dirty="0" smtClean="0">
                <a:solidFill>
                  <a:srgbClr val="FF3399"/>
                </a:solidFill>
                <a:effectLst>
                  <a:outerShdw blurRad="38100" dist="38100" dir="2700000" algn="tl">
                    <a:srgbClr val="C0C0C0"/>
                  </a:outerShdw>
                </a:effectLst>
                <a:ea typeface="SimSun" pitchFamily="2" charset="-122"/>
              </a:rPr>
              <a:t>點擊</a:t>
            </a:r>
            <a:r>
              <a:rPr lang="en-US" altLang="zh-CN" b="1" i="1" dirty="0" smtClean="0">
                <a:solidFill>
                  <a:srgbClr val="FF3399"/>
                </a:solidFill>
                <a:effectLst>
                  <a:outerShdw blurRad="38100" dist="38100" dir="2700000" algn="tl">
                    <a:srgbClr val="C0C0C0"/>
                  </a:outerShdw>
                </a:effectLst>
                <a:latin typeface="Arial" pitchFamily="34" charset="0"/>
                <a:ea typeface="SimSun" pitchFamily="2" charset="-122"/>
              </a:rPr>
              <a:t>Mobile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8372"/>
                                        </p:tgtEl>
                                        <p:attrNameLst>
                                          <p:attrName>style.visibility</p:attrName>
                                        </p:attrNameLst>
                                      </p:cBhvr>
                                      <p:to>
                                        <p:strVal val="visible"/>
                                      </p:to>
                                    </p:set>
                                    <p:animEffect transition="in" filter="wipe(down)">
                                      <p:cBhvr>
                                        <p:cTn id="13" dur="500"/>
                                        <p:tgtEl>
                                          <p:spTgt spid="58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animBg="1"/>
      <p:bldP spid="10" grpId="0" animBg="1"/>
      <p:bldP spid="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
          <p:cNvSpPr>
            <a:spLocks noChangeArrowheads="1"/>
          </p:cNvSpPr>
          <p:nvPr/>
        </p:nvSpPr>
        <p:spPr bwMode="auto">
          <a:xfrm>
            <a:off x="250825" y="333375"/>
            <a:ext cx="6913563" cy="646331"/>
          </a:xfrm>
          <a:prstGeom prst="rect">
            <a:avLst/>
          </a:prstGeom>
          <a:noFill/>
          <a:ln w="9525">
            <a:noFill/>
            <a:miter lim="800000"/>
            <a:headEnd/>
            <a:tailEnd/>
          </a:ln>
        </p:spPr>
        <p:txBody>
          <a:bodyPr>
            <a:spAutoFit/>
          </a:bodyPr>
          <a:lstStyle/>
          <a:p>
            <a:r>
              <a:rPr lang="en-US" altLang="zh-CN" b="1" dirty="0" smtClean="0">
                <a:latin typeface="Arial" pitchFamily="34" charset="0"/>
                <a:ea typeface="SimSun" pitchFamily="2" charset="-122"/>
              </a:rPr>
              <a:t>2.</a:t>
            </a:r>
            <a:r>
              <a:rPr lang="zh-CN" altLang="en-US" b="1" dirty="0" smtClean="0">
                <a:latin typeface="Arial" pitchFamily="34" charset="0"/>
                <a:ea typeface="SimSun" pitchFamily="2" charset="-122"/>
              </a:rPr>
              <a:t>若</a:t>
            </a:r>
            <a:r>
              <a:rPr lang="zh-CN" altLang="en-US" b="1" dirty="0">
                <a:latin typeface="Arial" pitchFamily="34" charset="0"/>
                <a:ea typeface="SimSun" pitchFamily="2" charset="-122"/>
              </a:rPr>
              <a:t>已有</a:t>
            </a:r>
            <a:r>
              <a:rPr lang="en-US" altLang="zh-CN" b="1" dirty="0" smtClean="0">
                <a:latin typeface="Arial" pitchFamily="34" charset="0"/>
                <a:ea typeface="SimSun" pitchFamily="2" charset="-122"/>
              </a:rPr>
              <a:t>T&amp;F</a:t>
            </a:r>
            <a:r>
              <a:rPr lang="zh-CN" altLang="en-US" b="1" dirty="0" smtClean="0">
                <a:latin typeface="Arial" pitchFamily="34" charset="0"/>
                <a:ea typeface="SimSun" pitchFamily="2" charset="-122"/>
              </a:rPr>
              <a:t>之帳號</a:t>
            </a:r>
            <a:r>
              <a:rPr lang="en-US" altLang="zh-CN" b="1" dirty="0" smtClean="0">
                <a:latin typeface="Arial" pitchFamily="34" charset="0"/>
                <a:ea typeface="SimSun" pitchFamily="2" charset="-122"/>
              </a:rPr>
              <a:t>,</a:t>
            </a:r>
            <a:r>
              <a:rPr lang="zh-CN" altLang="en-US" b="1" dirty="0" smtClean="0">
                <a:latin typeface="Arial" pitchFamily="34" charset="0"/>
                <a:ea typeface="SimSun" pitchFamily="2" charset="-122"/>
              </a:rPr>
              <a:t>可</a:t>
            </a:r>
            <a:r>
              <a:rPr lang="zh-CN" altLang="en-US" b="1" dirty="0">
                <a:latin typeface="Arial" pitchFamily="34" charset="0"/>
                <a:ea typeface="SimSun" pitchFamily="2" charset="-122"/>
              </a:rPr>
              <a:t>直接登入</a:t>
            </a:r>
            <a:endParaRPr lang="en-US" altLang="zh-CN" b="1" dirty="0">
              <a:latin typeface="Arial" pitchFamily="34" charset="0"/>
              <a:ea typeface="SimSun" pitchFamily="2" charset="-122"/>
            </a:endParaRPr>
          </a:p>
          <a:p>
            <a:r>
              <a:rPr lang="zh-TW" altLang="en-US" b="1" dirty="0">
                <a:latin typeface="Arial" pitchFamily="34" charset="0"/>
                <a:ea typeface="SimSun" pitchFamily="2" charset="-122"/>
              </a:rPr>
              <a:t> </a:t>
            </a:r>
            <a:r>
              <a:rPr lang="zh-TW" altLang="en-US" b="1" dirty="0" smtClean="0">
                <a:latin typeface="Arial" pitchFamily="34" charset="0"/>
                <a:ea typeface="SimSun" pitchFamily="2" charset="-122"/>
              </a:rPr>
              <a:t>  </a:t>
            </a:r>
            <a:r>
              <a:rPr lang="zh-CN" altLang="en-US" b="1" dirty="0" smtClean="0">
                <a:latin typeface="Arial" pitchFamily="34" charset="0"/>
                <a:ea typeface="SimSun" pitchFamily="2" charset="-122"/>
              </a:rPr>
              <a:t>沒有帳號</a:t>
            </a:r>
            <a:r>
              <a:rPr lang="en-US" altLang="zh-CN" b="1" dirty="0" smtClean="0">
                <a:latin typeface="Arial" pitchFamily="34" charset="0"/>
                <a:ea typeface="SimSun" pitchFamily="2" charset="-122"/>
              </a:rPr>
              <a:t>,</a:t>
            </a:r>
            <a:r>
              <a:rPr lang="zh-TW" altLang="en-US" b="1" dirty="0" smtClean="0">
                <a:latin typeface="Arial" pitchFamily="34" charset="0"/>
                <a:ea typeface="SimSun" pitchFamily="2" charset="-122"/>
              </a:rPr>
              <a:t>可在此頁面直接做免費註冊</a:t>
            </a:r>
            <a:endParaRPr lang="en-US" altLang="zh-TW" b="1" dirty="0">
              <a:latin typeface="Arial" pitchFamily="34" charset="0"/>
              <a:ea typeface="SimSun" pitchFamily="2" charset="-122"/>
            </a:endParaRPr>
          </a:p>
        </p:txBody>
      </p:sp>
      <p:pic>
        <p:nvPicPr>
          <p:cNvPr id="59395" name="Picture 2"/>
          <p:cNvPicPr>
            <a:picLocks noChangeAspect="1" noChangeArrowheads="1"/>
          </p:cNvPicPr>
          <p:nvPr/>
        </p:nvPicPr>
        <p:blipFill>
          <a:blip r:embed="rId3" cstate="email"/>
          <a:srcRect/>
          <a:stretch>
            <a:fillRect/>
          </a:stretch>
        </p:blipFill>
        <p:spPr bwMode="auto">
          <a:xfrm>
            <a:off x="0" y="1385888"/>
            <a:ext cx="9144000" cy="5472112"/>
          </a:xfrm>
          <a:prstGeom prst="rect">
            <a:avLst/>
          </a:prstGeom>
          <a:noFill/>
          <a:ln w="9525">
            <a:noFill/>
            <a:miter lim="800000"/>
            <a:headEnd/>
            <a:tailEnd/>
          </a:ln>
        </p:spPr>
      </p:pic>
      <p:sp>
        <p:nvSpPr>
          <p:cNvPr id="59396" name="Rectangle 16"/>
          <p:cNvSpPr>
            <a:spLocks noChangeArrowheads="1"/>
          </p:cNvSpPr>
          <p:nvPr/>
        </p:nvSpPr>
        <p:spPr bwMode="auto">
          <a:xfrm>
            <a:off x="0" y="2997200"/>
            <a:ext cx="1547813" cy="287338"/>
          </a:xfrm>
          <a:prstGeom prst="rect">
            <a:avLst/>
          </a:prstGeom>
          <a:noFill/>
          <a:ln w="38100">
            <a:solidFill>
              <a:srgbClr val="C800C8"/>
            </a:solidFill>
            <a:miter lim="800000"/>
            <a:headEnd/>
            <a:tailEnd/>
          </a:ln>
        </p:spPr>
        <p:txBody>
          <a:bodyPr wrap="none" anchor="ctr"/>
          <a:lstStyle/>
          <a:p>
            <a:endParaRPr lang="zh-TW" altLang="en-US">
              <a:ea typeface="新細明體" pitchFamily="18" charset="-120"/>
            </a:endParaRPr>
          </a:p>
        </p:txBody>
      </p:sp>
      <p:sp>
        <p:nvSpPr>
          <p:cNvPr id="59397" name="Rectangle 25"/>
          <p:cNvSpPr>
            <a:spLocks noChangeArrowheads="1"/>
          </p:cNvSpPr>
          <p:nvPr/>
        </p:nvSpPr>
        <p:spPr bwMode="auto">
          <a:xfrm>
            <a:off x="4716463" y="2897188"/>
            <a:ext cx="1584325" cy="504825"/>
          </a:xfrm>
          <a:prstGeom prst="rect">
            <a:avLst/>
          </a:prstGeom>
          <a:solidFill>
            <a:srgbClr val="FF99CC"/>
          </a:solidFill>
          <a:ln w="9525">
            <a:noFill/>
            <a:miter lim="800000"/>
            <a:headEnd/>
            <a:tailEnd/>
          </a:ln>
        </p:spPr>
        <p:txBody>
          <a:bodyPr wrap="none" anchor="ctr"/>
          <a:lstStyle/>
          <a:p>
            <a:pPr algn="ctr"/>
            <a:r>
              <a:rPr lang="zh-TW" altLang="en-US" sz="1500" b="1" smtClean="0">
                <a:ea typeface="SimSun" pitchFamily="2" charset="-122"/>
              </a:rPr>
              <a:t>新用戶在此註冊</a:t>
            </a:r>
            <a:endParaRPr lang="en-US" altLang="zh-TW" sz="1500" b="1">
              <a:ea typeface="新細明體" pitchFamily="18" charset="-120"/>
            </a:endParaRPr>
          </a:p>
        </p:txBody>
      </p:sp>
      <p:sp>
        <p:nvSpPr>
          <p:cNvPr id="59398" name="Rectangle 16"/>
          <p:cNvSpPr>
            <a:spLocks noChangeArrowheads="1"/>
          </p:cNvSpPr>
          <p:nvPr/>
        </p:nvSpPr>
        <p:spPr bwMode="auto">
          <a:xfrm>
            <a:off x="3419475" y="2997200"/>
            <a:ext cx="936625" cy="287338"/>
          </a:xfrm>
          <a:prstGeom prst="rect">
            <a:avLst/>
          </a:prstGeom>
          <a:noFill/>
          <a:ln w="38100">
            <a:solidFill>
              <a:srgbClr val="C800C8"/>
            </a:solidFill>
            <a:miter lim="800000"/>
            <a:headEnd/>
            <a:tailEnd/>
          </a:ln>
        </p:spPr>
        <p:txBody>
          <a:bodyPr wrap="none" anchor="ctr"/>
          <a:lstStyle/>
          <a:p>
            <a:endParaRPr lang="zh-TW" altLang="en-US">
              <a:ea typeface="新細明體" pitchFamily="18" charset="-120"/>
            </a:endParaRPr>
          </a:p>
        </p:txBody>
      </p:sp>
      <p:sp>
        <p:nvSpPr>
          <p:cNvPr id="59399" name="Rectangle 25"/>
          <p:cNvSpPr>
            <a:spLocks noChangeArrowheads="1"/>
          </p:cNvSpPr>
          <p:nvPr/>
        </p:nvSpPr>
        <p:spPr bwMode="auto">
          <a:xfrm>
            <a:off x="1835150" y="2924175"/>
            <a:ext cx="1223963" cy="433388"/>
          </a:xfrm>
          <a:prstGeom prst="rect">
            <a:avLst/>
          </a:prstGeom>
          <a:solidFill>
            <a:srgbClr val="FF99CC"/>
          </a:solidFill>
          <a:ln w="9525">
            <a:noFill/>
            <a:miter lim="800000"/>
            <a:headEnd/>
            <a:tailEnd/>
          </a:ln>
        </p:spPr>
        <p:txBody>
          <a:bodyPr wrap="none" anchor="ctr"/>
          <a:lstStyle/>
          <a:p>
            <a:pPr algn="ctr"/>
            <a:r>
              <a:rPr lang="zh-CN" altLang="en-US" sz="1500" b="1" smtClean="0">
                <a:ea typeface="SimSun" pitchFamily="2" charset="-122"/>
              </a:rPr>
              <a:t>已有帳戶</a:t>
            </a:r>
            <a:endParaRPr lang="en-US" altLang="zh-CN" sz="1500" b="1">
              <a:ea typeface="SimSun" pitchFamily="2" charset="-122"/>
            </a:endParaRPr>
          </a:p>
          <a:p>
            <a:pPr algn="ctr"/>
            <a:r>
              <a:rPr lang="zh-CN" altLang="en-US" sz="1500" b="1" smtClean="0">
                <a:ea typeface="SimSun" pitchFamily="2" charset="-122"/>
              </a:rPr>
              <a:t>直接登錄</a:t>
            </a:r>
            <a:endParaRPr lang="en-US" altLang="zh-TW" sz="1500" b="1">
              <a:ea typeface="新細明體" pitchFamily="18" charset="-120"/>
            </a:endParaRPr>
          </a:p>
        </p:txBody>
      </p:sp>
      <p:sp>
        <p:nvSpPr>
          <p:cNvPr id="59400" name="Freeform 10"/>
          <p:cNvSpPr>
            <a:spLocks/>
          </p:cNvSpPr>
          <p:nvPr/>
        </p:nvSpPr>
        <p:spPr bwMode="auto">
          <a:xfrm rot="5400000" flipH="1">
            <a:off x="1534319" y="2780507"/>
            <a:ext cx="387350" cy="360362"/>
          </a:xfrm>
          <a:custGeom>
            <a:avLst/>
            <a:gdLst>
              <a:gd name="T0" fmla="*/ 0 w 1"/>
              <a:gd name="T1" fmla="*/ 2147483647 h 454"/>
              <a:gd name="T2" fmla="*/ 0 w 1"/>
              <a:gd name="T3" fmla="*/ 0 h 454"/>
              <a:gd name="T4" fmla="*/ 0 60000 65536"/>
              <a:gd name="T5" fmla="*/ 0 60000 65536"/>
              <a:gd name="T6" fmla="*/ 0 w 1"/>
              <a:gd name="T7" fmla="*/ 0 h 454"/>
              <a:gd name="T8" fmla="*/ 1 w 1"/>
              <a:gd name="T9" fmla="*/ 454 h 454"/>
            </a:gdLst>
            <a:ahLst/>
            <a:cxnLst>
              <a:cxn ang="T4">
                <a:pos x="T0" y="T1"/>
              </a:cxn>
              <a:cxn ang="T5">
                <a:pos x="T2" y="T3"/>
              </a:cxn>
            </a:cxnLst>
            <a:rect l="T6" t="T7" r="T8" b="T9"/>
            <a:pathLst>
              <a:path w="1" h="454">
                <a:moveTo>
                  <a:pt x="0" y="454"/>
                </a:moveTo>
                <a:lnTo>
                  <a:pt x="0" y="0"/>
                </a:lnTo>
              </a:path>
            </a:pathLst>
          </a:custGeom>
          <a:noFill/>
          <a:ln w="31750">
            <a:solidFill>
              <a:srgbClr val="C800C8"/>
            </a:solidFill>
            <a:round/>
            <a:headEnd type="none" w="med" len="med"/>
            <a:tailEnd type="triangle" w="med" len="med"/>
          </a:ln>
        </p:spPr>
        <p:txBody>
          <a:bodyPr/>
          <a:lstStyle/>
          <a:p>
            <a:endParaRPr lang="en-US"/>
          </a:p>
        </p:txBody>
      </p:sp>
      <p:sp>
        <p:nvSpPr>
          <p:cNvPr id="59401" name="Freeform 10"/>
          <p:cNvSpPr>
            <a:spLocks/>
          </p:cNvSpPr>
          <p:nvPr/>
        </p:nvSpPr>
        <p:spPr bwMode="auto">
          <a:xfrm rot="5400000" flipH="1">
            <a:off x="4453732" y="2899568"/>
            <a:ext cx="165100" cy="360363"/>
          </a:xfrm>
          <a:custGeom>
            <a:avLst/>
            <a:gdLst>
              <a:gd name="T0" fmla="*/ 0 w 1"/>
              <a:gd name="T1" fmla="*/ 2147483647 h 454"/>
              <a:gd name="T2" fmla="*/ 0 w 1"/>
              <a:gd name="T3" fmla="*/ 0 h 454"/>
              <a:gd name="T4" fmla="*/ 0 60000 65536"/>
              <a:gd name="T5" fmla="*/ 0 60000 65536"/>
              <a:gd name="T6" fmla="*/ 0 w 1"/>
              <a:gd name="T7" fmla="*/ 0 h 454"/>
              <a:gd name="T8" fmla="*/ 1 w 1"/>
              <a:gd name="T9" fmla="*/ 454 h 454"/>
            </a:gdLst>
            <a:ahLst/>
            <a:cxnLst>
              <a:cxn ang="T4">
                <a:pos x="T0" y="T1"/>
              </a:cxn>
              <a:cxn ang="T5">
                <a:pos x="T2" y="T3"/>
              </a:cxn>
            </a:cxnLst>
            <a:rect l="T6" t="T7" r="T8" b="T9"/>
            <a:pathLst>
              <a:path w="1" h="454">
                <a:moveTo>
                  <a:pt x="0" y="454"/>
                </a:moveTo>
                <a:lnTo>
                  <a:pt x="0" y="0"/>
                </a:lnTo>
              </a:path>
            </a:pathLst>
          </a:custGeom>
          <a:noFill/>
          <a:ln w="31750">
            <a:solidFill>
              <a:srgbClr val="C800C8"/>
            </a:solidFill>
            <a:round/>
            <a:headEnd type="none" w="med" len="me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3" cstate="email"/>
          <a:srcRect r="18900"/>
          <a:stretch>
            <a:fillRect/>
          </a:stretch>
        </p:blipFill>
        <p:spPr bwMode="auto">
          <a:xfrm>
            <a:off x="779461" y="1142208"/>
            <a:ext cx="7415213" cy="1766888"/>
          </a:xfrm>
          <a:prstGeom prst="rect">
            <a:avLst/>
          </a:prstGeom>
          <a:noFill/>
          <a:ln w="9525">
            <a:noFill/>
            <a:miter lim="800000"/>
            <a:headEnd/>
            <a:tailEnd/>
          </a:ln>
        </p:spPr>
      </p:pic>
      <p:pic>
        <p:nvPicPr>
          <p:cNvPr id="60419" name="Picture 2" descr="http://www.article-submissionservice.com/wp-content/uploads/2010/06/ipad-300x216.jpg"/>
          <p:cNvPicPr>
            <a:picLocks noChangeAspect="1" noChangeArrowheads="1"/>
          </p:cNvPicPr>
          <p:nvPr/>
        </p:nvPicPr>
        <p:blipFill>
          <a:blip r:embed="rId4" cstate="email"/>
          <a:srcRect/>
          <a:stretch>
            <a:fillRect/>
          </a:stretch>
        </p:blipFill>
        <p:spPr bwMode="auto">
          <a:xfrm>
            <a:off x="1908175" y="2636838"/>
            <a:ext cx="6408738" cy="4186237"/>
          </a:xfrm>
          <a:prstGeom prst="rect">
            <a:avLst/>
          </a:prstGeom>
          <a:noFill/>
          <a:ln w="9525">
            <a:noFill/>
            <a:miter lim="800000"/>
            <a:headEnd/>
            <a:tailEnd/>
          </a:ln>
        </p:spPr>
      </p:pic>
      <p:pic>
        <p:nvPicPr>
          <p:cNvPr id="60420" name="Picture 2"/>
          <p:cNvPicPr>
            <a:picLocks noChangeAspect="1" noChangeArrowheads="1"/>
          </p:cNvPicPr>
          <p:nvPr/>
        </p:nvPicPr>
        <p:blipFill>
          <a:blip r:embed="rId5" cstate="email"/>
          <a:srcRect/>
          <a:stretch>
            <a:fillRect/>
          </a:stretch>
        </p:blipFill>
        <p:spPr bwMode="auto">
          <a:xfrm>
            <a:off x="3060700" y="3573463"/>
            <a:ext cx="4535488" cy="2570162"/>
          </a:xfrm>
          <a:prstGeom prst="rect">
            <a:avLst/>
          </a:prstGeom>
          <a:noFill/>
          <a:ln w="9525">
            <a:noFill/>
            <a:miter lim="800000"/>
            <a:headEnd/>
            <a:tailEnd/>
          </a:ln>
        </p:spPr>
      </p:pic>
      <p:sp>
        <p:nvSpPr>
          <p:cNvPr id="54279" name="TextBox 8"/>
          <p:cNvSpPr txBox="1">
            <a:spLocks noChangeArrowheads="1"/>
          </p:cNvSpPr>
          <p:nvPr/>
        </p:nvSpPr>
        <p:spPr bwMode="auto">
          <a:xfrm flipH="1">
            <a:off x="990600" y="2743200"/>
            <a:ext cx="6804027" cy="338554"/>
          </a:xfrm>
          <a:prstGeom prst="rect">
            <a:avLst/>
          </a:prstGeom>
          <a:noFill/>
          <a:ln w="9525">
            <a:noFill/>
            <a:miter lim="800000"/>
            <a:headEnd/>
            <a:tailEnd/>
          </a:ln>
        </p:spPr>
        <p:txBody>
          <a:bodyPr wrap="square">
            <a:spAutoFit/>
          </a:bodyPr>
          <a:lstStyle/>
          <a:p>
            <a:r>
              <a:rPr lang="en-US" altLang="zh-CN" sz="1600" b="1" dirty="0" smtClean="0">
                <a:latin typeface="Arial" pitchFamily="34" charset="0"/>
                <a:ea typeface="SimSun" pitchFamily="2" charset="-122"/>
              </a:rPr>
              <a:t>4.</a:t>
            </a:r>
            <a:r>
              <a:rPr lang="zh-CN" altLang="en-US" sz="1600" b="1" dirty="0" smtClean="0">
                <a:latin typeface="Arial" pitchFamily="34" charset="0"/>
                <a:ea typeface="SimSun" pitchFamily="2" charset="-122"/>
              </a:rPr>
              <a:t>用</a:t>
            </a:r>
            <a:r>
              <a:rPr lang="zh-TW" altLang="en-US" sz="1600" b="1" i="1" dirty="0" smtClean="0">
                <a:solidFill>
                  <a:srgbClr val="FF3399"/>
                </a:solidFill>
                <a:effectLst>
                  <a:outerShdw blurRad="38100" dist="38100" dir="2700000" algn="tl">
                    <a:srgbClr val="C0C0C0"/>
                  </a:outerShdw>
                </a:effectLst>
                <a:latin typeface="Arial" pitchFamily="34" charset="0"/>
                <a:ea typeface="SimSun" pitchFamily="2" charset="-122"/>
              </a:rPr>
              <a:t>智慧行動裝置</a:t>
            </a:r>
            <a:r>
              <a:rPr lang="zh-CN" altLang="en-US" sz="1600" b="1" dirty="0" smtClean="0">
                <a:latin typeface="Arial" pitchFamily="34" charset="0"/>
                <a:ea typeface="SimSun" pitchFamily="2" charset="-122"/>
              </a:rPr>
              <a:t>登錄</a:t>
            </a:r>
            <a:r>
              <a:rPr lang="en-US" altLang="zh-CN" sz="1600" b="1" dirty="0" smtClean="0">
                <a:latin typeface="Arial" pitchFamily="34" charset="0"/>
                <a:ea typeface="SimSun" pitchFamily="2" charset="-122"/>
              </a:rPr>
              <a:t>TFO</a:t>
            </a:r>
            <a:r>
              <a:rPr lang="zh-TW" altLang="en-US" sz="1600" b="1" dirty="0" smtClean="0">
                <a:latin typeface="Arial" pitchFamily="34" charset="0"/>
                <a:ea typeface="SimSun" pitchFamily="2" charset="-122"/>
              </a:rPr>
              <a:t>，自動顯示為行動版，也可轉至</a:t>
            </a:r>
            <a:r>
              <a:rPr lang="en-US" altLang="zh-CN" sz="1600" b="1" dirty="0" smtClean="0">
                <a:latin typeface="Arial" pitchFamily="34" charset="0"/>
                <a:ea typeface="SimSun" pitchFamily="2" charset="-122"/>
              </a:rPr>
              <a:t>Full </a:t>
            </a:r>
            <a:r>
              <a:rPr lang="en-US" altLang="zh-CN" sz="1600" b="1" dirty="0">
                <a:latin typeface="Arial" pitchFamily="34" charset="0"/>
                <a:ea typeface="SimSun" pitchFamily="2" charset="-122"/>
              </a:rPr>
              <a:t>Site</a:t>
            </a:r>
            <a:endParaRPr lang="en-US" altLang="zh-CN" sz="1600" b="1" dirty="0">
              <a:latin typeface="SimSun" pitchFamily="2" charset="-122"/>
              <a:ea typeface="SimSun" pitchFamily="2" charset="-122"/>
            </a:endParaRPr>
          </a:p>
        </p:txBody>
      </p:sp>
      <p:sp>
        <p:nvSpPr>
          <p:cNvPr id="60422" name="Rectangle 25"/>
          <p:cNvSpPr>
            <a:spLocks noChangeArrowheads="1"/>
          </p:cNvSpPr>
          <p:nvPr/>
        </p:nvSpPr>
        <p:spPr bwMode="auto">
          <a:xfrm>
            <a:off x="3189288" y="4048125"/>
            <a:ext cx="4248150" cy="287338"/>
          </a:xfrm>
          <a:prstGeom prst="rect">
            <a:avLst/>
          </a:prstGeom>
          <a:solidFill>
            <a:srgbClr val="FF99CC"/>
          </a:solidFill>
          <a:ln w="9525">
            <a:noFill/>
            <a:miter lim="800000"/>
            <a:headEnd/>
            <a:tailEnd/>
          </a:ln>
        </p:spPr>
        <p:txBody>
          <a:bodyPr wrap="none" anchor="ctr"/>
          <a:lstStyle/>
          <a:p>
            <a:r>
              <a:rPr lang="en-US" altLang="zh-CN" sz="1100" b="1" smtClean="0">
                <a:latin typeface="Arial" pitchFamily="34" charset="0"/>
                <a:ea typeface="微軟正黑體" pitchFamily="34" charset="-120"/>
              </a:rPr>
              <a:t>4-1</a:t>
            </a:r>
            <a:r>
              <a:rPr lang="zh-TW" altLang="en-US" sz="1100" b="1" smtClean="0">
                <a:latin typeface="Arial" pitchFamily="34" charset="0"/>
                <a:ea typeface="微軟正黑體" pitchFamily="34" charset="-120"/>
              </a:rPr>
              <a:t>點選左邊數來第四個</a:t>
            </a:r>
            <a:r>
              <a:rPr lang="en-US" altLang="zh-CN" sz="1100" b="1" smtClean="0">
                <a:latin typeface="Arial" pitchFamily="34" charset="0"/>
                <a:ea typeface="微軟正黑體" pitchFamily="34" charset="-120"/>
              </a:rPr>
              <a:t>icon </a:t>
            </a:r>
            <a:r>
              <a:rPr lang="en-US" altLang="zh-CN" sz="1100" b="1">
                <a:latin typeface="Arial" pitchFamily="34" charset="0"/>
                <a:ea typeface="微軟正黑體" pitchFamily="34" charset="-120"/>
              </a:rPr>
              <a:t>“Setting”</a:t>
            </a:r>
            <a:endParaRPr lang="zh-TW" altLang="en-US" sz="1100" b="1">
              <a:latin typeface="Arial" pitchFamily="34" charset="0"/>
              <a:ea typeface="微軟正黑體" pitchFamily="34" charset="-120"/>
            </a:endParaRPr>
          </a:p>
        </p:txBody>
      </p:sp>
      <p:sp>
        <p:nvSpPr>
          <p:cNvPr id="117766" name="Rectangle 16"/>
          <p:cNvSpPr>
            <a:spLocks noChangeArrowheads="1"/>
          </p:cNvSpPr>
          <p:nvPr/>
        </p:nvSpPr>
        <p:spPr bwMode="auto">
          <a:xfrm>
            <a:off x="5751513" y="3500438"/>
            <a:ext cx="936625" cy="287337"/>
          </a:xfrm>
          <a:prstGeom prst="rect">
            <a:avLst/>
          </a:prstGeom>
          <a:noFill/>
          <a:ln w="38100">
            <a:solidFill>
              <a:srgbClr val="C800C8"/>
            </a:solidFill>
            <a:miter lim="800000"/>
            <a:headEnd/>
            <a:tailEnd/>
          </a:ln>
        </p:spPr>
        <p:txBody>
          <a:bodyPr wrap="none" anchor="ctr"/>
          <a:lstStyle/>
          <a:p>
            <a:endParaRPr lang="zh-TW" altLang="en-US">
              <a:ea typeface="新細明體" pitchFamily="18" charset="-120"/>
            </a:endParaRPr>
          </a:p>
        </p:txBody>
      </p:sp>
      <p:sp>
        <p:nvSpPr>
          <p:cNvPr id="60424" name="Rectangle 16"/>
          <p:cNvSpPr>
            <a:spLocks noChangeArrowheads="1"/>
          </p:cNvSpPr>
          <p:nvPr/>
        </p:nvSpPr>
        <p:spPr bwMode="auto">
          <a:xfrm>
            <a:off x="3103563" y="4484688"/>
            <a:ext cx="4348162" cy="346075"/>
          </a:xfrm>
          <a:prstGeom prst="rect">
            <a:avLst/>
          </a:prstGeom>
          <a:noFill/>
          <a:ln w="38100">
            <a:solidFill>
              <a:srgbClr val="C800C8"/>
            </a:solidFill>
            <a:miter lim="800000"/>
            <a:headEnd/>
            <a:tailEnd/>
          </a:ln>
        </p:spPr>
        <p:txBody>
          <a:bodyPr wrap="none" anchor="ctr"/>
          <a:lstStyle/>
          <a:p>
            <a:endParaRPr lang="zh-TW" altLang="en-US">
              <a:ea typeface="新細明體" pitchFamily="18" charset="-120"/>
            </a:endParaRPr>
          </a:p>
        </p:txBody>
      </p:sp>
      <p:sp>
        <p:nvSpPr>
          <p:cNvPr id="60425" name="Rectangle 25"/>
          <p:cNvSpPr>
            <a:spLocks noChangeArrowheads="1"/>
          </p:cNvSpPr>
          <p:nvPr/>
        </p:nvSpPr>
        <p:spPr bwMode="auto">
          <a:xfrm>
            <a:off x="3752850" y="4527550"/>
            <a:ext cx="3698875" cy="287338"/>
          </a:xfrm>
          <a:prstGeom prst="rect">
            <a:avLst/>
          </a:prstGeom>
          <a:solidFill>
            <a:srgbClr val="FF99CC"/>
          </a:solidFill>
          <a:ln w="9525">
            <a:noFill/>
            <a:miter lim="800000"/>
            <a:headEnd/>
            <a:tailEnd/>
          </a:ln>
        </p:spPr>
        <p:txBody>
          <a:bodyPr wrap="none" anchor="ctr"/>
          <a:lstStyle/>
          <a:p>
            <a:r>
              <a:rPr lang="en-US" altLang="zh-CN" sz="1000" b="1" smtClean="0">
                <a:latin typeface="Arial" pitchFamily="34" charset="0"/>
                <a:ea typeface="微軟正黑體" pitchFamily="34" charset="-120"/>
              </a:rPr>
              <a:t>4-2</a:t>
            </a:r>
            <a:r>
              <a:rPr lang="zh-TW" altLang="en-US" sz="1000" b="1" smtClean="0">
                <a:latin typeface="Arial" pitchFamily="34" charset="0"/>
                <a:ea typeface="微軟正黑體" pitchFamily="34" charset="-120"/>
              </a:rPr>
              <a:t>點選”</a:t>
            </a:r>
            <a:r>
              <a:rPr lang="en-US" altLang="zh-TW" sz="1000" b="1" smtClean="0">
                <a:latin typeface="Arial" pitchFamily="34" charset="0"/>
                <a:ea typeface="微軟正黑體" pitchFamily="34" charset="-120"/>
              </a:rPr>
              <a:t>Setting”</a:t>
            </a:r>
            <a:r>
              <a:rPr lang="zh-TW" altLang="en-US" sz="1000" b="1" smtClean="0">
                <a:latin typeface="Arial" pitchFamily="34" charset="0"/>
                <a:ea typeface="微軟正黑體" pitchFamily="34" charset="-120"/>
              </a:rPr>
              <a:t>後</a:t>
            </a:r>
            <a:r>
              <a:rPr lang="en-US" altLang="zh-TW" sz="1000" b="1" smtClean="0">
                <a:latin typeface="Arial" pitchFamily="34" charset="0"/>
                <a:ea typeface="微軟正黑體" pitchFamily="34" charset="-120"/>
              </a:rPr>
              <a:t>,</a:t>
            </a:r>
            <a:r>
              <a:rPr lang="zh-TW" altLang="en-US" sz="1000" b="1" smtClean="0">
                <a:latin typeface="Arial" pitchFamily="34" charset="0"/>
                <a:ea typeface="微軟正黑體" pitchFamily="34" charset="-120"/>
              </a:rPr>
              <a:t>就會看到此</a:t>
            </a:r>
            <a:r>
              <a:rPr lang="zh-CN" altLang="en-US" sz="1000" b="1" smtClean="0">
                <a:latin typeface="Arial" pitchFamily="34" charset="0"/>
                <a:ea typeface="微軟正黑體" pitchFamily="34" charset="-120"/>
              </a:rPr>
              <a:t>頁</a:t>
            </a:r>
            <a:r>
              <a:rPr lang="zh-TW" altLang="en-US" sz="1000" b="1" smtClean="0">
                <a:latin typeface="Arial" pitchFamily="34" charset="0"/>
                <a:ea typeface="微軟正黑體" pitchFamily="34" charset="-120"/>
              </a:rPr>
              <a:t>面。再點選</a:t>
            </a:r>
            <a:r>
              <a:rPr lang="en-US" altLang="zh-TW" sz="1000" b="1" smtClean="0">
                <a:latin typeface="Arial" pitchFamily="34" charset="0"/>
                <a:ea typeface="微軟正黑體" pitchFamily="34" charset="-120"/>
              </a:rPr>
              <a:t>Device </a:t>
            </a:r>
            <a:r>
              <a:rPr lang="en-US" altLang="zh-TW" sz="1000" b="1">
                <a:latin typeface="Arial" pitchFamily="34" charset="0"/>
                <a:ea typeface="微軟正黑體" pitchFamily="34" charset="-120"/>
              </a:rPr>
              <a:t>Pairing</a:t>
            </a:r>
            <a:endParaRPr lang="zh-TW" altLang="en-US" sz="1000" b="1">
              <a:latin typeface="Arial" pitchFamily="34" charset="0"/>
              <a:ea typeface="微軟正黑體" pitchFamily="34" charset="-120"/>
            </a:endParaRPr>
          </a:p>
        </p:txBody>
      </p:sp>
      <p:sp>
        <p:nvSpPr>
          <p:cNvPr id="60426" name="Rectangle 1"/>
          <p:cNvSpPr>
            <a:spLocks noChangeArrowheads="1"/>
          </p:cNvSpPr>
          <p:nvPr/>
        </p:nvSpPr>
        <p:spPr bwMode="auto">
          <a:xfrm>
            <a:off x="1030287" y="582612"/>
            <a:ext cx="6913563" cy="369332"/>
          </a:xfrm>
          <a:prstGeom prst="rect">
            <a:avLst/>
          </a:prstGeom>
          <a:noFill/>
          <a:ln w="9525">
            <a:noFill/>
            <a:miter lim="800000"/>
            <a:headEnd/>
            <a:tailEnd/>
          </a:ln>
        </p:spPr>
        <p:txBody>
          <a:bodyPr>
            <a:spAutoFit/>
          </a:bodyPr>
          <a:lstStyle/>
          <a:p>
            <a:r>
              <a:rPr lang="en-US" altLang="zh-CN" b="1" dirty="0">
                <a:latin typeface="Arial" pitchFamily="34" charset="0"/>
                <a:ea typeface="SimSun" pitchFamily="2" charset="-122"/>
              </a:rPr>
              <a:t>3</a:t>
            </a:r>
            <a:r>
              <a:rPr lang="en-US" altLang="zh-CN" b="1" dirty="0" smtClean="0">
                <a:latin typeface="Arial" pitchFamily="34" charset="0"/>
                <a:ea typeface="SimSun" pitchFamily="2" charset="-122"/>
              </a:rPr>
              <a:t>.</a:t>
            </a:r>
            <a:r>
              <a:rPr lang="zh-TW" altLang="en-US" b="1" dirty="0">
                <a:latin typeface="Arial" pitchFamily="34" charset="0"/>
                <a:ea typeface="SimSun" pitchFamily="2" charset="-122"/>
              </a:rPr>
              <a:t> </a:t>
            </a:r>
            <a:r>
              <a:rPr lang="zh-TW" altLang="en-US" b="1" dirty="0" smtClean="0">
                <a:latin typeface="Arial" pitchFamily="34" charset="0"/>
                <a:ea typeface="SimSun" pitchFamily="2" charset="-122"/>
              </a:rPr>
              <a:t>登錄後得到隨機配對碼</a:t>
            </a:r>
            <a:r>
              <a:rPr lang="zh-TW" altLang="en-US" b="1" dirty="0">
                <a:latin typeface="Arial" pitchFamily="34" charset="0"/>
                <a:ea typeface="SimSun" pitchFamily="2" charset="-122"/>
              </a:rPr>
              <a:t>，</a:t>
            </a:r>
            <a:r>
              <a:rPr lang="zh-CN" altLang="en-US" b="1" dirty="0" smtClean="0">
                <a:latin typeface="Arial" pitchFamily="34" charset="0"/>
                <a:ea typeface="SimSun" pitchFamily="2" charset="-122"/>
              </a:rPr>
              <a:t>需</a:t>
            </a:r>
            <a:r>
              <a:rPr lang="en-US" altLang="zh-CN" b="1" dirty="0" smtClean="0">
                <a:latin typeface="Arial" pitchFamily="34" charset="0"/>
                <a:ea typeface="SimSun" pitchFamily="2" charset="-122"/>
              </a:rPr>
              <a:t>5</a:t>
            </a:r>
            <a:r>
              <a:rPr lang="zh-TW" altLang="en-US" b="1" dirty="0" smtClean="0">
                <a:latin typeface="Arial" pitchFamily="34" charset="0"/>
                <a:ea typeface="SimSun" pitchFamily="2" charset="-122"/>
              </a:rPr>
              <a:t>分鐘之內配對到智慧行動裝置</a:t>
            </a:r>
            <a:endParaRPr lang="en-US" altLang="zh-CN" b="1" dirty="0">
              <a:latin typeface="Arial" pitchFamily="34" charset="0"/>
              <a:ea typeface="SimSun" pitchFamily="2" charset="-122"/>
            </a:endParaRPr>
          </a:p>
        </p:txBody>
      </p:sp>
      <p:sp>
        <p:nvSpPr>
          <p:cNvPr id="117770" name="Rectangle 16"/>
          <p:cNvSpPr>
            <a:spLocks noChangeArrowheads="1"/>
          </p:cNvSpPr>
          <p:nvPr/>
        </p:nvSpPr>
        <p:spPr bwMode="auto">
          <a:xfrm>
            <a:off x="827088" y="1896486"/>
            <a:ext cx="1403350" cy="431800"/>
          </a:xfrm>
          <a:prstGeom prst="rect">
            <a:avLst/>
          </a:prstGeom>
          <a:noFill/>
          <a:ln w="38100">
            <a:solidFill>
              <a:srgbClr val="C800C8"/>
            </a:solidFill>
            <a:miter lim="800000"/>
            <a:headEnd/>
            <a:tailEnd/>
          </a:ln>
        </p:spPr>
        <p:txBody>
          <a:bodyPr wrap="none" anchor="ctr"/>
          <a:lstStyle/>
          <a:p>
            <a:endParaRPr lang="zh-TW" altLang="en-US">
              <a:ea typeface="新細明體" pitchFamily="18"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7770"/>
                                        </p:tgtEl>
                                        <p:attrNameLst>
                                          <p:attrName>style.visibility</p:attrName>
                                        </p:attrNameLst>
                                      </p:cBhvr>
                                      <p:to>
                                        <p:strVal val="visible"/>
                                      </p:to>
                                    </p:set>
                                    <p:animEffect transition="in" filter="blinds(horizontal)">
                                      <p:cBhvr>
                                        <p:cTn id="7" dur="500"/>
                                        <p:tgtEl>
                                          <p:spTgt spid="11777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7766"/>
                                        </p:tgtEl>
                                        <p:attrNameLst>
                                          <p:attrName>style.visibility</p:attrName>
                                        </p:attrNameLst>
                                      </p:cBhvr>
                                      <p:to>
                                        <p:strVal val="visible"/>
                                      </p:to>
                                    </p:set>
                                    <p:animEffect transition="in" filter="blinds(horizontal)">
                                      <p:cBhvr>
                                        <p:cTn id="12" dur="500"/>
                                        <p:tgtEl>
                                          <p:spTgt spid="11776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0424"/>
                                        </p:tgtEl>
                                        <p:attrNameLst>
                                          <p:attrName>style.visibility</p:attrName>
                                        </p:attrNameLst>
                                      </p:cBhvr>
                                      <p:to>
                                        <p:strVal val="visible"/>
                                      </p:to>
                                    </p:set>
                                    <p:animEffect transition="in" filter="blinds(horizontal)">
                                      <p:cBhvr>
                                        <p:cTn id="17" dur="500"/>
                                        <p:tgtEl>
                                          <p:spTgt spid="60424"/>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60425"/>
                                        </p:tgtEl>
                                        <p:attrNameLst>
                                          <p:attrName>style.visibility</p:attrName>
                                        </p:attrNameLst>
                                      </p:cBhvr>
                                      <p:to>
                                        <p:strVal val="visible"/>
                                      </p:to>
                                    </p:set>
                                    <p:animEffect transition="in" filter="blinds(horizontal)">
                                      <p:cBhvr>
                                        <p:cTn id="20" dur="500"/>
                                        <p:tgtEl>
                                          <p:spTgt spid="60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6" grpId="0" animBg="1"/>
      <p:bldP spid="60424" grpId="0" animBg="1"/>
      <p:bldP spid="60425" grpId="0" animBg="1"/>
      <p:bldP spid="117770"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www.article-submissionservice.com/wp-content/uploads/2010/06/ipad-300x216.jpg"/>
          <p:cNvPicPr>
            <a:picLocks noChangeAspect="1" noChangeArrowheads="1"/>
          </p:cNvPicPr>
          <p:nvPr/>
        </p:nvPicPr>
        <p:blipFill>
          <a:blip r:embed="rId3" cstate="email"/>
          <a:srcRect/>
          <a:stretch>
            <a:fillRect/>
          </a:stretch>
        </p:blipFill>
        <p:spPr bwMode="auto">
          <a:xfrm>
            <a:off x="684213" y="620713"/>
            <a:ext cx="7273925" cy="5054600"/>
          </a:xfrm>
          <a:prstGeom prst="rect">
            <a:avLst/>
          </a:prstGeom>
          <a:noFill/>
          <a:ln w="9525">
            <a:noFill/>
            <a:miter lim="800000"/>
            <a:headEnd/>
            <a:tailEnd/>
          </a:ln>
        </p:spPr>
      </p:pic>
      <p:pic>
        <p:nvPicPr>
          <p:cNvPr id="61443" name="Picture 2"/>
          <p:cNvPicPr>
            <a:picLocks noChangeAspect="1" noChangeArrowheads="1"/>
          </p:cNvPicPr>
          <p:nvPr/>
        </p:nvPicPr>
        <p:blipFill>
          <a:blip r:embed="rId4" cstate="email"/>
          <a:srcRect/>
          <a:stretch>
            <a:fillRect/>
          </a:stretch>
        </p:blipFill>
        <p:spPr bwMode="auto">
          <a:xfrm>
            <a:off x="1908175" y="1628775"/>
            <a:ext cx="5327650" cy="3095625"/>
          </a:xfrm>
          <a:prstGeom prst="rect">
            <a:avLst/>
          </a:prstGeom>
          <a:noFill/>
          <a:ln w="9525">
            <a:noFill/>
            <a:miter lim="800000"/>
            <a:headEnd/>
            <a:tailEnd/>
          </a:ln>
        </p:spPr>
      </p:pic>
      <p:pic>
        <p:nvPicPr>
          <p:cNvPr id="61444" name="Picture 2"/>
          <p:cNvPicPr>
            <a:picLocks noChangeAspect="1" noChangeArrowheads="1"/>
          </p:cNvPicPr>
          <p:nvPr/>
        </p:nvPicPr>
        <p:blipFill>
          <a:blip r:embed="rId5" cstate="email"/>
          <a:srcRect/>
          <a:stretch>
            <a:fillRect/>
          </a:stretch>
        </p:blipFill>
        <p:spPr bwMode="auto">
          <a:xfrm>
            <a:off x="827088" y="5013325"/>
            <a:ext cx="6769100" cy="1308100"/>
          </a:xfrm>
          <a:prstGeom prst="rect">
            <a:avLst/>
          </a:prstGeom>
          <a:noFill/>
          <a:ln w="9525">
            <a:noFill/>
            <a:miter lim="800000"/>
            <a:headEnd/>
            <a:tailEnd/>
          </a:ln>
        </p:spPr>
      </p:pic>
      <p:sp>
        <p:nvSpPr>
          <p:cNvPr id="61445" name="TextBox 5"/>
          <p:cNvSpPr txBox="1">
            <a:spLocks noChangeArrowheads="1"/>
          </p:cNvSpPr>
          <p:nvPr/>
        </p:nvSpPr>
        <p:spPr bwMode="auto">
          <a:xfrm>
            <a:off x="2627313" y="4005263"/>
            <a:ext cx="504825" cy="214312"/>
          </a:xfrm>
          <a:prstGeom prst="rect">
            <a:avLst/>
          </a:prstGeom>
          <a:solidFill>
            <a:schemeClr val="bg1"/>
          </a:solidFill>
          <a:ln w="9525">
            <a:noFill/>
            <a:miter lim="800000"/>
            <a:headEnd/>
            <a:tailEnd/>
          </a:ln>
        </p:spPr>
        <p:txBody>
          <a:bodyPr>
            <a:spAutoFit/>
          </a:bodyPr>
          <a:lstStyle/>
          <a:p>
            <a:r>
              <a:rPr lang="en-US" altLang="zh-CN" sz="800">
                <a:ea typeface="SimSun" pitchFamily="2" charset="-122"/>
              </a:rPr>
              <a:t>zdriot</a:t>
            </a:r>
          </a:p>
        </p:txBody>
      </p:sp>
      <p:sp>
        <p:nvSpPr>
          <p:cNvPr id="61446" name="Rectangle 16"/>
          <p:cNvSpPr>
            <a:spLocks noChangeArrowheads="1"/>
          </p:cNvSpPr>
          <p:nvPr/>
        </p:nvSpPr>
        <p:spPr bwMode="auto">
          <a:xfrm>
            <a:off x="2555875" y="3213100"/>
            <a:ext cx="936625" cy="288925"/>
          </a:xfrm>
          <a:prstGeom prst="rect">
            <a:avLst/>
          </a:prstGeom>
          <a:noFill/>
          <a:ln w="38100">
            <a:solidFill>
              <a:srgbClr val="C800C8"/>
            </a:solidFill>
            <a:miter lim="800000"/>
            <a:headEnd/>
            <a:tailEnd/>
          </a:ln>
        </p:spPr>
        <p:txBody>
          <a:bodyPr wrap="none" anchor="ctr"/>
          <a:lstStyle/>
          <a:p>
            <a:endParaRPr lang="zh-TW" altLang="en-US">
              <a:ea typeface="新細明體" pitchFamily="18" charset="-120"/>
            </a:endParaRPr>
          </a:p>
        </p:txBody>
      </p:sp>
      <p:sp>
        <p:nvSpPr>
          <p:cNvPr id="61447" name="Rectangle 16"/>
          <p:cNvSpPr>
            <a:spLocks noChangeArrowheads="1"/>
          </p:cNvSpPr>
          <p:nvPr/>
        </p:nvSpPr>
        <p:spPr bwMode="auto">
          <a:xfrm>
            <a:off x="5795963" y="3213100"/>
            <a:ext cx="936625" cy="288925"/>
          </a:xfrm>
          <a:prstGeom prst="rect">
            <a:avLst/>
          </a:prstGeom>
          <a:noFill/>
          <a:ln w="38100">
            <a:solidFill>
              <a:srgbClr val="C800C8"/>
            </a:solidFill>
            <a:miter lim="800000"/>
            <a:headEnd/>
            <a:tailEnd/>
          </a:ln>
        </p:spPr>
        <p:txBody>
          <a:bodyPr wrap="none" anchor="ctr"/>
          <a:lstStyle/>
          <a:p>
            <a:endParaRPr lang="zh-TW" altLang="en-US">
              <a:ea typeface="新細明體" pitchFamily="18" charset="-120"/>
            </a:endParaRPr>
          </a:p>
        </p:txBody>
      </p:sp>
      <p:sp>
        <p:nvSpPr>
          <p:cNvPr id="61448" name="Freeform 10"/>
          <p:cNvSpPr>
            <a:spLocks/>
          </p:cNvSpPr>
          <p:nvPr/>
        </p:nvSpPr>
        <p:spPr bwMode="auto">
          <a:xfrm rot="-8400947" flipH="1" flipV="1">
            <a:off x="2127250" y="3333750"/>
            <a:ext cx="557213" cy="2820988"/>
          </a:xfrm>
          <a:custGeom>
            <a:avLst/>
            <a:gdLst>
              <a:gd name="T0" fmla="*/ 0 w 1"/>
              <a:gd name="T1" fmla="*/ 2147483647 h 454"/>
              <a:gd name="T2" fmla="*/ 0 w 1"/>
              <a:gd name="T3" fmla="*/ 0 h 454"/>
              <a:gd name="T4" fmla="*/ 0 60000 65536"/>
              <a:gd name="T5" fmla="*/ 0 60000 65536"/>
              <a:gd name="T6" fmla="*/ 0 w 1"/>
              <a:gd name="T7" fmla="*/ 0 h 454"/>
              <a:gd name="T8" fmla="*/ 1 w 1"/>
              <a:gd name="T9" fmla="*/ 454 h 454"/>
            </a:gdLst>
            <a:ahLst/>
            <a:cxnLst>
              <a:cxn ang="T4">
                <a:pos x="T0" y="T1"/>
              </a:cxn>
              <a:cxn ang="T5">
                <a:pos x="T2" y="T3"/>
              </a:cxn>
            </a:cxnLst>
            <a:rect l="T6" t="T7" r="T8" b="T9"/>
            <a:pathLst>
              <a:path w="1" h="454">
                <a:moveTo>
                  <a:pt x="0" y="454"/>
                </a:moveTo>
                <a:lnTo>
                  <a:pt x="0" y="0"/>
                </a:lnTo>
              </a:path>
            </a:pathLst>
          </a:custGeom>
          <a:noFill/>
          <a:ln w="31750">
            <a:solidFill>
              <a:srgbClr val="C800C8"/>
            </a:solidFill>
            <a:round/>
            <a:headEnd type="none" w="med" len="med"/>
            <a:tailEnd type="triangle" w="med" len="med"/>
          </a:ln>
        </p:spPr>
        <p:txBody>
          <a:bodyPr/>
          <a:lstStyle/>
          <a:p>
            <a:endParaRPr lang="en-US"/>
          </a:p>
        </p:txBody>
      </p:sp>
      <p:sp>
        <p:nvSpPr>
          <p:cNvPr id="61449" name="Rectangle 1"/>
          <p:cNvSpPr>
            <a:spLocks noChangeArrowheads="1"/>
          </p:cNvSpPr>
          <p:nvPr/>
        </p:nvSpPr>
        <p:spPr bwMode="auto">
          <a:xfrm>
            <a:off x="1115218" y="702707"/>
            <a:ext cx="6913563" cy="369332"/>
          </a:xfrm>
          <a:prstGeom prst="rect">
            <a:avLst/>
          </a:prstGeom>
          <a:noFill/>
          <a:ln w="9525">
            <a:noFill/>
            <a:miter lim="800000"/>
            <a:headEnd/>
            <a:tailEnd/>
          </a:ln>
        </p:spPr>
        <p:txBody>
          <a:bodyPr>
            <a:spAutoFit/>
          </a:bodyPr>
          <a:lstStyle/>
          <a:p>
            <a:r>
              <a:rPr lang="en-US" altLang="zh-CN" b="1" dirty="0">
                <a:latin typeface="Arial" pitchFamily="34" charset="0"/>
                <a:ea typeface="SimSun" pitchFamily="2" charset="-122"/>
              </a:rPr>
              <a:t>5</a:t>
            </a:r>
            <a:r>
              <a:rPr lang="en-US" altLang="zh-TW" b="1" dirty="0" smtClean="0">
                <a:latin typeface="Arial" pitchFamily="34" charset="0"/>
                <a:ea typeface="SimSun" pitchFamily="2" charset="-122"/>
              </a:rPr>
              <a:t>.</a:t>
            </a:r>
            <a:r>
              <a:rPr lang="zh-TW" altLang="en-US" b="1" dirty="0" smtClean="0">
                <a:latin typeface="Arial" pitchFamily="34" charset="0"/>
                <a:ea typeface="SimSun" pitchFamily="2" charset="-122"/>
              </a:rPr>
              <a:t>將剛剛獲得的配對碼填入，點擊</a:t>
            </a:r>
            <a:r>
              <a:rPr lang="en-US" altLang="zh-TW" b="1" dirty="0" smtClean="0">
                <a:latin typeface="Arial" pitchFamily="34" charset="0"/>
                <a:ea typeface="SimSun" pitchFamily="2" charset="-122"/>
              </a:rPr>
              <a:t>Verify </a:t>
            </a:r>
            <a:r>
              <a:rPr lang="en-US" altLang="zh-TW" b="1" dirty="0">
                <a:latin typeface="Arial" pitchFamily="34" charset="0"/>
                <a:ea typeface="SimSun" pitchFamily="2" charset="-122"/>
              </a:rPr>
              <a:t>Code</a:t>
            </a:r>
            <a:endParaRPr lang="en-US" altLang="zh-CN" b="1" dirty="0">
              <a:latin typeface="Arial" pitchFamily="34" charset="0"/>
              <a:ea typeface="SimSun" pitchFamily="2"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790575" y="1341438"/>
            <a:ext cx="8353425" cy="5300662"/>
          </a:xfrm>
        </p:spPr>
        <p:txBody>
          <a:bodyPr/>
          <a:lstStyle/>
          <a:p>
            <a:pPr eaLnBrk="1" hangingPunct="1">
              <a:buFontTx/>
              <a:buNone/>
            </a:pPr>
            <a:endParaRPr lang="en-US" altLang="zh-CN" sz="2000" dirty="0" smtClean="0">
              <a:solidFill>
                <a:schemeClr val="accent2"/>
              </a:solidFill>
              <a:latin typeface="Arial" pitchFamily="34" charset="0"/>
              <a:ea typeface="SimSun" pitchFamily="2" charset="-122"/>
              <a:cs typeface="Arial" pitchFamily="34" charset="0"/>
            </a:endParaRPr>
          </a:p>
          <a:p>
            <a:pPr eaLnBrk="1" hangingPunct="1">
              <a:buFontTx/>
              <a:buNone/>
            </a:pPr>
            <a:endParaRPr lang="en-US" altLang="zh-CN" sz="2000" dirty="0" smtClean="0">
              <a:solidFill>
                <a:schemeClr val="accent2"/>
              </a:solidFill>
              <a:latin typeface="Arial" pitchFamily="34" charset="0"/>
              <a:ea typeface="SimSun" pitchFamily="2" charset="-122"/>
              <a:cs typeface="Arial" pitchFamily="34" charset="0"/>
            </a:endParaRPr>
          </a:p>
          <a:p>
            <a:pPr eaLnBrk="1" hangingPunct="1">
              <a:buFontTx/>
              <a:buNone/>
            </a:pPr>
            <a:endParaRPr lang="en-GB" altLang="zh-CN" sz="2000" dirty="0" smtClean="0">
              <a:solidFill>
                <a:schemeClr val="accent2"/>
              </a:solidFill>
              <a:ea typeface="SimSun" pitchFamily="2" charset="-122"/>
              <a:cs typeface="Arial" pitchFamily="34" charset="0"/>
            </a:endParaRPr>
          </a:p>
          <a:p>
            <a:pPr eaLnBrk="1" hangingPunct="1">
              <a:buFontTx/>
              <a:buNone/>
            </a:pPr>
            <a:r>
              <a:rPr lang="en-US" altLang="zh-CN" sz="2000" dirty="0" smtClean="0">
                <a:solidFill>
                  <a:srgbClr val="22228B"/>
                </a:solidFill>
                <a:latin typeface="Arial" pitchFamily="34" charset="0"/>
                <a:ea typeface="SimSun" pitchFamily="2" charset="-122"/>
                <a:cs typeface="Arial" pitchFamily="34" charset="0"/>
              </a:rPr>
              <a:t>     </a:t>
            </a:r>
          </a:p>
          <a:p>
            <a:pPr eaLnBrk="1" hangingPunct="1"/>
            <a:endParaRPr lang="en-US" altLang="zh-CN" sz="2000" b="1" dirty="0" smtClean="0">
              <a:solidFill>
                <a:srgbClr val="22228B"/>
              </a:solidFill>
              <a:latin typeface="Arial" pitchFamily="34" charset="0"/>
              <a:ea typeface="SimSun" pitchFamily="2" charset="-122"/>
              <a:cs typeface="Arial" pitchFamily="34" charset="0"/>
            </a:endParaRPr>
          </a:p>
        </p:txBody>
      </p:sp>
      <p:pic>
        <p:nvPicPr>
          <p:cNvPr id="13316" name="Picture 13" descr="cover 2.gif"/>
          <p:cNvPicPr>
            <a:picLocks noChangeAspect="1"/>
          </p:cNvPicPr>
          <p:nvPr/>
        </p:nvPicPr>
        <p:blipFill>
          <a:blip r:embed="rId3" cstate="email"/>
          <a:srcRect/>
          <a:stretch>
            <a:fillRect/>
          </a:stretch>
        </p:blipFill>
        <p:spPr bwMode="auto">
          <a:xfrm rot="407637">
            <a:off x="5066254" y="1571480"/>
            <a:ext cx="1293111" cy="1828301"/>
          </a:xfrm>
          <a:prstGeom prst="rect">
            <a:avLst/>
          </a:prstGeom>
          <a:noFill/>
          <a:ln w="9525">
            <a:noFill/>
            <a:miter lim="800000"/>
            <a:headEnd/>
            <a:tailEnd/>
          </a:ln>
        </p:spPr>
      </p:pic>
      <p:pic>
        <p:nvPicPr>
          <p:cNvPr id="13317" name="Picture 15" descr="cover 4.gif"/>
          <p:cNvPicPr>
            <a:picLocks noChangeAspect="1"/>
          </p:cNvPicPr>
          <p:nvPr/>
        </p:nvPicPr>
        <p:blipFill>
          <a:blip r:embed="rId4" cstate="email"/>
          <a:srcRect/>
          <a:stretch>
            <a:fillRect/>
          </a:stretch>
        </p:blipFill>
        <p:spPr bwMode="auto">
          <a:xfrm rot="407637">
            <a:off x="4202663" y="3011342"/>
            <a:ext cx="1291509" cy="1810676"/>
          </a:xfrm>
          <a:prstGeom prst="rect">
            <a:avLst/>
          </a:prstGeom>
          <a:noFill/>
          <a:ln w="9525">
            <a:noFill/>
            <a:miter lim="800000"/>
            <a:headEnd/>
            <a:tailEnd/>
          </a:ln>
        </p:spPr>
      </p:pic>
      <p:pic>
        <p:nvPicPr>
          <p:cNvPr id="13318" name="Picture 16" descr="cover 5.gif"/>
          <p:cNvPicPr>
            <a:picLocks noChangeAspect="1"/>
          </p:cNvPicPr>
          <p:nvPr/>
        </p:nvPicPr>
        <p:blipFill>
          <a:blip r:embed="rId5" cstate="email"/>
          <a:srcRect/>
          <a:stretch>
            <a:fillRect/>
          </a:stretch>
        </p:blipFill>
        <p:spPr bwMode="auto">
          <a:xfrm rot="407637">
            <a:off x="1034074" y="4522645"/>
            <a:ext cx="1293111" cy="1700113"/>
          </a:xfrm>
          <a:prstGeom prst="rect">
            <a:avLst/>
          </a:prstGeom>
          <a:noFill/>
          <a:ln w="9525">
            <a:noFill/>
            <a:miter lim="800000"/>
            <a:headEnd/>
            <a:tailEnd/>
          </a:ln>
        </p:spPr>
      </p:pic>
      <p:pic>
        <p:nvPicPr>
          <p:cNvPr id="13319" name="Picture 17" descr="cover 6.gif"/>
          <p:cNvPicPr>
            <a:picLocks noChangeAspect="1"/>
          </p:cNvPicPr>
          <p:nvPr/>
        </p:nvPicPr>
        <p:blipFill>
          <a:blip r:embed="rId6" cstate="email"/>
          <a:srcRect/>
          <a:stretch>
            <a:fillRect/>
          </a:stretch>
        </p:blipFill>
        <p:spPr bwMode="auto">
          <a:xfrm rot="407637">
            <a:off x="1107029" y="1571480"/>
            <a:ext cx="1291508" cy="1828301"/>
          </a:xfrm>
          <a:prstGeom prst="rect">
            <a:avLst/>
          </a:prstGeom>
          <a:noFill/>
          <a:ln w="9525">
            <a:noFill/>
            <a:miter lim="800000"/>
            <a:headEnd/>
            <a:tailEnd/>
          </a:ln>
        </p:spPr>
      </p:pic>
      <p:pic>
        <p:nvPicPr>
          <p:cNvPr id="13320" name="Picture 18" descr="cover 7.gif"/>
          <p:cNvPicPr>
            <a:picLocks noChangeAspect="1"/>
          </p:cNvPicPr>
          <p:nvPr/>
        </p:nvPicPr>
        <p:blipFill>
          <a:blip r:embed="rId7" cstate="email"/>
          <a:srcRect/>
          <a:stretch>
            <a:fillRect/>
          </a:stretch>
        </p:blipFill>
        <p:spPr bwMode="auto">
          <a:xfrm rot="407637">
            <a:off x="6074386" y="3011346"/>
            <a:ext cx="1293111" cy="1700113"/>
          </a:xfrm>
          <a:prstGeom prst="rect">
            <a:avLst/>
          </a:prstGeom>
          <a:noFill/>
          <a:ln w="9525">
            <a:noFill/>
            <a:miter lim="800000"/>
            <a:headEnd/>
            <a:tailEnd/>
          </a:ln>
        </p:spPr>
      </p:pic>
      <p:pic>
        <p:nvPicPr>
          <p:cNvPr id="13321" name="Picture 19" descr="cover 8.jpg"/>
          <p:cNvPicPr>
            <a:picLocks noChangeAspect="1"/>
          </p:cNvPicPr>
          <p:nvPr/>
        </p:nvPicPr>
        <p:blipFill>
          <a:blip r:embed="rId8" cstate="email"/>
          <a:srcRect/>
          <a:stretch>
            <a:fillRect/>
          </a:stretch>
        </p:blipFill>
        <p:spPr bwMode="auto">
          <a:xfrm rot="407637">
            <a:off x="2186489" y="2795440"/>
            <a:ext cx="1291508" cy="1900408"/>
          </a:xfrm>
          <a:prstGeom prst="rect">
            <a:avLst/>
          </a:prstGeom>
          <a:noFill/>
          <a:ln w="9525">
            <a:noFill/>
            <a:miter lim="800000"/>
            <a:headEnd/>
            <a:tailEnd/>
          </a:ln>
        </p:spPr>
      </p:pic>
      <p:pic>
        <p:nvPicPr>
          <p:cNvPr id="13322" name="Picture 20" descr="cover 9.gif"/>
          <p:cNvPicPr>
            <a:picLocks noChangeAspect="1"/>
          </p:cNvPicPr>
          <p:nvPr/>
        </p:nvPicPr>
        <p:blipFill>
          <a:blip r:embed="rId9" cstate="email"/>
          <a:srcRect/>
          <a:stretch>
            <a:fillRect/>
          </a:stretch>
        </p:blipFill>
        <p:spPr bwMode="auto">
          <a:xfrm rot="407637">
            <a:off x="5282154" y="4451205"/>
            <a:ext cx="1293111" cy="1828301"/>
          </a:xfrm>
          <a:prstGeom prst="rect">
            <a:avLst/>
          </a:prstGeom>
          <a:noFill/>
          <a:ln w="9525">
            <a:noFill/>
            <a:miter lim="800000"/>
            <a:headEnd/>
            <a:tailEnd/>
          </a:ln>
        </p:spPr>
      </p:pic>
      <p:pic>
        <p:nvPicPr>
          <p:cNvPr id="13323" name="Picture 12" descr="cover.gif"/>
          <p:cNvPicPr>
            <a:picLocks noChangeAspect="1"/>
          </p:cNvPicPr>
          <p:nvPr/>
        </p:nvPicPr>
        <p:blipFill>
          <a:blip r:embed="rId10" cstate="email"/>
          <a:srcRect/>
          <a:stretch>
            <a:fillRect/>
          </a:stretch>
        </p:blipFill>
        <p:spPr bwMode="auto">
          <a:xfrm rot="407637">
            <a:off x="3139029" y="1642917"/>
            <a:ext cx="1291508" cy="1828302"/>
          </a:xfrm>
          <a:prstGeom prst="rect">
            <a:avLst/>
          </a:prstGeom>
          <a:noFill/>
          <a:ln w="9525">
            <a:noFill/>
            <a:miter lim="800000"/>
            <a:headEnd/>
            <a:tailEnd/>
          </a:ln>
        </p:spPr>
      </p:pic>
      <p:pic>
        <p:nvPicPr>
          <p:cNvPr id="13325" name="Picture 14" descr="cover 3.gif"/>
          <p:cNvPicPr>
            <a:picLocks noChangeAspect="1"/>
          </p:cNvPicPr>
          <p:nvPr/>
        </p:nvPicPr>
        <p:blipFill>
          <a:blip r:embed="rId11" cstate="email"/>
          <a:srcRect/>
          <a:stretch>
            <a:fillRect/>
          </a:stretch>
        </p:blipFill>
        <p:spPr bwMode="auto">
          <a:xfrm rot="407637">
            <a:off x="3194670" y="4522646"/>
            <a:ext cx="1291508" cy="1685690"/>
          </a:xfrm>
          <a:prstGeom prst="rect">
            <a:avLst/>
          </a:prstGeom>
          <a:noFill/>
          <a:ln w="9525">
            <a:noFill/>
            <a:miter lim="800000"/>
            <a:headEnd/>
            <a:tailEnd/>
          </a:ln>
        </p:spPr>
      </p:pic>
      <p:pic>
        <p:nvPicPr>
          <p:cNvPr id="13326" name="Picture 25" descr="cover.gif"/>
          <p:cNvPicPr>
            <a:picLocks noChangeAspect="1"/>
          </p:cNvPicPr>
          <p:nvPr/>
        </p:nvPicPr>
        <p:blipFill>
          <a:blip r:embed="rId12" cstate="email"/>
          <a:srcRect/>
          <a:stretch>
            <a:fillRect/>
          </a:stretch>
        </p:blipFill>
        <p:spPr bwMode="auto">
          <a:xfrm rot="407637">
            <a:off x="6939592" y="4522586"/>
            <a:ext cx="1180945" cy="1672872"/>
          </a:xfrm>
          <a:prstGeom prst="rect">
            <a:avLst/>
          </a:prstGeom>
          <a:noFill/>
          <a:ln w="9525">
            <a:noFill/>
            <a:miter lim="800000"/>
            <a:headEnd/>
            <a:tailEnd/>
          </a:ln>
        </p:spPr>
      </p:pic>
      <p:pic>
        <p:nvPicPr>
          <p:cNvPr id="13327" name="Picture 26" descr="cover.gif"/>
          <p:cNvPicPr>
            <a:picLocks noChangeAspect="1"/>
          </p:cNvPicPr>
          <p:nvPr/>
        </p:nvPicPr>
        <p:blipFill>
          <a:blip r:embed="rId13" cstate="email"/>
          <a:srcRect/>
          <a:stretch>
            <a:fillRect/>
          </a:stretch>
        </p:blipFill>
        <p:spPr bwMode="auto">
          <a:xfrm rot="407637">
            <a:off x="6866568" y="1561929"/>
            <a:ext cx="1235425" cy="1669666"/>
          </a:xfrm>
          <a:prstGeom prst="rect">
            <a:avLst/>
          </a:prstGeom>
          <a:noFill/>
          <a:ln w="9525">
            <a:noFill/>
            <a:miter lim="800000"/>
            <a:headEnd/>
            <a:tailEnd/>
          </a:ln>
        </p:spPr>
      </p:pic>
      <p:sp>
        <p:nvSpPr>
          <p:cNvPr id="2" name="Rectangle 1"/>
          <p:cNvSpPr/>
          <p:nvPr/>
        </p:nvSpPr>
        <p:spPr>
          <a:xfrm>
            <a:off x="1704975" y="76200"/>
            <a:ext cx="5865812" cy="1446550"/>
          </a:xfrm>
          <a:prstGeom prst="rect">
            <a:avLst/>
          </a:prstGeom>
          <a:noFill/>
        </p:spPr>
        <p:txBody>
          <a:bodyPr wrap="square" lIns="91440" tIns="45720" rIns="91440" bIns="45720">
            <a:spAutoFit/>
          </a:bodyPr>
          <a:lstStyle/>
          <a:p>
            <a:pPr algn="ctr"/>
            <a:r>
              <a:rPr lang="en-US" altLang="zh-CN" sz="4400" b="1" i="1" kern="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ea typeface="+mj-ea"/>
              </a:rPr>
              <a:t>Taylor &amp; Francis </a:t>
            </a:r>
            <a:r>
              <a:rPr lang="en-US" altLang="zh-CN" sz="4400" b="1" i="1" kern="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ea typeface="+mj-ea"/>
              </a:rPr>
              <a:t>ST </a:t>
            </a:r>
            <a:r>
              <a:rPr lang="zh-CN" altLang="en-US" sz="4400" b="1" i="1" kern="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ea typeface="+mj-ea"/>
              </a:rPr>
              <a:t>期刊資料庫</a:t>
            </a:r>
            <a:endParaRPr lang="en-US"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www.article-submissionservice.com/wp-content/uploads/2010/06/ipad-300x216.jpg"/>
          <p:cNvPicPr>
            <a:picLocks noChangeAspect="1" noChangeArrowheads="1"/>
          </p:cNvPicPr>
          <p:nvPr/>
        </p:nvPicPr>
        <p:blipFill>
          <a:blip r:embed="rId3" cstate="email"/>
          <a:srcRect/>
          <a:stretch>
            <a:fillRect/>
          </a:stretch>
        </p:blipFill>
        <p:spPr bwMode="auto">
          <a:xfrm>
            <a:off x="1116013" y="1412875"/>
            <a:ext cx="6985000" cy="4854575"/>
          </a:xfrm>
          <a:prstGeom prst="rect">
            <a:avLst/>
          </a:prstGeom>
          <a:noFill/>
          <a:ln w="9525">
            <a:noFill/>
            <a:miter lim="800000"/>
            <a:headEnd/>
            <a:tailEnd/>
          </a:ln>
        </p:spPr>
      </p:pic>
      <p:sp>
        <p:nvSpPr>
          <p:cNvPr id="62467" name="TextBox 11"/>
          <p:cNvSpPr txBox="1">
            <a:spLocks noChangeArrowheads="1"/>
          </p:cNvSpPr>
          <p:nvPr/>
        </p:nvSpPr>
        <p:spPr bwMode="auto">
          <a:xfrm>
            <a:off x="1692275" y="1330325"/>
            <a:ext cx="5761038" cy="585788"/>
          </a:xfrm>
          <a:prstGeom prst="rect">
            <a:avLst/>
          </a:prstGeom>
          <a:noFill/>
          <a:ln w="12700">
            <a:solidFill>
              <a:srgbClr val="D60093"/>
            </a:solidFill>
            <a:miter lim="800000"/>
            <a:headEnd/>
            <a:tailEnd/>
          </a:ln>
        </p:spPr>
        <p:txBody>
          <a:bodyPr>
            <a:spAutoFit/>
          </a:bodyPr>
          <a:lstStyle/>
          <a:p>
            <a:r>
              <a:rPr lang="zh-CN" altLang="en-US" sz="1600" b="1" dirty="0" smtClean="0">
                <a:solidFill>
                  <a:srgbClr val="FF66CC"/>
                </a:solidFill>
                <a:latin typeface="Arial" pitchFamily="34" charset="0"/>
                <a:ea typeface="SimSun" pitchFamily="2" charset="-122"/>
              </a:rPr>
              <a:t>請注意</a:t>
            </a:r>
            <a:r>
              <a:rPr lang="en-US" altLang="zh-CN" sz="1600" b="1" dirty="0" smtClean="0">
                <a:solidFill>
                  <a:srgbClr val="FF66CC"/>
                </a:solidFill>
                <a:latin typeface="Arial" pitchFamily="34" charset="0"/>
                <a:ea typeface="SimSun" pitchFamily="2" charset="-122"/>
              </a:rPr>
              <a:t>:</a:t>
            </a:r>
            <a:r>
              <a:rPr lang="zh-TW" altLang="en-US" sz="1600" b="1" dirty="0" smtClean="0">
                <a:solidFill>
                  <a:srgbClr val="FF66CC"/>
                </a:solidFill>
                <a:latin typeface="Arial" pitchFamily="34" charset="0"/>
                <a:ea typeface="SimSun" pitchFamily="2" charset="-122"/>
              </a:rPr>
              <a:t>此配對有效限期限為</a:t>
            </a:r>
            <a:r>
              <a:rPr lang="en-US" altLang="zh-TW" sz="1600" b="1" dirty="0" smtClean="0">
                <a:solidFill>
                  <a:srgbClr val="FF66CC"/>
                </a:solidFill>
                <a:latin typeface="Arial" pitchFamily="34" charset="0"/>
                <a:ea typeface="SimSun" pitchFamily="2" charset="-122"/>
              </a:rPr>
              <a:t>18</a:t>
            </a:r>
            <a:r>
              <a:rPr lang="en-US" altLang="zh-CN" sz="1600" b="1" dirty="0" smtClean="0">
                <a:solidFill>
                  <a:srgbClr val="FF66CC"/>
                </a:solidFill>
                <a:latin typeface="Arial" pitchFamily="34" charset="0"/>
                <a:ea typeface="SimSun" pitchFamily="2" charset="-122"/>
              </a:rPr>
              <a:t>0</a:t>
            </a:r>
            <a:r>
              <a:rPr lang="zh-CN" altLang="en-US" sz="1600" b="1" dirty="0">
                <a:solidFill>
                  <a:srgbClr val="FF66CC"/>
                </a:solidFill>
                <a:latin typeface="Arial" pitchFamily="34" charset="0"/>
                <a:ea typeface="SimSun" pitchFamily="2" charset="-122"/>
              </a:rPr>
              <a:t>天</a:t>
            </a:r>
            <a:r>
              <a:rPr lang="en-US" altLang="zh-CN" sz="1600" b="1" dirty="0" smtClean="0">
                <a:solidFill>
                  <a:srgbClr val="FF66CC"/>
                </a:solidFill>
                <a:latin typeface="Arial" pitchFamily="34" charset="0"/>
                <a:ea typeface="SimSun" pitchFamily="2" charset="-122"/>
              </a:rPr>
              <a:t>,</a:t>
            </a:r>
            <a:r>
              <a:rPr lang="zh-TW" altLang="en-US" sz="1600" b="1" dirty="0" smtClean="0">
                <a:solidFill>
                  <a:srgbClr val="FF66CC"/>
                </a:solidFill>
                <a:latin typeface="Arial" pitchFamily="34" charset="0"/>
                <a:ea typeface="SimSun" pitchFamily="2" charset="-122"/>
              </a:rPr>
              <a:t>過期將需回到</a:t>
            </a:r>
            <a:r>
              <a:rPr lang="en-US" altLang="zh-CN" sz="1600" b="1" dirty="0" smtClean="0">
                <a:solidFill>
                  <a:srgbClr val="FF66CC"/>
                </a:solidFill>
                <a:latin typeface="Arial" pitchFamily="34" charset="0"/>
                <a:ea typeface="SimSun" pitchFamily="2" charset="-122"/>
              </a:rPr>
              <a:t>Taylor &amp; Francis Online</a:t>
            </a:r>
            <a:r>
              <a:rPr lang="zh-TW" altLang="en-US" sz="1600" b="1" dirty="0" smtClean="0">
                <a:solidFill>
                  <a:srgbClr val="FF66CC"/>
                </a:solidFill>
                <a:latin typeface="Arial" pitchFamily="34" charset="0"/>
                <a:ea typeface="SimSun" pitchFamily="2" charset="-122"/>
              </a:rPr>
              <a:t>重新申請一組配對碼。再重複以上步驟即可。</a:t>
            </a:r>
            <a:endParaRPr lang="zh-TW" sz="1600" b="1" dirty="0">
              <a:solidFill>
                <a:srgbClr val="FF66CC"/>
              </a:solidFill>
              <a:latin typeface="Arial" pitchFamily="34" charset="0"/>
              <a:ea typeface="SimSun" pitchFamily="2" charset="-122"/>
            </a:endParaRPr>
          </a:p>
        </p:txBody>
      </p:sp>
      <p:pic>
        <p:nvPicPr>
          <p:cNvPr id="62468" name="Picture 2"/>
          <p:cNvPicPr>
            <a:picLocks noChangeAspect="1" noChangeArrowheads="1"/>
          </p:cNvPicPr>
          <p:nvPr/>
        </p:nvPicPr>
        <p:blipFill>
          <a:blip r:embed="rId4" cstate="email"/>
          <a:srcRect/>
          <a:stretch>
            <a:fillRect/>
          </a:stretch>
        </p:blipFill>
        <p:spPr bwMode="auto">
          <a:xfrm>
            <a:off x="2411413" y="2420938"/>
            <a:ext cx="4968875" cy="2982912"/>
          </a:xfrm>
          <a:prstGeom prst="rect">
            <a:avLst/>
          </a:prstGeom>
          <a:noFill/>
          <a:ln w="9525">
            <a:noFill/>
            <a:miter lim="800000"/>
            <a:headEnd/>
            <a:tailEnd/>
          </a:ln>
        </p:spPr>
      </p:pic>
      <p:sp>
        <p:nvSpPr>
          <p:cNvPr id="62469" name="Rectangle 25"/>
          <p:cNvSpPr>
            <a:spLocks noChangeArrowheads="1"/>
          </p:cNvSpPr>
          <p:nvPr/>
        </p:nvSpPr>
        <p:spPr bwMode="auto">
          <a:xfrm>
            <a:off x="2627313" y="4508500"/>
            <a:ext cx="3544887" cy="649288"/>
          </a:xfrm>
          <a:prstGeom prst="rect">
            <a:avLst/>
          </a:prstGeom>
          <a:solidFill>
            <a:srgbClr val="FF99CC"/>
          </a:solidFill>
          <a:ln w="9525">
            <a:noFill/>
            <a:miter lim="800000"/>
            <a:headEnd/>
            <a:tailEnd/>
          </a:ln>
        </p:spPr>
        <p:txBody>
          <a:bodyPr wrap="none" anchor="ctr"/>
          <a:lstStyle/>
          <a:p>
            <a:r>
              <a:rPr lang="zh-CN" altLang="en-US" sz="1200" b="1" dirty="0" smtClean="0">
                <a:latin typeface="SimSun" pitchFamily="2" charset="-122"/>
                <a:ea typeface="SimSun" pitchFamily="2" charset="-122"/>
              </a:rPr>
              <a:t>恭喜</a:t>
            </a:r>
            <a:r>
              <a:rPr lang="en-US" altLang="zh-CN" sz="1200" b="1" dirty="0" smtClean="0">
                <a:latin typeface="SimSun" pitchFamily="2" charset="-122"/>
                <a:ea typeface="SimSun" pitchFamily="2" charset="-122"/>
              </a:rPr>
              <a:t>!</a:t>
            </a:r>
            <a:r>
              <a:rPr lang="zh-CN" altLang="en-US" sz="1200" b="1" dirty="0" smtClean="0">
                <a:latin typeface="SimSun" pitchFamily="2" charset="-122"/>
                <a:ea typeface="SimSun" pitchFamily="2" charset="-122"/>
              </a:rPr>
              <a:t>序號填入後</a:t>
            </a:r>
            <a:r>
              <a:rPr lang="en-US" altLang="zh-CN" sz="1200" b="1" dirty="0" smtClean="0">
                <a:latin typeface="SimSun" pitchFamily="2" charset="-122"/>
                <a:ea typeface="SimSun" pitchFamily="2" charset="-122"/>
              </a:rPr>
              <a:t>,</a:t>
            </a:r>
            <a:r>
              <a:rPr lang="zh-TW" altLang="en-US" sz="1200" b="1" dirty="0" smtClean="0">
                <a:latin typeface="SimSun" pitchFamily="2" charset="-122"/>
                <a:ea typeface="SimSun" pitchFamily="2" charset="-122"/>
              </a:rPr>
              <a:t>您已經可以使用智慧行動裝置</a:t>
            </a:r>
            <a:endParaRPr lang="en-US" altLang="zh-CN" sz="1200" b="1" dirty="0">
              <a:latin typeface="SimSun" pitchFamily="2" charset="-122"/>
              <a:ea typeface="SimSun" pitchFamily="2" charset="-122"/>
            </a:endParaRPr>
          </a:p>
          <a:p>
            <a:r>
              <a:rPr lang="zh-CN" altLang="en-US" sz="1200" b="1" dirty="0" smtClean="0">
                <a:latin typeface="SimSun" pitchFamily="2" charset="-122"/>
                <a:ea typeface="SimSun" pitchFamily="2" charset="-122"/>
              </a:rPr>
              <a:t>來瀏覽</a:t>
            </a:r>
            <a:r>
              <a:rPr lang="en-US" altLang="zh-CN" sz="1200" b="1" dirty="0" smtClean="0">
                <a:latin typeface="SimSun" pitchFamily="2" charset="-122"/>
                <a:ea typeface="SimSun" pitchFamily="2" charset="-122"/>
              </a:rPr>
              <a:t>Taylor &amp; Francis Online:</a:t>
            </a:r>
            <a:r>
              <a:rPr lang="zh-CN" altLang="en-US" sz="1200" b="1" dirty="0" smtClean="0">
                <a:latin typeface="SimSun" pitchFamily="2" charset="-122"/>
                <a:ea typeface="SimSun" pitchFamily="2" charset="-122"/>
              </a:rPr>
              <a:t>讓您可</a:t>
            </a:r>
            <a:endParaRPr lang="en-US" altLang="zh-CN" sz="1200" b="1" dirty="0">
              <a:latin typeface="SimSun" pitchFamily="2" charset="-122"/>
              <a:ea typeface="SimSun" pitchFamily="2" charset="-122"/>
            </a:endParaRPr>
          </a:p>
          <a:p>
            <a:r>
              <a:rPr lang="zh-TW" altLang="en-US" sz="1200" b="1" dirty="0" smtClean="0">
                <a:latin typeface="SimSun" pitchFamily="2" charset="-122"/>
                <a:ea typeface="SimSun" pitchFamily="2" charset="-122"/>
              </a:rPr>
              <a:t>以隨時隨地獲得您想要的資訊</a:t>
            </a:r>
            <a:endParaRPr lang="zh-TW" altLang="en-US" sz="1200" b="1" dirty="0">
              <a:latin typeface="SimSun" pitchFamily="2" charset="-122"/>
              <a:ea typeface="SimSun" pitchFamily="2" charset="-122"/>
            </a:endParaRPr>
          </a:p>
        </p:txBody>
      </p:sp>
      <p:sp>
        <p:nvSpPr>
          <p:cNvPr id="62470" name="Rectangle 1"/>
          <p:cNvSpPr>
            <a:spLocks noChangeArrowheads="1"/>
          </p:cNvSpPr>
          <p:nvPr/>
        </p:nvSpPr>
        <p:spPr bwMode="auto">
          <a:xfrm>
            <a:off x="1692275" y="381000"/>
            <a:ext cx="5219700" cy="615553"/>
          </a:xfrm>
          <a:prstGeom prst="rect">
            <a:avLst/>
          </a:prstGeom>
          <a:noFill/>
          <a:ln w="9525">
            <a:noFill/>
            <a:miter lim="800000"/>
            <a:headEnd/>
            <a:tailEnd/>
          </a:ln>
        </p:spPr>
        <p:txBody>
          <a:bodyPr wrap="square">
            <a:spAutoFit/>
          </a:bodyPr>
          <a:lstStyle/>
          <a:p>
            <a:r>
              <a:rPr lang="en-US" altLang="zh-CN" b="1" dirty="0" smtClean="0">
                <a:latin typeface="Arial" pitchFamily="34" charset="0"/>
                <a:ea typeface="微軟正黑體" pitchFamily="34" charset="-120"/>
              </a:rPr>
              <a:t>6. </a:t>
            </a:r>
            <a:r>
              <a:rPr lang="zh-TW" altLang="en-US" sz="1600" b="1" dirty="0" smtClean="0">
                <a:latin typeface="Arial" pitchFamily="34" charset="0"/>
                <a:ea typeface="SimSun" pitchFamily="2" charset="-122"/>
              </a:rPr>
              <a:t>配對碼填入無誤後</a:t>
            </a:r>
            <a:r>
              <a:rPr lang="en-US" altLang="zh-CN" sz="1600" b="1" dirty="0" smtClean="0">
                <a:latin typeface="Arial" pitchFamily="34" charset="0"/>
                <a:ea typeface="SimSun" pitchFamily="2" charset="-122"/>
              </a:rPr>
              <a:t>,</a:t>
            </a:r>
            <a:r>
              <a:rPr lang="zh-TW" altLang="en-US" sz="1600" b="1" dirty="0" smtClean="0">
                <a:latin typeface="Arial" pitchFamily="34" charset="0"/>
                <a:ea typeface="SimSun" pitchFamily="2" charset="-122"/>
              </a:rPr>
              <a:t>您就可以使用智慧型手機來瀏覽 </a:t>
            </a:r>
            <a:endParaRPr lang="en-US" altLang="zh-TW" sz="1600" b="1" dirty="0" smtClean="0">
              <a:latin typeface="Arial" pitchFamily="34" charset="0"/>
              <a:ea typeface="SimSun" pitchFamily="2" charset="-122"/>
            </a:endParaRPr>
          </a:p>
          <a:p>
            <a:r>
              <a:rPr lang="en-US" altLang="zh-TW" sz="1600" b="1" dirty="0">
                <a:latin typeface="Arial" pitchFamily="34" charset="0"/>
                <a:ea typeface="SimSun" pitchFamily="2" charset="-122"/>
              </a:rPr>
              <a:t> </a:t>
            </a:r>
            <a:r>
              <a:rPr lang="en-US" altLang="zh-TW" sz="1600" b="1" dirty="0" smtClean="0">
                <a:latin typeface="Arial" pitchFamily="34" charset="0"/>
                <a:ea typeface="SimSun" pitchFamily="2" charset="-122"/>
              </a:rPr>
              <a:t>   </a:t>
            </a:r>
            <a:r>
              <a:rPr lang="en-US" altLang="zh-TW" sz="1600" b="1" dirty="0" smtClean="0">
                <a:latin typeface="Arial" pitchFamily="34" charset="0"/>
                <a:ea typeface="微軟正黑體" pitchFamily="34" charset="-120"/>
              </a:rPr>
              <a:t>Taylor &amp; Francis </a:t>
            </a:r>
            <a:r>
              <a:rPr lang="en-US" altLang="zh-TW" sz="1600" b="1" dirty="0">
                <a:latin typeface="Arial" pitchFamily="34" charset="0"/>
                <a:ea typeface="微軟正黑體" pitchFamily="34" charset="-120"/>
              </a:rPr>
              <a:t>Online</a:t>
            </a:r>
            <a:endParaRPr lang="en-US" altLang="zh-CN" sz="1600" b="1" dirty="0">
              <a:latin typeface="Arial" pitchFamily="34" charset="0"/>
              <a:ea typeface="SimSun" pitchFamily="2" charset="-122"/>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www.article-submissionservice.com/wp-content/uploads/2010/06/ipad-300x216.jpg"/>
          <p:cNvPicPr>
            <a:picLocks noChangeAspect="1" noChangeArrowheads="1"/>
          </p:cNvPicPr>
          <p:nvPr/>
        </p:nvPicPr>
        <p:blipFill>
          <a:blip r:embed="rId3" cstate="email"/>
          <a:srcRect/>
          <a:stretch>
            <a:fillRect/>
          </a:stretch>
        </p:blipFill>
        <p:spPr bwMode="auto">
          <a:xfrm>
            <a:off x="1187450" y="1844675"/>
            <a:ext cx="6769100" cy="4405313"/>
          </a:xfrm>
          <a:prstGeom prst="rect">
            <a:avLst/>
          </a:prstGeom>
          <a:noFill/>
          <a:ln w="9525">
            <a:noFill/>
            <a:miter lim="800000"/>
            <a:headEnd/>
            <a:tailEnd/>
          </a:ln>
        </p:spPr>
      </p:pic>
      <p:pic>
        <p:nvPicPr>
          <p:cNvPr id="63491" name="Picture 2"/>
          <p:cNvPicPr>
            <a:picLocks noChangeAspect="1" noChangeArrowheads="1"/>
          </p:cNvPicPr>
          <p:nvPr/>
        </p:nvPicPr>
        <p:blipFill>
          <a:blip r:embed="rId4" cstate="email"/>
          <a:srcRect/>
          <a:stretch>
            <a:fillRect/>
          </a:stretch>
        </p:blipFill>
        <p:spPr bwMode="auto">
          <a:xfrm>
            <a:off x="2411413" y="2781300"/>
            <a:ext cx="4824412" cy="2700338"/>
          </a:xfrm>
          <a:prstGeom prst="rect">
            <a:avLst/>
          </a:prstGeom>
          <a:noFill/>
          <a:ln w="9525">
            <a:noFill/>
            <a:miter lim="800000"/>
            <a:headEnd/>
            <a:tailEnd/>
          </a:ln>
        </p:spPr>
      </p:pic>
      <p:sp>
        <p:nvSpPr>
          <p:cNvPr id="13" name="Rectangle 12"/>
          <p:cNvSpPr/>
          <p:nvPr/>
        </p:nvSpPr>
        <p:spPr>
          <a:xfrm>
            <a:off x="5508625" y="2781300"/>
            <a:ext cx="503238" cy="215900"/>
          </a:xfrm>
          <a:prstGeom prst="rect">
            <a:avLst/>
          </a:prstGeom>
          <a:noFill/>
          <a:ln>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ea typeface="新細明體" pitchFamily="18" charset="-120"/>
            </a:endParaRPr>
          </a:p>
        </p:txBody>
      </p:sp>
      <p:sp>
        <p:nvSpPr>
          <p:cNvPr id="63493" name="TextBox 13"/>
          <p:cNvSpPr txBox="1">
            <a:spLocks noChangeArrowheads="1"/>
          </p:cNvSpPr>
          <p:nvPr/>
        </p:nvSpPr>
        <p:spPr bwMode="auto">
          <a:xfrm>
            <a:off x="5940425" y="2781300"/>
            <a:ext cx="935038" cy="276225"/>
          </a:xfrm>
          <a:prstGeom prst="rect">
            <a:avLst/>
          </a:prstGeom>
          <a:noFill/>
          <a:ln w="9525">
            <a:noFill/>
            <a:miter lim="800000"/>
            <a:headEnd/>
            <a:tailEnd/>
          </a:ln>
        </p:spPr>
        <p:txBody>
          <a:bodyPr>
            <a:spAutoFit/>
          </a:bodyPr>
          <a:lstStyle/>
          <a:p>
            <a:r>
              <a:rPr lang="en-US" altLang="zh-TW" sz="1200" b="1">
                <a:solidFill>
                  <a:srgbClr val="D60093"/>
                </a:solidFill>
                <a:latin typeface="微軟正黑體" pitchFamily="34" charset="-120"/>
                <a:ea typeface="微軟正黑體" pitchFamily="34" charset="-120"/>
              </a:rPr>
              <a:t>Setting</a:t>
            </a:r>
            <a:endParaRPr lang="zh-TW" altLang="en-US" sz="1200" b="1">
              <a:solidFill>
                <a:srgbClr val="D60093"/>
              </a:solidFill>
              <a:latin typeface="微軟正黑體" pitchFamily="34" charset="-120"/>
              <a:ea typeface="微軟正黑體" pitchFamily="34" charset="-120"/>
            </a:endParaRPr>
          </a:p>
        </p:txBody>
      </p:sp>
      <p:sp>
        <p:nvSpPr>
          <p:cNvPr id="15" name="Rectangle 14"/>
          <p:cNvSpPr/>
          <p:nvPr/>
        </p:nvSpPr>
        <p:spPr>
          <a:xfrm>
            <a:off x="2411413" y="4149725"/>
            <a:ext cx="4824412" cy="287338"/>
          </a:xfrm>
          <a:prstGeom prst="rect">
            <a:avLst/>
          </a:prstGeom>
          <a:noFill/>
          <a:ln>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ea typeface="新細明體" pitchFamily="18" charset="-120"/>
            </a:endParaRPr>
          </a:p>
        </p:txBody>
      </p:sp>
      <p:sp>
        <p:nvSpPr>
          <p:cNvPr id="63496" name="Rectangle 1"/>
          <p:cNvSpPr>
            <a:spLocks noChangeArrowheads="1"/>
          </p:cNvSpPr>
          <p:nvPr/>
        </p:nvSpPr>
        <p:spPr bwMode="auto">
          <a:xfrm>
            <a:off x="1524000" y="1268810"/>
            <a:ext cx="6913563" cy="923330"/>
          </a:xfrm>
          <a:prstGeom prst="rect">
            <a:avLst/>
          </a:prstGeom>
          <a:noFill/>
          <a:ln w="9525">
            <a:noFill/>
            <a:miter lim="800000"/>
            <a:headEnd/>
            <a:tailEnd/>
          </a:ln>
        </p:spPr>
        <p:txBody>
          <a:bodyPr>
            <a:spAutoFit/>
          </a:bodyPr>
          <a:lstStyle/>
          <a:p>
            <a:r>
              <a:rPr lang="en-US" altLang="zh-TW" b="1" dirty="0">
                <a:latin typeface="Arial" pitchFamily="34" charset="0"/>
                <a:ea typeface="SimSun" pitchFamily="2" charset="-122"/>
              </a:rPr>
              <a:t>7. </a:t>
            </a:r>
            <a:r>
              <a:rPr lang="en-US" altLang="zh-TW" b="1" dirty="0" smtClean="0">
                <a:latin typeface="Arial" pitchFamily="34" charset="0"/>
                <a:ea typeface="SimSun" pitchFamily="2" charset="-122"/>
              </a:rPr>
              <a:t>Pairing</a:t>
            </a:r>
            <a:r>
              <a:rPr lang="zh-CN" altLang="en-US" b="1" dirty="0" smtClean="0">
                <a:latin typeface="Arial" pitchFamily="34" charset="0"/>
                <a:ea typeface="SimSun" pitchFamily="2" charset="-122"/>
              </a:rPr>
              <a:t>成功後</a:t>
            </a:r>
            <a:r>
              <a:rPr lang="en-US" altLang="zh-CN" b="1" dirty="0" smtClean="0">
                <a:latin typeface="Arial" pitchFamily="34" charset="0"/>
                <a:ea typeface="SimSun" pitchFamily="2" charset="-122"/>
              </a:rPr>
              <a:t>,</a:t>
            </a:r>
            <a:r>
              <a:rPr lang="zh-CN" altLang="en-US" b="1" dirty="0">
                <a:latin typeface="Arial" pitchFamily="34" charset="0"/>
                <a:ea typeface="SimSun" pitchFamily="2" charset="-122"/>
              </a:rPr>
              <a:t>可至</a:t>
            </a:r>
            <a:r>
              <a:rPr lang="zh-CN" altLang="en-US" b="1" dirty="0" smtClean="0">
                <a:latin typeface="Arial" pitchFamily="34" charset="0"/>
                <a:ea typeface="SimSun" pitchFamily="2" charset="-122"/>
              </a:rPr>
              <a:t>“</a:t>
            </a:r>
            <a:r>
              <a:rPr lang="en-US" altLang="zh-TW" b="1" dirty="0" smtClean="0">
                <a:latin typeface="Arial" pitchFamily="34" charset="0"/>
                <a:ea typeface="SimSun" pitchFamily="2" charset="-122"/>
              </a:rPr>
              <a:t>My Account”</a:t>
            </a:r>
            <a:r>
              <a:rPr lang="zh-CN" altLang="en-US" b="1" dirty="0" smtClean="0">
                <a:latin typeface="Arial" pitchFamily="34" charset="0"/>
                <a:ea typeface="SimSun" pitchFamily="2" charset="-122"/>
              </a:rPr>
              <a:t>檢視您的 </a:t>
            </a:r>
            <a:endParaRPr lang="en-US" altLang="zh-CN" b="1" dirty="0" smtClean="0">
              <a:latin typeface="Arial" pitchFamily="34" charset="0"/>
              <a:ea typeface="SimSun" pitchFamily="2" charset="-122"/>
            </a:endParaRPr>
          </a:p>
          <a:p>
            <a:r>
              <a:rPr lang="en-US" altLang="zh-CN" b="1" dirty="0">
                <a:latin typeface="Arial" pitchFamily="34" charset="0"/>
                <a:ea typeface="SimSun" pitchFamily="2" charset="-122"/>
              </a:rPr>
              <a:t> </a:t>
            </a:r>
            <a:r>
              <a:rPr lang="en-US" altLang="zh-CN" b="1" dirty="0" smtClean="0">
                <a:latin typeface="Arial" pitchFamily="34" charset="0"/>
                <a:ea typeface="SimSun" pitchFamily="2" charset="-122"/>
              </a:rPr>
              <a:t>   ”</a:t>
            </a:r>
            <a:r>
              <a:rPr lang="en-US" altLang="zh-TW" b="1" dirty="0" smtClean="0">
                <a:latin typeface="Arial" pitchFamily="34" charset="0"/>
                <a:ea typeface="SimSun" pitchFamily="2" charset="-122"/>
              </a:rPr>
              <a:t>login </a:t>
            </a:r>
            <a:r>
              <a:rPr lang="en-US" altLang="zh-TW" b="1" dirty="0">
                <a:latin typeface="Arial" pitchFamily="34" charset="0"/>
                <a:ea typeface="SimSun" pitchFamily="2" charset="-122"/>
              </a:rPr>
              <a:t>detail Setting”</a:t>
            </a:r>
            <a:endParaRPr lang="zh-TW" altLang="ja-JP" b="1" dirty="0">
              <a:latin typeface="Arial" pitchFamily="34" charset="0"/>
              <a:ea typeface="SimSun" pitchFamily="2" charset="-122"/>
            </a:endParaRPr>
          </a:p>
          <a:p>
            <a:endParaRPr lang="en-US" altLang="zh-CN" b="1" dirty="0">
              <a:latin typeface="Arial" pitchFamily="34" charset="0"/>
              <a:ea typeface="SimSun" pitchFamily="2" charset="-122"/>
            </a:endParaRPr>
          </a:p>
        </p:txBody>
      </p:sp>
      <p:sp>
        <p:nvSpPr>
          <p:cNvPr id="9" name="Slide Number Placeholder 5"/>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 name="Rectangle 1"/>
          <p:cNvSpPr/>
          <p:nvPr/>
        </p:nvSpPr>
        <p:spPr>
          <a:xfrm>
            <a:off x="6382544" y="6352143"/>
            <a:ext cx="2628092" cy="369332"/>
          </a:xfrm>
          <a:prstGeom prst="rect">
            <a:avLst/>
          </a:prstGeom>
        </p:spPr>
        <p:txBody>
          <a:bodyPr wrap="none">
            <a:spAutoFit/>
          </a:bodyPr>
          <a:lstStyle/>
          <a:p>
            <a:pPr algn="ctr"/>
            <a:r>
              <a:rPr lang="en-GB" altLang="zh-TW" b="1" dirty="0">
                <a:solidFill>
                  <a:schemeClr val="tx2"/>
                </a:solidFill>
                <a:latin typeface="微軟正黑體" pitchFamily="34" charset="-120"/>
                <a:ea typeface="微軟正黑體" pitchFamily="34" charset="-120"/>
              </a:rPr>
              <a:t>www.tandfonline.com</a:t>
            </a:r>
          </a:p>
        </p:txBody>
      </p:sp>
    </p:spTree>
  </p:cSld>
  <p:clrMapOvr>
    <a:masterClrMapping/>
  </p:clrMapOvr>
  <p:transition advTm="6000"/>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971550" y="1412875"/>
            <a:ext cx="7559675" cy="5029200"/>
            <a:chOff x="971600" y="1412776"/>
            <a:chExt cx="7559675" cy="5029200"/>
          </a:xfrm>
        </p:grpSpPr>
        <p:pic>
          <p:nvPicPr>
            <p:cNvPr id="64521" name="Picture 2" descr="http://www.article-submissionservice.com/wp-content/uploads/2010/06/ipad-300x216.jpg"/>
            <p:cNvPicPr>
              <a:picLocks noChangeAspect="1" noChangeArrowheads="1"/>
            </p:cNvPicPr>
            <p:nvPr/>
          </p:nvPicPr>
          <p:blipFill>
            <a:blip r:embed="rId3" cstate="email"/>
            <a:srcRect/>
            <a:stretch>
              <a:fillRect/>
            </a:stretch>
          </p:blipFill>
          <p:spPr bwMode="auto">
            <a:xfrm>
              <a:off x="971600" y="1412776"/>
              <a:ext cx="7559675" cy="5029200"/>
            </a:xfrm>
            <a:prstGeom prst="rect">
              <a:avLst/>
            </a:prstGeom>
            <a:noFill/>
            <a:ln w="9525">
              <a:noFill/>
              <a:miter lim="800000"/>
              <a:headEnd/>
              <a:tailEnd/>
            </a:ln>
          </p:spPr>
        </p:pic>
        <p:pic>
          <p:nvPicPr>
            <p:cNvPr id="64522" name="Picture 2"/>
            <p:cNvPicPr>
              <a:picLocks noChangeAspect="1" noChangeArrowheads="1"/>
            </p:cNvPicPr>
            <p:nvPr/>
          </p:nvPicPr>
          <p:blipFill>
            <a:blip r:embed="rId4" cstate="email"/>
            <a:srcRect/>
            <a:stretch>
              <a:fillRect/>
            </a:stretch>
          </p:blipFill>
          <p:spPr bwMode="auto">
            <a:xfrm>
              <a:off x="2413050" y="2420839"/>
              <a:ext cx="5418137" cy="3168650"/>
            </a:xfrm>
            <a:prstGeom prst="rect">
              <a:avLst/>
            </a:prstGeom>
            <a:noFill/>
            <a:ln w="9525">
              <a:noFill/>
              <a:miter lim="800000"/>
              <a:headEnd/>
              <a:tailEnd/>
            </a:ln>
          </p:spPr>
        </p:pic>
      </p:grpSp>
      <p:sp>
        <p:nvSpPr>
          <p:cNvPr id="9" name="Rectangle 8"/>
          <p:cNvSpPr/>
          <p:nvPr/>
        </p:nvSpPr>
        <p:spPr>
          <a:xfrm>
            <a:off x="2700338" y="3213100"/>
            <a:ext cx="1655762" cy="144463"/>
          </a:xfrm>
          <a:prstGeom prst="rect">
            <a:avLst/>
          </a:prstGeom>
          <a:noFill/>
          <a:ln w="9525">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ea typeface="新細明體" pitchFamily="18" charset="-120"/>
            </a:endParaRPr>
          </a:p>
        </p:txBody>
      </p:sp>
      <p:sp>
        <p:nvSpPr>
          <p:cNvPr id="10" name="Rectangle 9"/>
          <p:cNvSpPr/>
          <p:nvPr/>
        </p:nvSpPr>
        <p:spPr>
          <a:xfrm>
            <a:off x="2700338" y="3357563"/>
            <a:ext cx="1728787" cy="215900"/>
          </a:xfrm>
          <a:prstGeom prst="rect">
            <a:avLst/>
          </a:prstGeom>
          <a:noFill/>
          <a:ln w="9525">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ea typeface="新細明體" pitchFamily="18" charset="-120"/>
            </a:endParaRPr>
          </a:p>
        </p:txBody>
      </p:sp>
      <p:sp>
        <p:nvSpPr>
          <p:cNvPr id="64517" name="TextBox 10"/>
          <p:cNvSpPr txBox="1">
            <a:spLocks noChangeArrowheads="1"/>
          </p:cNvSpPr>
          <p:nvPr/>
        </p:nvSpPr>
        <p:spPr bwMode="auto">
          <a:xfrm>
            <a:off x="4284663" y="3141663"/>
            <a:ext cx="1944687" cy="276225"/>
          </a:xfrm>
          <a:prstGeom prst="rect">
            <a:avLst/>
          </a:prstGeom>
          <a:noFill/>
          <a:ln w="9525">
            <a:noFill/>
            <a:miter lim="800000"/>
            <a:headEnd/>
            <a:tailEnd/>
          </a:ln>
        </p:spPr>
        <p:txBody>
          <a:bodyPr>
            <a:spAutoFit/>
          </a:bodyPr>
          <a:lstStyle/>
          <a:p>
            <a:r>
              <a:rPr lang="en-US" altLang="zh-TW" sz="1200">
                <a:solidFill>
                  <a:srgbClr val="D60093"/>
                </a:solidFill>
                <a:latin typeface="微軟正黑體" pitchFamily="34" charset="-120"/>
                <a:ea typeface="微軟正黑體" pitchFamily="34" charset="-120"/>
              </a:rPr>
              <a:t>You are logged in as xxx</a:t>
            </a:r>
            <a:endParaRPr lang="zh-TW" altLang="en-US" sz="1200">
              <a:solidFill>
                <a:srgbClr val="D60093"/>
              </a:solidFill>
              <a:latin typeface="微軟正黑體" pitchFamily="34" charset="-120"/>
              <a:ea typeface="微軟正黑體" pitchFamily="34" charset="-120"/>
            </a:endParaRPr>
          </a:p>
        </p:txBody>
      </p:sp>
      <p:sp>
        <p:nvSpPr>
          <p:cNvPr id="64518" name="TextBox 11"/>
          <p:cNvSpPr txBox="1">
            <a:spLocks noChangeArrowheads="1"/>
          </p:cNvSpPr>
          <p:nvPr/>
        </p:nvSpPr>
        <p:spPr bwMode="auto">
          <a:xfrm>
            <a:off x="4427538" y="3357563"/>
            <a:ext cx="2447925" cy="276225"/>
          </a:xfrm>
          <a:prstGeom prst="rect">
            <a:avLst/>
          </a:prstGeom>
          <a:noFill/>
          <a:ln w="9525">
            <a:noFill/>
            <a:miter lim="800000"/>
            <a:headEnd/>
            <a:tailEnd/>
          </a:ln>
        </p:spPr>
        <p:txBody>
          <a:bodyPr>
            <a:spAutoFit/>
          </a:bodyPr>
          <a:lstStyle/>
          <a:p>
            <a:r>
              <a:rPr lang="en-US" altLang="zh-TW" sz="1200">
                <a:solidFill>
                  <a:srgbClr val="D60093"/>
                </a:solidFill>
                <a:latin typeface="微軟正黑體" pitchFamily="34" charset="-120"/>
                <a:ea typeface="微軟正黑體" pitchFamily="34" charset="-120"/>
              </a:rPr>
              <a:t>Your browser is paired to xxx</a:t>
            </a:r>
            <a:endParaRPr lang="zh-TW" altLang="en-US" sz="1200">
              <a:solidFill>
                <a:srgbClr val="D60093"/>
              </a:solidFill>
              <a:latin typeface="微軟正黑體" pitchFamily="34" charset="-120"/>
              <a:ea typeface="微軟正黑體" pitchFamily="34" charset="-120"/>
            </a:endParaRPr>
          </a:p>
        </p:txBody>
      </p:sp>
      <p:sp>
        <p:nvSpPr>
          <p:cNvPr id="64519" name="Rectangle 12"/>
          <p:cNvSpPr>
            <a:spLocks noChangeArrowheads="1"/>
          </p:cNvSpPr>
          <p:nvPr/>
        </p:nvSpPr>
        <p:spPr bwMode="auto">
          <a:xfrm>
            <a:off x="5943600" y="6324600"/>
            <a:ext cx="3457575" cy="400050"/>
          </a:xfrm>
          <a:prstGeom prst="rect">
            <a:avLst/>
          </a:prstGeom>
          <a:noFill/>
          <a:ln w="9525">
            <a:noFill/>
            <a:miter lim="800000"/>
            <a:headEnd/>
            <a:tailEnd/>
          </a:ln>
        </p:spPr>
        <p:txBody>
          <a:bodyPr>
            <a:spAutoFit/>
          </a:bodyPr>
          <a:lstStyle/>
          <a:p>
            <a:pPr algn="ctr"/>
            <a:r>
              <a:rPr lang="en-GB" altLang="zh-TW" sz="2000" b="1" dirty="0">
                <a:solidFill>
                  <a:schemeClr val="tx2"/>
                </a:solidFill>
                <a:latin typeface="微軟正黑體" pitchFamily="34" charset="-120"/>
                <a:ea typeface="微軟正黑體" pitchFamily="34" charset="-120"/>
              </a:rPr>
              <a:t>www.tandfonline.com</a:t>
            </a:r>
          </a:p>
        </p:txBody>
      </p:sp>
      <p:sp>
        <p:nvSpPr>
          <p:cNvPr id="64520" name="Rectangle 1"/>
          <p:cNvSpPr>
            <a:spLocks noChangeArrowheads="1"/>
          </p:cNvSpPr>
          <p:nvPr/>
        </p:nvSpPr>
        <p:spPr bwMode="auto">
          <a:xfrm>
            <a:off x="1371600" y="1412875"/>
            <a:ext cx="6913563" cy="369332"/>
          </a:xfrm>
          <a:prstGeom prst="rect">
            <a:avLst/>
          </a:prstGeom>
          <a:noFill/>
          <a:ln w="9525">
            <a:noFill/>
            <a:miter lim="800000"/>
            <a:headEnd/>
            <a:tailEnd/>
          </a:ln>
        </p:spPr>
        <p:txBody>
          <a:bodyPr>
            <a:spAutoFit/>
          </a:bodyPr>
          <a:lstStyle/>
          <a:p>
            <a:r>
              <a:rPr lang="en-US" altLang="zh-CN" b="1" dirty="0">
                <a:latin typeface="Arial" pitchFamily="34" charset="0"/>
                <a:ea typeface="SimSun" pitchFamily="2" charset="-122"/>
              </a:rPr>
              <a:t>8</a:t>
            </a:r>
            <a:r>
              <a:rPr lang="en-US" altLang="zh-TW" b="1" dirty="0" smtClean="0">
                <a:latin typeface="Arial" pitchFamily="34" charset="0"/>
                <a:ea typeface="SimSun" pitchFamily="2" charset="-122"/>
              </a:rPr>
              <a:t>.</a:t>
            </a:r>
            <a:r>
              <a:rPr lang="zh-TW" altLang="en-US" b="1" dirty="0" smtClean="0">
                <a:latin typeface="Arial" pitchFamily="34" charset="0"/>
                <a:ea typeface="SimSun" pitchFamily="2" charset="-122"/>
              </a:rPr>
              <a:t>進入”</a:t>
            </a:r>
            <a:r>
              <a:rPr lang="en-US" altLang="zh-TW" b="1" dirty="0" smtClean="0">
                <a:latin typeface="Arial" pitchFamily="34" charset="0"/>
                <a:ea typeface="SimSun" pitchFamily="2" charset="-122"/>
              </a:rPr>
              <a:t>My </a:t>
            </a:r>
            <a:r>
              <a:rPr lang="en-US" altLang="zh-TW" b="1" dirty="0">
                <a:latin typeface="Arial" pitchFamily="34" charset="0"/>
                <a:ea typeface="SimSun" pitchFamily="2" charset="-122"/>
              </a:rPr>
              <a:t>Account</a:t>
            </a:r>
            <a:r>
              <a:rPr lang="en-US" altLang="zh-TW" b="1" dirty="0" smtClean="0">
                <a:latin typeface="Arial" pitchFamily="34" charset="0"/>
                <a:ea typeface="SimSun" pitchFamily="2" charset="-122"/>
              </a:rPr>
              <a:t>”</a:t>
            </a:r>
            <a:r>
              <a:rPr lang="zh-TW" altLang="en-US" b="1" dirty="0" smtClean="0">
                <a:latin typeface="Arial" pitchFamily="34" charset="0"/>
                <a:ea typeface="SimSun" pitchFamily="2" charset="-122"/>
              </a:rPr>
              <a:t>後</a:t>
            </a:r>
            <a:r>
              <a:rPr lang="en-US" altLang="zh-TW" b="1" dirty="0" smtClean="0">
                <a:latin typeface="Arial" pitchFamily="34" charset="0"/>
                <a:ea typeface="SimSun" pitchFamily="2" charset="-122"/>
              </a:rPr>
              <a:t>,</a:t>
            </a:r>
            <a:r>
              <a:rPr lang="zh-CN" altLang="en-US" b="1" dirty="0" smtClean="0">
                <a:latin typeface="Arial" pitchFamily="34" charset="0"/>
                <a:ea typeface="SimSun" pitchFamily="2" charset="-122"/>
              </a:rPr>
              <a:t>頁</a:t>
            </a:r>
            <a:r>
              <a:rPr lang="zh-TW" altLang="en-US" b="1" dirty="0" smtClean="0">
                <a:latin typeface="Arial" pitchFamily="34" charset="0"/>
                <a:ea typeface="SimSun" pitchFamily="2" charset="-122"/>
              </a:rPr>
              <a:t>面將會顯示如下</a:t>
            </a:r>
            <a:r>
              <a:rPr lang="en-US" altLang="zh-TW" b="1" dirty="0" smtClean="0">
                <a:latin typeface="Arial" pitchFamily="34" charset="0"/>
                <a:ea typeface="SimSun" pitchFamily="2" charset="-122"/>
              </a:rPr>
              <a:t>:</a:t>
            </a:r>
            <a:endParaRPr lang="en-US" altLang="zh-CN" b="1" dirty="0">
              <a:latin typeface="Arial" pitchFamily="34" charset="0"/>
              <a:ea typeface="SimSun" pitchFamily="2" charset="-122"/>
            </a:endParaRPr>
          </a:p>
        </p:txBody>
      </p:sp>
      <p:sp>
        <p:nvSpPr>
          <p:cNvPr id="11" name="Slide Number Placeholder 5"/>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cSld>
  <p:clrMapOvr>
    <a:masterClrMapping/>
  </p:clrMapOvr>
  <p:transition advTm="12000"/>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827088" y="1412875"/>
            <a:ext cx="7273925" cy="5054600"/>
            <a:chOff x="826467" y="1412875"/>
            <a:chExt cx="7273925" cy="5054600"/>
          </a:xfrm>
        </p:grpSpPr>
        <p:pic>
          <p:nvPicPr>
            <p:cNvPr id="65541" name="Picture 2" descr="http://www.article-submissionservice.com/wp-content/uploads/2010/06/ipad-300x216.jpg"/>
            <p:cNvPicPr>
              <a:picLocks noChangeAspect="1" noChangeArrowheads="1"/>
            </p:cNvPicPr>
            <p:nvPr/>
          </p:nvPicPr>
          <p:blipFill>
            <a:blip r:embed="rId3" cstate="email"/>
            <a:srcRect/>
            <a:stretch>
              <a:fillRect/>
            </a:stretch>
          </p:blipFill>
          <p:spPr bwMode="auto">
            <a:xfrm>
              <a:off x="826467" y="1412875"/>
              <a:ext cx="7273925" cy="5054600"/>
            </a:xfrm>
            <a:prstGeom prst="rect">
              <a:avLst/>
            </a:prstGeom>
            <a:noFill/>
            <a:ln w="9525">
              <a:noFill/>
              <a:miter lim="800000"/>
              <a:headEnd/>
              <a:tailEnd/>
            </a:ln>
          </p:spPr>
        </p:pic>
        <p:pic>
          <p:nvPicPr>
            <p:cNvPr id="65542" name="Picture 2"/>
            <p:cNvPicPr>
              <a:picLocks noChangeAspect="1" noChangeArrowheads="1"/>
            </p:cNvPicPr>
            <p:nvPr/>
          </p:nvPicPr>
          <p:blipFill>
            <a:blip r:embed="rId4" cstate="email"/>
            <a:srcRect/>
            <a:stretch>
              <a:fillRect/>
            </a:stretch>
          </p:blipFill>
          <p:spPr bwMode="auto">
            <a:xfrm>
              <a:off x="2050429" y="2420938"/>
              <a:ext cx="5327650" cy="3095625"/>
            </a:xfrm>
            <a:prstGeom prst="rect">
              <a:avLst/>
            </a:prstGeom>
            <a:noFill/>
            <a:ln w="9525">
              <a:noFill/>
              <a:miter lim="800000"/>
              <a:headEnd/>
              <a:tailEnd/>
            </a:ln>
          </p:spPr>
        </p:pic>
        <p:sp>
          <p:nvSpPr>
            <p:cNvPr id="65543" name="Rectangle 25"/>
            <p:cNvSpPr>
              <a:spLocks noChangeArrowheads="1"/>
            </p:cNvSpPr>
            <p:nvPr/>
          </p:nvSpPr>
          <p:spPr bwMode="auto">
            <a:xfrm>
              <a:off x="6154117" y="3357563"/>
              <a:ext cx="792162" cy="358775"/>
            </a:xfrm>
            <a:prstGeom prst="rect">
              <a:avLst/>
            </a:prstGeom>
            <a:solidFill>
              <a:srgbClr val="FF99CC"/>
            </a:solidFill>
            <a:ln w="9525">
              <a:noFill/>
              <a:miter lim="800000"/>
              <a:headEnd/>
              <a:tailEnd/>
            </a:ln>
          </p:spPr>
          <p:txBody>
            <a:bodyPr wrap="none" anchor="ctr"/>
            <a:lstStyle/>
            <a:p>
              <a:r>
                <a:rPr lang="zh-CN" altLang="en-US" sz="1000" b="1" smtClean="0">
                  <a:latin typeface="微軟正黑體" pitchFamily="34" charset="-120"/>
                  <a:ea typeface="微軟正黑體" pitchFamily="34" charset="-120"/>
                </a:rPr>
                <a:t>已有帳戶，</a:t>
              </a:r>
              <a:endParaRPr lang="en-US" altLang="zh-CN" sz="1000" b="1">
                <a:latin typeface="微軟正黑體" pitchFamily="34" charset="-120"/>
                <a:ea typeface="微軟正黑體" pitchFamily="34" charset="-120"/>
              </a:endParaRPr>
            </a:p>
            <a:p>
              <a:r>
                <a:rPr lang="zh-CN" altLang="en-US" sz="1000" b="1" smtClean="0">
                  <a:latin typeface="微軟正黑體" pitchFamily="34" charset="-120"/>
                  <a:ea typeface="微軟正黑體" pitchFamily="34" charset="-120"/>
                </a:rPr>
                <a:t>直接登錄</a:t>
              </a:r>
              <a:endParaRPr lang="zh-TW" altLang="en-US" sz="1000" b="1">
                <a:latin typeface="微軟正黑體" pitchFamily="34" charset="-120"/>
                <a:ea typeface="微軟正黑體" pitchFamily="34" charset="-120"/>
              </a:endParaRPr>
            </a:p>
          </p:txBody>
        </p:sp>
        <p:sp>
          <p:nvSpPr>
            <p:cNvPr id="65544" name="Rectangle 16"/>
            <p:cNvSpPr>
              <a:spLocks noChangeArrowheads="1"/>
            </p:cNvSpPr>
            <p:nvPr/>
          </p:nvSpPr>
          <p:spPr bwMode="auto">
            <a:xfrm>
              <a:off x="5075262" y="3429000"/>
              <a:ext cx="719137" cy="287338"/>
            </a:xfrm>
            <a:prstGeom prst="rect">
              <a:avLst/>
            </a:prstGeom>
            <a:noFill/>
            <a:ln w="38100">
              <a:solidFill>
                <a:srgbClr val="C800C8"/>
              </a:solidFill>
              <a:miter lim="800000"/>
              <a:headEnd/>
              <a:tailEnd/>
            </a:ln>
          </p:spPr>
          <p:txBody>
            <a:bodyPr wrap="none" anchor="ctr"/>
            <a:lstStyle/>
            <a:p>
              <a:endParaRPr lang="zh-TW" altLang="en-US">
                <a:ea typeface="新細明體" pitchFamily="18" charset="-120"/>
              </a:endParaRPr>
            </a:p>
          </p:txBody>
        </p:sp>
        <p:sp>
          <p:nvSpPr>
            <p:cNvPr id="65545" name="Rectangle 25"/>
            <p:cNvSpPr>
              <a:spLocks noChangeArrowheads="1"/>
            </p:cNvSpPr>
            <p:nvPr/>
          </p:nvSpPr>
          <p:spPr bwMode="auto">
            <a:xfrm>
              <a:off x="2482229" y="3357563"/>
              <a:ext cx="863600" cy="358775"/>
            </a:xfrm>
            <a:prstGeom prst="rect">
              <a:avLst/>
            </a:prstGeom>
            <a:solidFill>
              <a:srgbClr val="FF99CC"/>
            </a:solidFill>
            <a:ln w="9525">
              <a:noFill/>
              <a:miter lim="800000"/>
              <a:headEnd/>
              <a:tailEnd/>
            </a:ln>
          </p:spPr>
          <p:txBody>
            <a:bodyPr wrap="none" anchor="ctr"/>
            <a:lstStyle/>
            <a:p>
              <a:r>
                <a:rPr lang="zh-CN" altLang="en-US" sz="1000" b="1" smtClean="0">
                  <a:latin typeface="SimSun" pitchFamily="2" charset="-122"/>
                  <a:ea typeface="SimSun" pitchFamily="2" charset="-122"/>
                </a:rPr>
                <a:t>沒有帳號，</a:t>
              </a:r>
              <a:endParaRPr lang="en-US" altLang="zh-CN" sz="1000" b="1">
                <a:latin typeface="SimSun" pitchFamily="2" charset="-122"/>
                <a:ea typeface="SimSun" pitchFamily="2" charset="-122"/>
              </a:endParaRPr>
            </a:p>
            <a:p>
              <a:r>
                <a:rPr lang="zh-CN" altLang="en-US" sz="1000" b="1" smtClean="0">
                  <a:latin typeface="SimSun" pitchFamily="2" charset="-122"/>
                  <a:ea typeface="SimSun" pitchFamily="2" charset="-122"/>
                </a:rPr>
                <a:t>直接註冊</a:t>
              </a:r>
              <a:endParaRPr lang="zh-TW" altLang="en-US" sz="1000" b="1">
                <a:latin typeface="SimSun" pitchFamily="2" charset="-122"/>
                <a:ea typeface="新細明體" pitchFamily="18" charset="-120"/>
              </a:endParaRPr>
            </a:p>
          </p:txBody>
        </p:sp>
        <p:sp>
          <p:nvSpPr>
            <p:cNvPr id="65546" name="Rectangle 16"/>
            <p:cNvSpPr>
              <a:spLocks noChangeArrowheads="1"/>
            </p:cNvSpPr>
            <p:nvPr/>
          </p:nvSpPr>
          <p:spPr bwMode="auto">
            <a:xfrm>
              <a:off x="3562374" y="3429000"/>
              <a:ext cx="936625" cy="287338"/>
            </a:xfrm>
            <a:prstGeom prst="rect">
              <a:avLst/>
            </a:prstGeom>
            <a:noFill/>
            <a:ln w="38100">
              <a:solidFill>
                <a:srgbClr val="C800C8"/>
              </a:solidFill>
              <a:miter lim="800000"/>
              <a:headEnd/>
              <a:tailEnd/>
            </a:ln>
          </p:spPr>
          <p:txBody>
            <a:bodyPr wrap="none" anchor="ctr"/>
            <a:lstStyle/>
            <a:p>
              <a:endParaRPr lang="zh-TW" altLang="en-US">
                <a:ea typeface="新細明體" pitchFamily="18" charset="-120"/>
              </a:endParaRPr>
            </a:p>
          </p:txBody>
        </p:sp>
      </p:grpSp>
      <p:sp>
        <p:nvSpPr>
          <p:cNvPr id="65539" name="Rectangle 6"/>
          <p:cNvSpPr>
            <a:spLocks noChangeArrowheads="1"/>
          </p:cNvSpPr>
          <p:nvPr/>
        </p:nvSpPr>
        <p:spPr bwMode="auto">
          <a:xfrm>
            <a:off x="827088" y="152400"/>
            <a:ext cx="5867400" cy="954088"/>
          </a:xfrm>
          <a:prstGeom prst="rect">
            <a:avLst/>
          </a:prstGeom>
          <a:noFill/>
          <a:ln w="9525">
            <a:noFill/>
            <a:miter lim="800000"/>
            <a:headEnd/>
            <a:tailEnd/>
          </a:ln>
        </p:spPr>
        <p:txBody>
          <a:bodyPr>
            <a:spAutoFit/>
          </a:bodyPr>
          <a:lstStyle/>
          <a:p>
            <a:r>
              <a:rPr lang="zh-TW" altLang="en-US" sz="2800" b="1" dirty="0" smtClean="0">
                <a:solidFill>
                  <a:srgbClr val="FF3399"/>
                </a:solidFill>
                <a:latin typeface="Arial" pitchFamily="34" charset="0"/>
                <a:ea typeface="SimSun" pitchFamily="2" charset="-122"/>
              </a:rPr>
              <a:t>用戶所在機構提供</a:t>
            </a:r>
            <a:r>
              <a:rPr lang="en-US" altLang="zh-CN" sz="2800" b="1" dirty="0" err="1" smtClean="0">
                <a:solidFill>
                  <a:srgbClr val="FF3399"/>
                </a:solidFill>
                <a:latin typeface="Arial" pitchFamily="34" charset="0"/>
                <a:ea typeface="SimSun" pitchFamily="2" charset="-122"/>
              </a:rPr>
              <a:t>WiFi</a:t>
            </a:r>
            <a:r>
              <a:rPr lang="zh-CN" altLang="en-US" sz="2800" b="1" dirty="0" smtClean="0">
                <a:solidFill>
                  <a:srgbClr val="FF3399"/>
                </a:solidFill>
                <a:latin typeface="Arial" pitchFamily="34" charset="0"/>
                <a:ea typeface="SimSun" pitchFamily="2" charset="-122"/>
              </a:rPr>
              <a:t>的情況下</a:t>
            </a:r>
            <a:r>
              <a:rPr lang="zh-CN" altLang="en-US" sz="2800" dirty="0" smtClean="0">
                <a:solidFill>
                  <a:srgbClr val="FF3399"/>
                </a:solidFill>
                <a:latin typeface="Arial" pitchFamily="34" charset="0"/>
                <a:ea typeface="SimSun" pitchFamily="2" charset="-122"/>
              </a:rPr>
              <a:t>：</a:t>
            </a:r>
            <a:r>
              <a:rPr lang="zh-TW" altLang="en-US" sz="2800" b="1" dirty="0" smtClean="0">
                <a:solidFill>
                  <a:srgbClr val="FF3399"/>
                </a:solidFill>
                <a:latin typeface="Arial" pitchFamily="34" charset="0"/>
                <a:ea typeface="SimSun" pitchFamily="2" charset="-122"/>
              </a:rPr>
              <a:t>可以用行動裝置</a:t>
            </a:r>
            <a:r>
              <a:rPr lang="zh-TW" altLang="en-US" sz="2800" b="1" dirty="0">
                <a:solidFill>
                  <a:srgbClr val="FF3399"/>
                </a:solidFill>
                <a:latin typeface="Arial" pitchFamily="34" charset="0"/>
                <a:ea typeface="SimSun" pitchFamily="2" charset="-122"/>
              </a:rPr>
              <a:t>執行</a:t>
            </a:r>
            <a:r>
              <a:rPr lang="zh-TW" altLang="en-US" sz="2800" b="1" dirty="0" smtClean="0">
                <a:solidFill>
                  <a:srgbClr val="FF3399"/>
                </a:solidFill>
                <a:latin typeface="Arial" pitchFamily="34" charset="0"/>
                <a:ea typeface="SimSun" pitchFamily="2" charset="-122"/>
              </a:rPr>
              <a:t>自動配對</a:t>
            </a:r>
            <a:endParaRPr lang="en-US" sz="2800" b="1" dirty="0">
              <a:solidFill>
                <a:srgbClr val="FF3399"/>
              </a:solidFill>
              <a:latin typeface="Arial" pitchFamily="34" charset="0"/>
              <a:ea typeface="SimSun" pitchFamily="2" charset="-122"/>
            </a:endParaRPr>
          </a:p>
        </p:txBody>
      </p:sp>
      <p:sp>
        <p:nvSpPr>
          <p:cNvPr id="65540" name="Rectangle 1"/>
          <p:cNvSpPr>
            <a:spLocks noChangeArrowheads="1"/>
          </p:cNvSpPr>
          <p:nvPr/>
        </p:nvSpPr>
        <p:spPr bwMode="auto">
          <a:xfrm>
            <a:off x="1143000" y="1219200"/>
            <a:ext cx="7273925" cy="923330"/>
          </a:xfrm>
          <a:prstGeom prst="rect">
            <a:avLst/>
          </a:prstGeom>
          <a:noFill/>
          <a:ln w="9525">
            <a:noFill/>
            <a:miter lim="800000"/>
            <a:headEnd/>
            <a:tailEnd/>
          </a:ln>
        </p:spPr>
        <p:txBody>
          <a:bodyPr>
            <a:spAutoFit/>
          </a:bodyPr>
          <a:lstStyle/>
          <a:p>
            <a:r>
              <a:rPr lang="en-US" altLang="zh-CN" b="1" dirty="0" smtClean="0">
                <a:latin typeface="Arial" pitchFamily="34" charset="0"/>
                <a:ea typeface="SimSun" pitchFamily="2" charset="-122"/>
              </a:rPr>
              <a:t>1.</a:t>
            </a:r>
            <a:r>
              <a:rPr lang="zh-CN" altLang="en-US" b="1" dirty="0" smtClean="0">
                <a:latin typeface="Arial" pitchFamily="34" charset="0"/>
                <a:ea typeface="SimSun" pitchFamily="2" charset="-122"/>
              </a:rPr>
              <a:t>點擊</a:t>
            </a:r>
            <a:r>
              <a:rPr lang="en-US" altLang="zh-TW" b="1" dirty="0" smtClean="0">
                <a:latin typeface="Arial" pitchFamily="34" charset="0"/>
                <a:ea typeface="SimSun" pitchFamily="2" charset="-122"/>
              </a:rPr>
              <a:t>”</a:t>
            </a:r>
            <a:r>
              <a:rPr lang="en-US" altLang="zh-TW" b="1" dirty="0">
                <a:latin typeface="Arial" pitchFamily="34" charset="0"/>
                <a:ea typeface="SimSun" pitchFamily="2" charset="-122"/>
              </a:rPr>
              <a:t>Device Pairing</a:t>
            </a:r>
            <a:r>
              <a:rPr lang="en-US" altLang="zh-TW" b="1" dirty="0" smtClean="0">
                <a:latin typeface="Arial" pitchFamily="34" charset="0"/>
                <a:ea typeface="SimSun" pitchFamily="2" charset="-122"/>
              </a:rPr>
              <a:t>”</a:t>
            </a:r>
            <a:r>
              <a:rPr lang="zh-CN" altLang="en-US" b="1" dirty="0" smtClean="0">
                <a:latin typeface="Arial" pitchFamily="34" charset="0"/>
                <a:ea typeface="SimSun" pitchFamily="2" charset="-122"/>
              </a:rPr>
              <a:t>後</a:t>
            </a:r>
            <a:r>
              <a:rPr lang="zh-TW" altLang="en-US" b="1" dirty="0" smtClean="0">
                <a:latin typeface="Arial" pitchFamily="34" charset="0"/>
                <a:ea typeface="SimSun" pitchFamily="2" charset="-122"/>
              </a:rPr>
              <a:t>，顯示下一頁面。已有帳號，可以直接登錄</a:t>
            </a:r>
            <a:endParaRPr lang="en-US" altLang="zh-TW" b="1" dirty="0" smtClean="0">
              <a:latin typeface="Arial" pitchFamily="34" charset="0"/>
              <a:ea typeface="SimSun" pitchFamily="2" charset="-122"/>
            </a:endParaRPr>
          </a:p>
          <a:p>
            <a:r>
              <a:rPr lang="zh-TW" altLang="en-US" b="1" dirty="0">
                <a:latin typeface="Arial" pitchFamily="34" charset="0"/>
                <a:ea typeface="SimSun" pitchFamily="2" charset="-122"/>
              </a:rPr>
              <a:t> </a:t>
            </a:r>
            <a:r>
              <a:rPr lang="zh-TW" altLang="en-US" b="1" dirty="0" smtClean="0">
                <a:latin typeface="Arial" pitchFamily="34" charset="0"/>
                <a:ea typeface="SimSun" pitchFamily="2" charset="-122"/>
              </a:rPr>
              <a:t>  沒有帳號，可直接申請免費帳號</a:t>
            </a:r>
            <a:endParaRPr lang="zh-TW" altLang="ja-JP" b="1" dirty="0">
              <a:latin typeface="Arial" pitchFamily="34" charset="0"/>
              <a:ea typeface="SimSun" pitchFamily="2" charset="-122"/>
            </a:endParaRPr>
          </a:p>
          <a:p>
            <a:endParaRPr lang="en-US" altLang="zh-CN" b="1" dirty="0">
              <a:latin typeface="Arial" pitchFamily="34" charset="0"/>
              <a:ea typeface="SimSun" pitchFamily="2" charset="-122"/>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www.article-submissionservice.com/wp-content/uploads/2010/06/ipad-300x216.jpg"/>
          <p:cNvPicPr>
            <a:picLocks noChangeAspect="1" noChangeArrowheads="1"/>
          </p:cNvPicPr>
          <p:nvPr/>
        </p:nvPicPr>
        <p:blipFill>
          <a:blip r:embed="rId3" cstate="email"/>
          <a:srcRect/>
          <a:stretch>
            <a:fillRect/>
          </a:stretch>
        </p:blipFill>
        <p:spPr bwMode="auto">
          <a:xfrm>
            <a:off x="1042988" y="1628775"/>
            <a:ext cx="7058025" cy="4905375"/>
          </a:xfrm>
          <a:prstGeom prst="rect">
            <a:avLst/>
          </a:prstGeom>
          <a:noFill/>
          <a:ln w="9525">
            <a:noFill/>
            <a:miter lim="800000"/>
            <a:headEnd/>
            <a:tailEnd/>
          </a:ln>
        </p:spPr>
      </p:pic>
      <p:pic>
        <p:nvPicPr>
          <p:cNvPr id="66563" name="Picture 2"/>
          <p:cNvPicPr>
            <a:picLocks noChangeAspect="1" noChangeArrowheads="1"/>
          </p:cNvPicPr>
          <p:nvPr/>
        </p:nvPicPr>
        <p:blipFill>
          <a:blip r:embed="rId4" cstate="email"/>
          <a:srcRect/>
          <a:stretch>
            <a:fillRect/>
          </a:stretch>
        </p:blipFill>
        <p:spPr bwMode="auto">
          <a:xfrm>
            <a:off x="2268538" y="2636838"/>
            <a:ext cx="5111750" cy="3024187"/>
          </a:xfrm>
          <a:prstGeom prst="rect">
            <a:avLst/>
          </a:prstGeom>
          <a:noFill/>
          <a:ln w="9525">
            <a:noFill/>
            <a:miter lim="800000"/>
            <a:headEnd/>
            <a:tailEnd/>
          </a:ln>
        </p:spPr>
      </p:pic>
      <p:sp>
        <p:nvSpPr>
          <p:cNvPr id="66564" name="TextBox 4"/>
          <p:cNvSpPr txBox="1">
            <a:spLocks noChangeArrowheads="1"/>
          </p:cNvSpPr>
          <p:nvPr/>
        </p:nvSpPr>
        <p:spPr bwMode="auto">
          <a:xfrm>
            <a:off x="1432718" y="1752600"/>
            <a:ext cx="3611886" cy="369332"/>
          </a:xfrm>
          <a:prstGeom prst="rect">
            <a:avLst/>
          </a:prstGeom>
          <a:noFill/>
          <a:ln w="9525">
            <a:noFill/>
            <a:miter lim="800000"/>
            <a:headEnd/>
            <a:tailEnd/>
          </a:ln>
        </p:spPr>
        <p:txBody>
          <a:bodyPr wrap="none">
            <a:spAutoFit/>
          </a:bodyPr>
          <a:lstStyle/>
          <a:p>
            <a:r>
              <a:rPr lang="en-US" altLang="zh-CN" b="1" dirty="0">
                <a:latin typeface="Arial" pitchFamily="34" charset="0"/>
                <a:ea typeface="SimSun" pitchFamily="2" charset="-122"/>
              </a:rPr>
              <a:t>2</a:t>
            </a:r>
            <a:r>
              <a:rPr lang="en-US" altLang="zh-CN" b="1" dirty="0" smtClean="0">
                <a:latin typeface="Arial" pitchFamily="34" charset="0"/>
                <a:ea typeface="SimSun" pitchFamily="2" charset="-122"/>
              </a:rPr>
              <a:t>.</a:t>
            </a:r>
            <a:r>
              <a:rPr lang="zh-TW" altLang="en-US" b="1" dirty="0" smtClean="0">
                <a:latin typeface="Arial" pitchFamily="34" charset="0"/>
                <a:ea typeface="SimSun" pitchFamily="2" charset="-122"/>
              </a:rPr>
              <a:t> </a:t>
            </a:r>
            <a:r>
              <a:rPr lang="zh-CN" altLang="en-US" b="1" dirty="0" smtClean="0">
                <a:latin typeface="Arial" pitchFamily="34" charset="0"/>
                <a:ea typeface="SimSun" pitchFamily="2" charset="-122"/>
              </a:rPr>
              <a:t>輸入帳號</a:t>
            </a:r>
            <a:r>
              <a:rPr lang="en-US" altLang="zh-CN" b="1" dirty="0" smtClean="0">
                <a:latin typeface="Arial" pitchFamily="34" charset="0"/>
                <a:ea typeface="SimSun" pitchFamily="2" charset="-122"/>
              </a:rPr>
              <a:t>/</a:t>
            </a:r>
            <a:r>
              <a:rPr lang="zh-TW" altLang="en-US" b="1" dirty="0" smtClean="0">
                <a:latin typeface="Arial" pitchFamily="34" charset="0"/>
                <a:ea typeface="SimSun" pitchFamily="2" charset="-122"/>
              </a:rPr>
              <a:t>密碼，點擊：</a:t>
            </a:r>
            <a:r>
              <a:rPr lang="en-US" altLang="zh-CN" b="1" dirty="0" smtClean="0">
                <a:latin typeface="Arial" pitchFamily="34" charset="0"/>
                <a:ea typeface="SimSun" pitchFamily="2" charset="-122"/>
              </a:rPr>
              <a:t>Submit</a:t>
            </a:r>
            <a:endParaRPr lang="en-US" altLang="zh-CN" b="1" dirty="0">
              <a:latin typeface="Arial" pitchFamily="34" charset="0"/>
              <a:ea typeface="SimSun" pitchFamily="2" charset="-122"/>
            </a:endParaRPr>
          </a:p>
        </p:txBody>
      </p:sp>
      <p:sp>
        <p:nvSpPr>
          <p:cNvPr id="66565" name="Rectangle 16"/>
          <p:cNvSpPr>
            <a:spLocks noChangeArrowheads="1"/>
          </p:cNvSpPr>
          <p:nvPr/>
        </p:nvSpPr>
        <p:spPr bwMode="auto">
          <a:xfrm>
            <a:off x="4500563" y="3573463"/>
            <a:ext cx="935037" cy="287337"/>
          </a:xfrm>
          <a:prstGeom prst="rect">
            <a:avLst/>
          </a:prstGeom>
          <a:noFill/>
          <a:ln w="38100">
            <a:solidFill>
              <a:srgbClr val="C800C8"/>
            </a:solidFill>
            <a:miter lim="800000"/>
            <a:headEnd/>
            <a:tailEnd/>
          </a:ln>
        </p:spPr>
        <p:txBody>
          <a:bodyPr wrap="none" anchor="ctr"/>
          <a:lstStyle/>
          <a:p>
            <a:endParaRPr lang="zh-TW" altLang="en-US">
              <a:ea typeface="新細明體" pitchFamily="18" charset="-120"/>
            </a:endParaRPr>
          </a:p>
        </p:txBody>
      </p:sp>
      <p:sp>
        <p:nvSpPr>
          <p:cNvPr id="66566" name="Rectangle 16"/>
          <p:cNvSpPr>
            <a:spLocks noChangeArrowheads="1"/>
          </p:cNvSpPr>
          <p:nvPr/>
        </p:nvSpPr>
        <p:spPr bwMode="auto">
          <a:xfrm>
            <a:off x="3419475" y="2924175"/>
            <a:ext cx="1368425" cy="576263"/>
          </a:xfrm>
          <a:prstGeom prst="rect">
            <a:avLst/>
          </a:prstGeom>
          <a:noFill/>
          <a:ln w="38100">
            <a:solidFill>
              <a:srgbClr val="C800C8"/>
            </a:solidFill>
            <a:miter lim="800000"/>
            <a:headEnd/>
            <a:tailEnd/>
          </a:ln>
        </p:spPr>
        <p:txBody>
          <a:bodyPr wrap="none" anchor="ctr"/>
          <a:lstStyle/>
          <a:p>
            <a:endParaRPr lang="zh-TW" altLang="en-US">
              <a:ea typeface="新細明體" pitchFamily="18" charset="-12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www.article-submissionservice.com/wp-content/uploads/2010/06/ipad-300x216.jpg"/>
          <p:cNvPicPr>
            <a:picLocks noChangeAspect="1" noChangeArrowheads="1"/>
          </p:cNvPicPr>
          <p:nvPr/>
        </p:nvPicPr>
        <p:blipFill>
          <a:blip r:embed="rId3" cstate="email"/>
          <a:srcRect/>
          <a:stretch>
            <a:fillRect/>
          </a:stretch>
        </p:blipFill>
        <p:spPr bwMode="auto">
          <a:xfrm>
            <a:off x="1187450" y="908050"/>
            <a:ext cx="6985000" cy="4856163"/>
          </a:xfrm>
          <a:prstGeom prst="rect">
            <a:avLst/>
          </a:prstGeom>
          <a:noFill/>
          <a:ln w="9525">
            <a:noFill/>
            <a:miter lim="800000"/>
            <a:headEnd/>
            <a:tailEnd/>
          </a:ln>
        </p:spPr>
      </p:pic>
      <p:pic>
        <p:nvPicPr>
          <p:cNvPr id="67587" name="Picture 2"/>
          <p:cNvPicPr>
            <a:picLocks noChangeAspect="1" noChangeArrowheads="1"/>
          </p:cNvPicPr>
          <p:nvPr/>
        </p:nvPicPr>
        <p:blipFill>
          <a:blip r:embed="rId4" cstate="email"/>
          <a:srcRect/>
          <a:stretch>
            <a:fillRect/>
          </a:stretch>
        </p:blipFill>
        <p:spPr bwMode="auto">
          <a:xfrm>
            <a:off x="2339975" y="1916113"/>
            <a:ext cx="5183188" cy="2952750"/>
          </a:xfrm>
          <a:prstGeom prst="rect">
            <a:avLst/>
          </a:prstGeom>
          <a:noFill/>
          <a:ln w="9525">
            <a:noFill/>
            <a:miter lim="800000"/>
            <a:headEnd/>
            <a:tailEnd/>
          </a:ln>
        </p:spPr>
      </p:pic>
      <p:sp>
        <p:nvSpPr>
          <p:cNvPr id="67588" name="Rectangle 16"/>
          <p:cNvSpPr>
            <a:spLocks noChangeArrowheads="1"/>
          </p:cNvSpPr>
          <p:nvPr/>
        </p:nvSpPr>
        <p:spPr bwMode="auto">
          <a:xfrm>
            <a:off x="4211638" y="2565400"/>
            <a:ext cx="1296987" cy="288925"/>
          </a:xfrm>
          <a:prstGeom prst="rect">
            <a:avLst/>
          </a:prstGeom>
          <a:noFill/>
          <a:ln w="38100">
            <a:solidFill>
              <a:srgbClr val="C800C8"/>
            </a:solidFill>
            <a:miter lim="800000"/>
            <a:headEnd/>
            <a:tailEnd/>
          </a:ln>
        </p:spPr>
        <p:txBody>
          <a:bodyPr wrap="none" anchor="ctr"/>
          <a:lstStyle/>
          <a:p>
            <a:endParaRPr lang="zh-TW" altLang="en-US">
              <a:ea typeface="新細明體" pitchFamily="18" charset="-120"/>
            </a:endParaRPr>
          </a:p>
        </p:txBody>
      </p:sp>
      <p:sp>
        <p:nvSpPr>
          <p:cNvPr id="10" name="Rectangle 9"/>
          <p:cNvSpPr/>
          <p:nvPr/>
        </p:nvSpPr>
        <p:spPr>
          <a:xfrm>
            <a:off x="2987675" y="3068638"/>
            <a:ext cx="360363" cy="144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ltLang="zh-CN">
              <a:solidFill>
                <a:srgbClr val="FFFFFF"/>
              </a:solidFill>
              <a:ea typeface="SimSun" pitchFamily="2" charset="-122"/>
            </a:endParaRPr>
          </a:p>
        </p:txBody>
      </p:sp>
      <p:sp>
        <p:nvSpPr>
          <p:cNvPr id="67590" name="Rectangle 1"/>
          <p:cNvSpPr>
            <a:spLocks noChangeArrowheads="1"/>
          </p:cNvSpPr>
          <p:nvPr/>
        </p:nvSpPr>
        <p:spPr bwMode="auto">
          <a:xfrm>
            <a:off x="1600199" y="1060966"/>
            <a:ext cx="6913563" cy="369332"/>
          </a:xfrm>
          <a:prstGeom prst="rect">
            <a:avLst/>
          </a:prstGeom>
          <a:noFill/>
          <a:ln w="9525">
            <a:noFill/>
            <a:miter lim="800000"/>
            <a:headEnd/>
            <a:tailEnd/>
          </a:ln>
        </p:spPr>
        <p:txBody>
          <a:bodyPr>
            <a:spAutoFit/>
          </a:bodyPr>
          <a:lstStyle/>
          <a:p>
            <a:r>
              <a:rPr lang="en-US" altLang="zh-CN" b="1" dirty="0" smtClean="0">
                <a:latin typeface="Arial" pitchFamily="34" charset="0"/>
                <a:ea typeface="SimSun" pitchFamily="2" charset="-122"/>
              </a:rPr>
              <a:t>3</a:t>
            </a:r>
            <a:r>
              <a:rPr lang="en-US" altLang="zh-TW" b="1" dirty="0" smtClean="0">
                <a:latin typeface="Arial" pitchFamily="34" charset="0"/>
                <a:ea typeface="SimSun" pitchFamily="2" charset="-122"/>
              </a:rPr>
              <a:t>.</a:t>
            </a:r>
            <a:r>
              <a:rPr lang="zh-TW" altLang="en-US" b="1" dirty="0" smtClean="0">
                <a:latin typeface="Arial" pitchFamily="34" charset="0"/>
                <a:ea typeface="SimSun" pitchFamily="2" charset="-122"/>
              </a:rPr>
              <a:t>自動配對啟動</a:t>
            </a:r>
            <a:endParaRPr lang="zh-TW" altLang="ja-JP" b="1" dirty="0">
              <a:latin typeface="Arial" pitchFamily="34" charset="0"/>
              <a:ea typeface="SimSun" pitchFamily="2" charset="-122"/>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extBox 2"/>
          <p:cNvSpPr txBox="1">
            <a:spLocks noChangeArrowheads="1"/>
          </p:cNvSpPr>
          <p:nvPr/>
        </p:nvSpPr>
        <p:spPr bwMode="auto">
          <a:xfrm>
            <a:off x="4859338" y="2708275"/>
            <a:ext cx="3937000" cy="2246313"/>
          </a:xfrm>
          <a:prstGeom prst="rect">
            <a:avLst/>
          </a:prstGeom>
          <a:noFill/>
          <a:ln w="9525">
            <a:noFill/>
            <a:miter lim="800000"/>
            <a:headEnd/>
            <a:tailEnd/>
          </a:ln>
        </p:spPr>
        <p:txBody>
          <a:bodyPr>
            <a:spAutoFit/>
          </a:bodyPr>
          <a:lstStyle/>
          <a:p>
            <a:pPr marL="685800" indent="-685800">
              <a:buFont typeface="Wingdings" pitchFamily="2" charset="2"/>
              <a:buChar char="Ø"/>
            </a:pPr>
            <a:r>
              <a:rPr lang="zh-CN" altLang="en-US" sz="2800" dirty="0">
                <a:latin typeface="Arial" pitchFamily="34" charset="0"/>
                <a:ea typeface="SimSun" pitchFamily="2" charset="-122"/>
              </a:rPr>
              <a:t>第一步：</a:t>
            </a:r>
            <a:endParaRPr lang="en-US" altLang="zh-CN" sz="2800" dirty="0">
              <a:latin typeface="Arial" pitchFamily="34" charset="0"/>
              <a:ea typeface="SimSun" pitchFamily="2" charset="-122"/>
            </a:endParaRPr>
          </a:p>
          <a:p>
            <a:pPr marL="685800" indent="-685800"/>
            <a:r>
              <a:rPr lang="en-US" altLang="zh-CN" sz="2800" dirty="0">
                <a:latin typeface="Arial" pitchFamily="34" charset="0"/>
                <a:ea typeface="SimSun" pitchFamily="2" charset="-122"/>
              </a:rPr>
              <a:t>	</a:t>
            </a:r>
            <a:r>
              <a:rPr lang="en-US" altLang="zh-CN" sz="2800" dirty="0" smtClean="0">
                <a:latin typeface="Arial" pitchFamily="34" charset="0"/>
                <a:ea typeface="SimSun" pitchFamily="2" charset="-122"/>
              </a:rPr>
              <a:t>IOS</a:t>
            </a:r>
            <a:r>
              <a:rPr lang="zh-CN" altLang="en-US" sz="2800" dirty="0" smtClean="0">
                <a:latin typeface="Arial" pitchFamily="34" charset="0"/>
                <a:ea typeface="SimSun" pitchFamily="2" charset="-122"/>
              </a:rPr>
              <a:t>設備經由</a:t>
            </a:r>
            <a:r>
              <a:rPr lang="en-US" altLang="zh-CN" sz="2800" dirty="0" smtClean="0">
                <a:latin typeface="Arial" pitchFamily="34" charset="0"/>
                <a:ea typeface="SimSun" pitchFamily="2" charset="-122"/>
              </a:rPr>
              <a:t>safari</a:t>
            </a:r>
            <a:r>
              <a:rPr lang="zh-TW" altLang="en-US" sz="2800" dirty="0" smtClean="0">
                <a:latin typeface="Arial" pitchFamily="34" charset="0"/>
                <a:ea typeface="SimSun" pitchFamily="2" charset="-122"/>
              </a:rPr>
              <a:t>瀏覽器打開主頁後根據提示點擊相應按鈕</a:t>
            </a:r>
            <a:endParaRPr lang="zh-CN" altLang="en-US" sz="2800" dirty="0">
              <a:latin typeface="Arial" pitchFamily="34" charset="0"/>
              <a:ea typeface="SimSun" pitchFamily="2" charset="-122"/>
            </a:endParaRPr>
          </a:p>
        </p:txBody>
      </p:sp>
      <p:sp>
        <p:nvSpPr>
          <p:cNvPr id="68612" name="Rectangle 6"/>
          <p:cNvSpPr>
            <a:spLocks noChangeArrowheads="1"/>
          </p:cNvSpPr>
          <p:nvPr/>
        </p:nvSpPr>
        <p:spPr bwMode="auto">
          <a:xfrm>
            <a:off x="1079500" y="642610"/>
            <a:ext cx="6324600" cy="523220"/>
          </a:xfrm>
          <a:prstGeom prst="rect">
            <a:avLst/>
          </a:prstGeom>
          <a:noFill/>
          <a:ln w="9525">
            <a:noFill/>
            <a:miter lim="800000"/>
            <a:headEnd/>
            <a:tailEnd/>
          </a:ln>
        </p:spPr>
        <p:txBody>
          <a:bodyPr wrap="square">
            <a:spAutoFit/>
          </a:bodyPr>
          <a:lstStyle/>
          <a:p>
            <a:r>
              <a:rPr lang="zh-CN" altLang="en-US" sz="2800" b="1" dirty="0" smtClean="0">
                <a:solidFill>
                  <a:srgbClr val="FF3399"/>
                </a:solidFill>
                <a:latin typeface="Arial" pitchFamily="34" charset="0"/>
                <a:ea typeface="SimSun" pitchFamily="2" charset="-122"/>
              </a:rPr>
              <a:t>將</a:t>
            </a:r>
            <a:r>
              <a:rPr lang="en-US" altLang="zh-CN" sz="2800" b="1" dirty="0" smtClean="0">
                <a:solidFill>
                  <a:srgbClr val="FF3399"/>
                </a:solidFill>
                <a:latin typeface="Arial" pitchFamily="34" charset="0"/>
                <a:ea typeface="SimSun" pitchFamily="2" charset="-122"/>
              </a:rPr>
              <a:t>TFO</a:t>
            </a:r>
            <a:r>
              <a:rPr lang="zh-TW" altLang="en-US" sz="2800" b="1" dirty="0" smtClean="0">
                <a:solidFill>
                  <a:srgbClr val="FF3399"/>
                </a:solidFill>
                <a:latin typeface="Arial" pitchFamily="34" charset="0"/>
                <a:ea typeface="SimSun" pitchFamily="2" charset="-122"/>
              </a:rPr>
              <a:t>應</a:t>
            </a:r>
            <a:r>
              <a:rPr lang="zh-TW" altLang="en-US" sz="2800" b="1" dirty="0">
                <a:solidFill>
                  <a:srgbClr val="FF3399"/>
                </a:solidFill>
                <a:latin typeface="Arial" pitchFamily="34" charset="0"/>
                <a:ea typeface="SimSun" pitchFamily="2" charset="-122"/>
              </a:rPr>
              <a:t>用程式</a:t>
            </a:r>
            <a:r>
              <a:rPr lang="zh-TW" altLang="en-US" sz="2800" b="1" dirty="0" smtClean="0">
                <a:solidFill>
                  <a:srgbClr val="FF3399"/>
                </a:solidFill>
                <a:latin typeface="Arial" pitchFamily="34" charset="0"/>
                <a:ea typeface="SimSun" pitchFamily="2" charset="-122"/>
              </a:rPr>
              <a:t>新增至您的行動裝置</a:t>
            </a:r>
            <a:endParaRPr lang="en-US" sz="2800" b="1" dirty="0">
              <a:solidFill>
                <a:srgbClr val="FF3399"/>
              </a:solidFill>
              <a:latin typeface="Arial" pitchFamily="34" charset="0"/>
              <a:ea typeface="SimSun" pitchFamily="2" charset="-122"/>
            </a:endParaRPr>
          </a:p>
        </p:txBody>
      </p:sp>
      <p:pic>
        <p:nvPicPr>
          <p:cNvPr id="2050" name="Picture 2" descr="C:\Users\PanS\Desktop\Pics for PPT\__ 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95400" y="1370408"/>
            <a:ext cx="3281362" cy="4922043"/>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2667000" y="5791200"/>
            <a:ext cx="533400" cy="501251"/>
          </a:xfrm>
          <a:prstGeom prst="roundRect">
            <a:avLst/>
          </a:prstGeom>
          <a:noFill/>
          <a:ln w="38100">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TextBox 3"/>
          <p:cNvSpPr txBox="1">
            <a:spLocks noChangeArrowheads="1"/>
          </p:cNvSpPr>
          <p:nvPr/>
        </p:nvSpPr>
        <p:spPr bwMode="auto">
          <a:xfrm>
            <a:off x="4656667" y="2764613"/>
            <a:ext cx="4665662" cy="954107"/>
          </a:xfrm>
          <a:prstGeom prst="rect">
            <a:avLst/>
          </a:prstGeom>
          <a:noFill/>
          <a:ln w="9525">
            <a:noFill/>
            <a:miter lim="800000"/>
            <a:headEnd/>
            <a:tailEnd/>
          </a:ln>
        </p:spPr>
        <p:txBody>
          <a:bodyPr wrap="square">
            <a:spAutoFit/>
          </a:bodyPr>
          <a:lstStyle/>
          <a:p>
            <a:pPr marL="685800" indent="-685800">
              <a:buFont typeface="Wingdings" pitchFamily="2" charset="2"/>
              <a:buChar char="Ø"/>
            </a:pPr>
            <a:r>
              <a:rPr lang="zh-CN" altLang="en-US" sz="2800" dirty="0">
                <a:latin typeface="Arial" pitchFamily="34" charset="0"/>
                <a:ea typeface="SimSun" pitchFamily="2" charset="-122"/>
              </a:rPr>
              <a:t>第二</a:t>
            </a:r>
            <a:r>
              <a:rPr lang="zh-CN" altLang="en-US" sz="2800" dirty="0" smtClean="0">
                <a:latin typeface="Arial" pitchFamily="34" charset="0"/>
                <a:ea typeface="SimSun" pitchFamily="2" charset="-122"/>
              </a:rPr>
              <a:t>步 </a:t>
            </a:r>
            <a:r>
              <a:rPr lang="en-US" altLang="zh-CN" sz="2800" dirty="0" smtClean="0">
                <a:latin typeface="Arial" pitchFamily="34" charset="0"/>
                <a:ea typeface="SimSun" pitchFamily="2" charset="-122"/>
              </a:rPr>
              <a:t>: </a:t>
            </a:r>
          </a:p>
          <a:p>
            <a:r>
              <a:rPr lang="en-US" altLang="zh-TW" sz="2800" dirty="0">
                <a:latin typeface="Arial" pitchFamily="34" charset="0"/>
                <a:ea typeface="SimSun" pitchFamily="2" charset="-122"/>
              </a:rPr>
              <a:t> </a:t>
            </a:r>
            <a:r>
              <a:rPr lang="en-US" altLang="zh-TW" sz="2800" dirty="0" smtClean="0">
                <a:latin typeface="Arial" pitchFamily="34" charset="0"/>
                <a:ea typeface="SimSun" pitchFamily="2" charset="-122"/>
              </a:rPr>
              <a:t>      </a:t>
            </a:r>
            <a:r>
              <a:rPr lang="zh-TW" altLang="en-US" sz="2800" dirty="0" smtClean="0">
                <a:latin typeface="Arial" pitchFamily="34" charset="0"/>
                <a:ea typeface="SimSun" pitchFamily="2" charset="-122"/>
              </a:rPr>
              <a:t>點擊</a:t>
            </a:r>
            <a:r>
              <a:rPr lang="en-US" altLang="zh-TW" sz="2800" dirty="0" smtClean="0">
                <a:latin typeface="Arial" pitchFamily="34" charset="0"/>
                <a:ea typeface="SimSun" pitchFamily="2" charset="-122"/>
              </a:rPr>
              <a:t>”</a:t>
            </a:r>
            <a:r>
              <a:rPr lang="zh-TW" altLang="en-US" sz="2800" dirty="0" smtClean="0">
                <a:latin typeface="Arial" pitchFamily="34" charset="0"/>
                <a:ea typeface="SimSun" pitchFamily="2" charset="-122"/>
              </a:rPr>
              <a:t>加入主畫面螢幕’</a:t>
            </a:r>
            <a:endParaRPr lang="zh-CN" altLang="en-US" sz="2800" dirty="0">
              <a:latin typeface="Arial" pitchFamily="34" charset="0"/>
              <a:ea typeface="SimSun" pitchFamily="2" charset="-122"/>
            </a:endParaRPr>
          </a:p>
        </p:txBody>
      </p:sp>
      <p:sp>
        <p:nvSpPr>
          <p:cNvPr id="69636" name="Rectangle 6"/>
          <p:cNvSpPr>
            <a:spLocks noChangeArrowheads="1"/>
          </p:cNvSpPr>
          <p:nvPr/>
        </p:nvSpPr>
        <p:spPr bwMode="auto">
          <a:xfrm>
            <a:off x="1270000" y="533399"/>
            <a:ext cx="5867400" cy="523875"/>
          </a:xfrm>
          <a:prstGeom prst="rect">
            <a:avLst/>
          </a:prstGeom>
          <a:noFill/>
          <a:ln w="9525">
            <a:noFill/>
            <a:miter lim="800000"/>
            <a:headEnd/>
            <a:tailEnd/>
          </a:ln>
        </p:spPr>
        <p:txBody>
          <a:bodyPr>
            <a:spAutoFit/>
          </a:bodyPr>
          <a:lstStyle/>
          <a:p>
            <a:r>
              <a:rPr lang="zh-CN" altLang="en-US" sz="2800" b="1" dirty="0" smtClean="0">
                <a:solidFill>
                  <a:srgbClr val="FF3399"/>
                </a:solidFill>
                <a:latin typeface="Arial" pitchFamily="34" charset="0"/>
                <a:ea typeface="SimSun" pitchFamily="2" charset="-122"/>
              </a:rPr>
              <a:t>將</a:t>
            </a:r>
            <a:r>
              <a:rPr lang="en-US" altLang="zh-CN" sz="2800" b="1" dirty="0" smtClean="0">
                <a:solidFill>
                  <a:srgbClr val="FF3399"/>
                </a:solidFill>
                <a:latin typeface="Arial" pitchFamily="34" charset="0"/>
                <a:ea typeface="SimSun" pitchFamily="2" charset="-122"/>
              </a:rPr>
              <a:t>TFO</a:t>
            </a:r>
            <a:r>
              <a:rPr lang="zh-TW" altLang="en-US" sz="2800" b="1" dirty="0" smtClean="0">
                <a:solidFill>
                  <a:srgbClr val="FF3399"/>
                </a:solidFill>
                <a:latin typeface="Arial" pitchFamily="34" charset="0"/>
                <a:ea typeface="SimSun" pitchFamily="2" charset="-122"/>
              </a:rPr>
              <a:t>應用新增至您的行動裝置</a:t>
            </a:r>
            <a:endParaRPr lang="en-US" sz="2800" b="1" dirty="0">
              <a:solidFill>
                <a:srgbClr val="FF3399"/>
              </a:solidFill>
              <a:latin typeface="Arial" pitchFamily="34" charset="0"/>
              <a:ea typeface="SimSun" pitchFamily="2" charset="-122"/>
            </a:endParaRPr>
          </a:p>
        </p:txBody>
      </p:sp>
      <p:pic>
        <p:nvPicPr>
          <p:cNvPr id="3074" name="Picture 2" descr="C:\Users\PanS\Desktop\Pics for PPT\__ 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95400" y="1295400"/>
            <a:ext cx="3335867" cy="50038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523470" y="3269458"/>
            <a:ext cx="2879725" cy="433387"/>
          </a:xfrm>
          <a:prstGeom prst="roundRect">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6"/>
          <p:cNvSpPr>
            <a:spLocks noChangeArrowheads="1"/>
          </p:cNvSpPr>
          <p:nvPr/>
        </p:nvSpPr>
        <p:spPr bwMode="auto">
          <a:xfrm>
            <a:off x="1344612" y="642936"/>
            <a:ext cx="5867400" cy="523875"/>
          </a:xfrm>
          <a:prstGeom prst="rect">
            <a:avLst/>
          </a:prstGeom>
          <a:noFill/>
          <a:ln w="9525">
            <a:noFill/>
            <a:miter lim="800000"/>
            <a:headEnd/>
            <a:tailEnd/>
          </a:ln>
        </p:spPr>
        <p:txBody>
          <a:bodyPr>
            <a:spAutoFit/>
          </a:bodyPr>
          <a:lstStyle/>
          <a:p>
            <a:r>
              <a:rPr lang="zh-CN" altLang="en-US" sz="2800" b="1" dirty="0" smtClean="0">
                <a:solidFill>
                  <a:srgbClr val="FF3399"/>
                </a:solidFill>
                <a:latin typeface="Arial" pitchFamily="34" charset="0"/>
                <a:ea typeface="SimSun" pitchFamily="2" charset="-122"/>
              </a:rPr>
              <a:t>將</a:t>
            </a:r>
            <a:r>
              <a:rPr lang="en-US" altLang="zh-CN" sz="2800" b="1" dirty="0" smtClean="0">
                <a:solidFill>
                  <a:srgbClr val="FF3399"/>
                </a:solidFill>
                <a:latin typeface="Arial" pitchFamily="34" charset="0"/>
                <a:ea typeface="SimSun" pitchFamily="2" charset="-122"/>
              </a:rPr>
              <a:t>TFO</a:t>
            </a:r>
            <a:r>
              <a:rPr lang="zh-TW" altLang="en-US" sz="2800" b="1" dirty="0" smtClean="0">
                <a:solidFill>
                  <a:srgbClr val="FF3399"/>
                </a:solidFill>
                <a:latin typeface="Arial" pitchFamily="34" charset="0"/>
                <a:ea typeface="SimSun" pitchFamily="2" charset="-122"/>
              </a:rPr>
              <a:t>應用新增至您的行動裝置</a:t>
            </a:r>
            <a:endParaRPr lang="en-US" sz="2800" b="1" dirty="0">
              <a:solidFill>
                <a:srgbClr val="FF3399"/>
              </a:solidFill>
              <a:latin typeface="Arial" pitchFamily="34" charset="0"/>
              <a:ea typeface="SimSun" pitchFamily="2" charset="-122"/>
            </a:endParaRPr>
          </a:p>
        </p:txBody>
      </p:sp>
      <p:sp>
        <p:nvSpPr>
          <p:cNvPr id="70660" name="TextBox 4"/>
          <p:cNvSpPr txBox="1">
            <a:spLocks noChangeArrowheads="1"/>
          </p:cNvSpPr>
          <p:nvPr/>
        </p:nvSpPr>
        <p:spPr bwMode="auto">
          <a:xfrm>
            <a:off x="5029200" y="2708274"/>
            <a:ext cx="3217862" cy="2246769"/>
          </a:xfrm>
          <a:prstGeom prst="rect">
            <a:avLst/>
          </a:prstGeom>
          <a:noFill/>
          <a:ln w="9525">
            <a:noFill/>
            <a:miter lim="800000"/>
            <a:headEnd/>
            <a:tailEnd/>
          </a:ln>
        </p:spPr>
        <p:txBody>
          <a:bodyPr wrap="square">
            <a:spAutoFit/>
          </a:bodyPr>
          <a:lstStyle/>
          <a:p>
            <a:pPr marL="685800" indent="-685800">
              <a:buFont typeface="Wingdings" pitchFamily="2" charset="2"/>
              <a:buChar char="Ø"/>
            </a:pPr>
            <a:r>
              <a:rPr lang="zh-CN" altLang="en-US" sz="2800" dirty="0">
                <a:latin typeface="Arial" pitchFamily="34" charset="0"/>
                <a:ea typeface="SimSun" pitchFamily="2" charset="-122"/>
              </a:rPr>
              <a:t>第三步：</a:t>
            </a:r>
            <a:endParaRPr lang="en-US" altLang="zh-CN" sz="2800" dirty="0">
              <a:latin typeface="Arial" pitchFamily="34" charset="0"/>
              <a:ea typeface="SimSun" pitchFamily="2" charset="-122"/>
            </a:endParaRPr>
          </a:p>
          <a:p>
            <a:pPr marL="685800" indent="-685800"/>
            <a:r>
              <a:rPr lang="zh-TW" altLang="en-US" sz="2800" dirty="0" smtClean="0">
                <a:latin typeface="Arial" pitchFamily="34" charset="0"/>
                <a:ea typeface="SimSun" pitchFamily="2" charset="-122"/>
              </a:rPr>
              <a:t>       確認快捷方式名稱後按一下 </a:t>
            </a:r>
            <a:endParaRPr lang="en-US" altLang="zh-TW" sz="2800" dirty="0" smtClean="0">
              <a:latin typeface="Arial" pitchFamily="34" charset="0"/>
              <a:ea typeface="SimSun" pitchFamily="2" charset="-122"/>
            </a:endParaRPr>
          </a:p>
          <a:p>
            <a:pPr marL="685800" indent="-685800"/>
            <a:r>
              <a:rPr lang="en-US" altLang="zh-TW" sz="2800" dirty="0">
                <a:latin typeface="Arial" pitchFamily="34" charset="0"/>
                <a:ea typeface="SimSun" pitchFamily="2" charset="-122"/>
              </a:rPr>
              <a:t> </a:t>
            </a:r>
            <a:r>
              <a:rPr lang="en-US" altLang="zh-TW" sz="2800" dirty="0" smtClean="0">
                <a:latin typeface="Arial" pitchFamily="34" charset="0"/>
                <a:ea typeface="SimSun" pitchFamily="2" charset="-122"/>
              </a:rPr>
              <a:t>       ”</a:t>
            </a:r>
            <a:r>
              <a:rPr lang="zh-TW" altLang="en-US" sz="2800" dirty="0" smtClean="0">
                <a:latin typeface="Arial" pitchFamily="34" charset="0"/>
                <a:ea typeface="SimSun" pitchFamily="2" charset="-122"/>
              </a:rPr>
              <a:t>新增</a:t>
            </a:r>
            <a:r>
              <a:rPr lang="en-US" altLang="zh-TW" sz="2800" dirty="0" smtClean="0">
                <a:latin typeface="Arial" pitchFamily="34" charset="0"/>
                <a:ea typeface="SimSun" pitchFamily="2" charset="-122"/>
              </a:rPr>
              <a:t>” </a:t>
            </a:r>
            <a:r>
              <a:rPr lang="zh-TW" altLang="en-US" sz="2800" dirty="0" smtClean="0">
                <a:latin typeface="Arial" pitchFamily="34" charset="0"/>
                <a:ea typeface="SimSun" pitchFamily="2" charset="-122"/>
              </a:rPr>
              <a:t>按鈕</a:t>
            </a:r>
            <a:endParaRPr lang="zh-CN" altLang="en-US" sz="2800" dirty="0">
              <a:latin typeface="Arial" pitchFamily="34" charset="0"/>
              <a:ea typeface="SimSun" pitchFamily="2" charset="-122"/>
            </a:endParaRPr>
          </a:p>
          <a:p>
            <a:pPr marL="685800" indent="-685800"/>
            <a:endParaRPr lang="zh-CN" altLang="en-US" sz="2800" dirty="0">
              <a:latin typeface="Arial" pitchFamily="34" charset="0"/>
              <a:ea typeface="SimSun" pitchFamily="2" charset="-122"/>
            </a:endParaRPr>
          </a:p>
        </p:txBody>
      </p:sp>
      <p:pic>
        <p:nvPicPr>
          <p:cNvPr id="4098" name="Picture 2" descr="C:\Users\PanS\Desktop\Pics for PPT\__ 3.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35101" y="1371600"/>
            <a:ext cx="3424237" cy="513635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a:spLocks noChangeArrowheads="1"/>
          </p:cNvSpPr>
          <p:nvPr/>
        </p:nvSpPr>
        <p:spPr bwMode="auto">
          <a:xfrm>
            <a:off x="2176463" y="2247900"/>
            <a:ext cx="1992312" cy="460375"/>
          </a:xfrm>
          <a:prstGeom prst="rect">
            <a:avLst/>
          </a:prstGeom>
          <a:noFill/>
          <a:ln w="9525">
            <a:noFill/>
            <a:miter lim="800000"/>
            <a:headEnd/>
            <a:tailEnd/>
          </a:ln>
        </p:spPr>
        <p:txBody>
          <a:bodyPr wrap="none">
            <a:spAutoFit/>
          </a:bodyPr>
          <a:lstStyle/>
          <a:p>
            <a:r>
              <a:rPr lang="en-US" altLang="zh-CN" b="1" dirty="0">
                <a:solidFill>
                  <a:srgbClr val="FF3399"/>
                </a:solidFill>
                <a:latin typeface="Arial" pitchFamily="34" charset="0"/>
                <a:cs typeface="Arial" pitchFamily="34" charset="0"/>
              </a:rPr>
              <a:t>T &amp; F Online</a:t>
            </a:r>
            <a:endParaRPr lang="zh-CN" altLang="en-US" b="1" dirty="0">
              <a:solidFill>
                <a:srgbClr val="FF3399"/>
              </a:solidFill>
              <a:latin typeface="Arial" pitchFamily="34" charset="0"/>
              <a:cs typeface="Arial" pitchFamily="34" charset="0"/>
            </a:endParaRPr>
          </a:p>
        </p:txBody>
      </p:sp>
      <p:sp>
        <p:nvSpPr>
          <p:cNvPr id="5" name="Rounded Rectangle 4"/>
          <p:cNvSpPr/>
          <p:nvPr/>
        </p:nvSpPr>
        <p:spPr>
          <a:xfrm>
            <a:off x="4278312" y="1607345"/>
            <a:ext cx="576263" cy="360362"/>
          </a:xfrm>
          <a:prstGeom prst="roundRect">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6"/>
          <p:cNvSpPr>
            <a:spLocks noChangeArrowheads="1"/>
          </p:cNvSpPr>
          <p:nvPr/>
        </p:nvSpPr>
        <p:spPr bwMode="auto">
          <a:xfrm>
            <a:off x="1028700" y="393700"/>
            <a:ext cx="5867400" cy="523875"/>
          </a:xfrm>
          <a:prstGeom prst="rect">
            <a:avLst/>
          </a:prstGeom>
          <a:noFill/>
          <a:ln w="9525">
            <a:noFill/>
            <a:miter lim="800000"/>
            <a:headEnd/>
            <a:tailEnd/>
          </a:ln>
        </p:spPr>
        <p:txBody>
          <a:bodyPr>
            <a:spAutoFit/>
          </a:bodyPr>
          <a:lstStyle/>
          <a:p>
            <a:r>
              <a:rPr lang="zh-CN" altLang="en-US" sz="2800" b="1" dirty="0" smtClean="0">
                <a:solidFill>
                  <a:srgbClr val="FF3399"/>
                </a:solidFill>
                <a:latin typeface="Arial" pitchFamily="34" charset="0"/>
                <a:ea typeface="SimSun" pitchFamily="2" charset="-122"/>
              </a:rPr>
              <a:t>將</a:t>
            </a:r>
            <a:r>
              <a:rPr lang="en-US" altLang="zh-CN" sz="2800" b="1" dirty="0" smtClean="0">
                <a:solidFill>
                  <a:srgbClr val="FF3399"/>
                </a:solidFill>
                <a:latin typeface="Arial" pitchFamily="34" charset="0"/>
                <a:ea typeface="SimSun" pitchFamily="2" charset="-122"/>
              </a:rPr>
              <a:t>TFO</a:t>
            </a:r>
            <a:r>
              <a:rPr lang="zh-TW" altLang="en-US" sz="2800" b="1" dirty="0" smtClean="0">
                <a:solidFill>
                  <a:srgbClr val="FF3399"/>
                </a:solidFill>
                <a:latin typeface="Arial" pitchFamily="34" charset="0"/>
                <a:ea typeface="SimSun" pitchFamily="2" charset="-122"/>
              </a:rPr>
              <a:t>應用新增至您的行動裝置</a:t>
            </a:r>
            <a:endParaRPr lang="en-US" sz="2800" b="1" dirty="0">
              <a:solidFill>
                <a:srgbClr val="FF3399"/>
              </a:solidFill>
              <a:latin typeface="Arial" pitchFamily="34" charset="0"/>
              <a:ea typeface="SimSun" pitchFamily="2" charset="-122"/>
            </a:endParaRPr>
          </a:p>
        </p:txBody>
      </p:sp>
      <p:sp>
        <p:nvSpPr>
          <p:cNvPr id="71684" name="TextBox 4"/>
          <p:cNvSpPr txBox="1">
            <a:spLocks noChangeArrowheads="1"/>
          </p:cNvSpPr>
          <p:nvPr/>
        </p:nvSpPr>
        <p:spPr bwMode="auto">
          <a:xfrm>
            <a:off x="4859338" y="2370297"/>
            <a:ext cx="3816350" cy="2678113"/>
          </a:xfrm>
          <a:prstGeom prst="rect">
            <a:avLst/>
          </a:prstGeom>
          <a:noFill/>
          <a:ln w="9525">
            <a:noFill/>
            <a:miter lim="800000"/>
            <a:headEnd/>
            <a:tailEnd/>
          </a:ln>
        </p:spPr>
        <p:txBody>
          <a:bodyPr>
            <a:spAutoFit/>
          </a:bodyPr>
          <a:lstStyle/>
          <a:p>
            <a:pPr marL="685800" indent="-685800">
              <a:buFont typeface="Wingdings" pitchFamily="2" charset="2"/>
              <a:buChar char="Ø"/>
            </a:pPr>
            <a:r>
              <a:rPr lang="zh-CN" altLang="en-US" sz="2800" dirty="0">
                <a:latin typeface="Arial" pitchFamily="34" charset="0"/>
                <a:ea typeface="SimSun" pitchFamily="2" charset="-122"/>
              </a:rPr>
              <a:t>第四步：</a:t>
            </a:r>
            <a:endParaRPr lang="en-US" altLang="zh-CN" sz="2800" dirty="0">
              <a:latin typeface="Arial" pitchFamily="34" charset="0"/>
              <a:ea typeface="SimSun" pitchFamily="2" charset="-122"/>
            </a:endParaRPr>
          </a:p>
          <a:p>
            <a:pPr marL="685800" indent="-685800"/>
            <a:r>
              <a:rPr lang="en-US" altLang="zh-CN" sz="2800" dirty="0">
                <a:latin typeface="Arial" pitchFamily="34" charset="0"/>
                <a:ea typeface="SimSun" pitchFamily="2" charset="-122"/>
              </a:rPr>
              <a:t>	</a:t>
            </a:r>
            <a:r>
              <a:rPr lang="zh-CN" altLang="en-US" sz="2800" dirty="0">
                <a:latin typeface="Arial" pitchFamily="34" charset="0"/>
                <a:ea typeface="SimSun" pitchFamily="2" charset="-122"/>
              </a:rPr>
              <a:t>回到</a:t>
            </a:r>
            <a:r>
              <a:rPr lang="en-US" altLang="zh-CN" sz="2800" dirty="0">
                <a:latin typeface="Arial" pitchFamily="34" charset="0"/>
                <a:ea typeface="SimSun" pitchFamily="2" charset="-122"/>
              </a:rPr>
              <a:t>Home Screen</a:t>
            </a:r>
            <a:r>
              <a:rPr lang="zh-CN" altLang="en-US" sz="2800" dirty="0">
                <a:latin typeface="Arial" pitchFamily="34" charset="0"/>
                <a:ea typeface="SimSun" pitchFamily="2" charset="-122"/>
              </a:rPr>
              <a:t>可以看到</a:t>
            </a:r>
            <a:r>
              <a:rPr lang="en-US" altLang="zh-CN" sz="2800" dirty="0">
                <a:latin typeface="Arial" pitchFamily="34" charset="0"/>
                <a:ea typeface="SimSun" pitchFamily="2" charset="-122"/>
              </a:rPr>
              <a:t>TFO </a:t>
            </a:r>
            <a:r>
              <a:rPr lang="en-US" altLang="zh-CN" sz="2800" dirty="0" smtClean="0">
                <a:latin typeface="Arial" pitchFamily="34" charset="0"/>
                <a:ea typeface="SimSun" pitchFamily="2" charset="-122"/>
              </a:rPr>
              <a:t>logo</a:t>
            </a:r>
            <a:r>
              <a:rPr lang="zh-CN" altLang="en-US" sz="2800" dirty="0" smtClean="0">
                <a:latin typeface="Arial" pitchFamily="34" charset="0"/>
                <a:ea typeface="SimSun" pitchFamily="2" charset="-122"/>
              </a:rPr>
              <a:t>的圖示</a:t>
            </a:r>
            <a:endParaRPr lang="zh-CN" altLang="en-US" sz="2800" dirty="0">
              <a:latin typeface="Arial" pitchFamily="34" charset="0"/>
              <a:ea typeface="SimSun" pitchFamily="2" charset="-122"/>
            </a:endParaRPr>
          </a:p>
          <a:p>
            <a:pPr marL="685800" indent="-685800"/>
            <a:endParaRPr lang="zh-CN" altLang="en-US" sz="2800" dirty="0">
              <a:latin typeface="Arial" pitchFamily="34" charset="0"/>
              <a:ea typeface="SimSun" pitchFamily="2" charset="-122"/>
            </a:endParaRPr>
          </a:p>
          <a:p>
            <a:pPr marL="685800" indent="-685800"/>
            <a:endParaRPr lang="zh-CN" altLang="en-US" sz="2800" dirty="0">
              <a:latin typeface="Arial" pitchFamily="34" charset="0"/>
              <a:ea typeface="SimSun" pitchFamily="2" charset="-122"/>
            </a:endParaRPr>
          </a:p>
        </p:txBody>
      </p:sp>
      <p:pic>
        <p:nvPicPr>
          <p:cNvPr id="5122" name="Picture 2" descr="C:\Users\PanS\Desktop\Pics for PPT\__ 4.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66800" y="1066800"/>
            <a:ext cx="3517900" cy="5285108"/>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1066800" y="1371600"/>
            <a:ext cx="990600" cy="914400"/>
          </a:xfrm>
          <a:prstGeom prst="roundRect">
            <a:avLst/>
          </a:prstGeom>
          <a:noFill/>
          <a:ln w="38100">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838200" y="2057400"/>
            <a:ext cx="7924800" cy="4038600"/>
          </a:xfrm>
        </p:spPr>
        <p:txBody>
          <a:bodyPr/>
          <a:lstStyle/>
          <a:p>
            <a:r>
              <a:rPr lang="zh-CN" altLang="en-US" sz="2000" dirty="0" smtClean="0">
                <a:latin typeface="SimSun" pitchFamily="2" charset="-122"/>
                <a:ea typeface="SimSun" pitchFamily="2" charset="-122"/>
              </a:rPr>
              <a:t>收錄於</a:t>
            </a:r>
            <a:r>
              <a:rPr lang="en-GB" sz="2000" dirty="0" smtClean="0">
                <a:latin typeface="SimSun" pitchFamily="2" charset="-122"/>
                <a:ea typeface="SimSun" pitchFamily="2" charset="-122"/>
              </a:rPr>
              <a:t>2010</a:t>
            </a:r>
            <a:r>
              <a:rPr lang="zh-TW" altLang="en-US" sz="2000" dirty="0" smtClean="0">
                <a:latin typeface="SimSun" pitchFamily="2" charset="-122"/>
                <a:ea typeface="SimSun" pitchFamily="2" charset="-122"/>
              </a:rPr>
              <a:t>與</a:t>
            </a:r>
            <a:r>
              <a:rPr lang="en-US" altLang="zh-TW" sz="2000" dirty="0" smtClean="0">
                <a:latin typeface="SimSun" pitchFamily="2" charset="-122"/>
                <a:ea typeface="SimSun" pitchFamily="2" charset="-122"/>
              </a:rPr>
              <a:t>2011</a:t>
            </a:r>
            <a:r>
              <a:rPr lang="zh-TW" altLang="en-US" sz="2000" dirty="0" smtClean="0">
                <a:latin typeface="SimSun" pitchFamily="2" charset="-122"/>
                <a:ea typeface="SimSun" pitchFamily="2" charset="-122"/>
              </a:rPr>
              <a:t>年</a:t>
            </a:r>
            <a:r>
              <a:rPr lang="en-US" altLang="zh-TW" sz="2000" dirty="0" smtClean="0">
                <a:latin typeface="SimSun" pitchFamily="2" charset="-122"/>
                <a:ea typeface="SimSun" pitchFamily="2" charset="-122"/>
              </a:rPr>
              <a:t>Thomson Reuters</a:t>
            </a:r>
            <a:r>
              <a:rPr lang="zh-TW" altLang="en-US" sz="2000" dirty="0" smtClean="0">
                <a:latin typeface="SimSun" pitchFamily="2" charset="-122"/>
                <a:ea typeface="SimSun" pitchFamily="2" charset="-122"/>
              </a:rPr>
              <a:t>期刊引文報告（</a:t>
            </a:r>
            <a:r>
              <a:rPr lang="en-GB" sz="2000" dirty="0" smtClean="0">
                <a:latin typeface="SimSun" pitchFamily="2" charset="-122"/>
                <a:ea typeface="SimSun" pitchFamily="2" charset="-122"/>
              </a:rPr>
              <a:t>JCR</a:t>
            </a:r>
            <a:r>
              <a:rPr lang="zh-CN" sz="2000" dirty="0" smtClean="0">
                <a:latin typeface="SimSun" pitchFamily="2" charset="-122"/>
                <a:ea typeface="SimSun" pitchFamily="2" charset="-122"/>
              </a:rPr>
              <a:t>）</a:t>
            </a:r>
            <a:r>
              <a:rPr lang="en-GB" sz="2000" dirty="0" smtClean="0">
                <a:latin typeface="SimSun" pitchFamily="2" charset="-122"/>
                <a:ea typeface="SimSun" pitchFamily="2" charset="-122"/>
              </a:rPr>
              <a:t>®</a:t>
            </a:r>
            <a:r>
              <a:rPr lang="zh-TW" altLang="en-US" sz="2000" dirty="0" smtClean="0">
                <a:latin typeface="SimSun" pitchFamily="2" charset="-122"/>
                <a:ea typeface="SimSun" pitchFamily="2" charset="-122"/>
              </a:rPr>
              <a:t>社會科學版中期刊的數量，已超過任何其他出版社；</a:t>
            </a:r>
            <a:endParaRPr lang="en-US" altLang="zh-CN" sz="2000" dirty="0" smtClean="0">
              <a:latin typeface="SimSun" pitchFamily="2" charset="-122"/>
              <a:ea typeface="SimSun" pitchFamily="2" charset="-122"/>
            </a:endParaRPr>
          </a:p>
          <a:p>
            <a:pPr>
              <a:buFontTx/>
              <a:buNone/>
            </a:pPr>
            <a:endParaRPr lang="en-US" altLang="zh-CN" sz="2000" dirty="0" smtClean="0">
              <a:latin typeface="SimSun" pitchFamily="2" charset="-122"/>
              <a:ea typeface="SimSun" pitchFamily="2" charset="-122"/>
            </a:endParaRPr>
          </a:p>
          <a:p>
            <a:r>
              <a:rPr lang="zh-TW" altLang="en-US" sz="2000" dirty="0" smtClean="0">
                <a:latin typeface="SimSun" pitchFamily="2" charset="-122"/>
                <a:ea typeface="SimSun" pitchFamily="2" charset="-122"/>
              </a:rPr>
              <a:t>在藝術與人文、 教育學和地理與規劃三個學科，</a:t>
            </a:r>
            <a:r>
              <a:rPr lang="en-GB" sz="2000" dirty="0" smtClean="0">
                <a:latin typeface="SimSun" pitchFamily="2" charset="-122"/>
                <a:ea typeface="SimSun" pitchFamily="2" charset="-122"/>
              </a:rPr>
              <a:t>T&amp;F</a:t>
            </a:r>
            <a:r>
              <a:rPr lang="zh-TW" altLang="en-US" sz="2000" dirty="0" smtClean="0">
                <a:latin typeface="SimSun" pitchFamily="2" charset="-122"/>
                <a:ea typeface="SimSun" pitchFamily="2" charset="-122"/>
              </a:rPr>
              <a:t>期刊文章數量全球排名第一；</a:t>
            </a:r>
            <a:endParaRPr lang="en-US" altLang="zh-CN" sz="2000" dirty="0" smtClean="0">
              <a:latin typeface="SimSun" pitchFamily="2" charset="-122"/>
              <a:ea typeface="SimSun" pitchFamily="2" charset="-122"/>
            </a:endParaRPr>
          </a:p>
          <a:p>
            <a:pPr>
              <a:buFontTx/>
              <a:buNone/>
            </a:pPr>
            <a:endParaRPr lang="en-US" altLang="zh-CN" sz="2000" dirty="0" smtClean="0">
              <a:latin typeface="SimSun" pitchFamily="2" charset="-122"/>
              <a:ea typeface="SimSun" pitchFamily="2" charset="-122"/>
            </a:endParaRPr>
          </a:p>
          <a:p>
            <a:r>
              <a:rPr lang="zh-TW" altLang="en-US" sz="2000" dirty="0" smtClean="0">
                <a:latin typeface="SimSun" pitchFamily="2" charset="-122"/>
                <a:ea typeface="SimSun" pitchFamily="2" charset="-122"/>
              </a:rPr>
              <a:t>在區域研究、社會學和心理學三個學科，</a:t>
            </a:r>
            <a:r>
              <a:rPr lang="en-GB" sz="2000" dirty="0" smtClean="0">
                <a:latin typeface="SimSun" pitchFamily="2" charset="-122"/>
                <a:ea typeface="SimSun" pitchFamily="2" charset="-122"/>
              </a:rPr>
              <a:t>T&amp;F</a:t>
            </a:r>
            <a:r>
              <a:rPr lang="zh-TW" altLang="en-US" sz="2000" dirty="0" smtClean="0">
                <a:latin typeface="SimSun" pitchFamily="2" charset="-122"/>
                <a:ea typeface="SimSun" pitchFamily="2" charset="-122"/>
              </a:rPr>
              <a:t>的期刊數量全球排名第一</a:t>
            </a:r>
            <a:endParaRPr lang="en-US" altLang="zh-CN" sz="2000" dirty="0" smtClean="0">
              <a:latin typeface="SimSun" pitchFamily="2" charset="-122"/>
              <a:ea typeface="SimSun" pitchFamily="2" charset="-122"/>
            </a:endParaRPr>
          </a:p>
          <a:p>
            <a:pPr>
              <a:buFontTx/>
              <a:buNone/>
            </a:pPr>
            <a:endParaRPr lang="en-US" altLang="zh-CN" sz="2000" dirty="0" smtClean="0">
              <a:latin typeface="SimSun" pitchFamily="2" charset="-122"/>
              <a:ea typeface="SimSun" pitchFamily="2" charset="-122"/>
            </a:endParaRPr>
          </a:p>
          <a:p>
            <a:r>
              <a:rPr lang="en-GB" sz="2000" dirty="0" smtClean="0">
                <a:latin typeface="SimSun" pitchFamily="2" charset="-122"/>
                <a:ea typeface="SimSun" pitchFamily="2" charset="-122"/>
              </a:rPr>
              <a:t>T&amp;F</a:t>
            </a:r>
            <a:r>
              <a:rPr lang="zh-CN" sz="2000" dirty="0" smtClean="0">
                <a:latin typeface="SimSun" pitchFamily="2" charset="-122"/>
                <a:ea typeface="SimSun" pitchFamily="2" charset="-122"/>
              </a:rPr>
              <a:t>在</a:t>
            </a:r>
            <a:r>
              <a:rPr lang="en-GB" sz="2000" dirty="0" smtClean="0">
                <a:latin typeface="SimSun" pitchFamily="2" charset="-122"/>
                <a:ea typeface="SimSun" pitchFamily="2" charset="-122"/>
              </a:rPr>
              <a:t>6</a:t>
            </a:r>
            <a:r>
              <a:rPr lang="zh-TW" altLang="en-US" sz="2000" dirty="0" smtClean="0">
                <a:latin typeface="SimSun" pitchFamily="2" charset="-122"/>
                <a:ea typeface="SimSun" pitchFamily="2" charset="-122"/>
              </a:rPr>
              <a:t>個學科裡被</a:t>
            </a:r>
            <a:r>
              <a:rPr lang="en-US" altLang="zh-TW" sz="2000" dirty="0" smtClean="0">
                <a:latin typeface="SimSun" pitchFamily="2" charset="-122"/>
                <a:ea typeface="SimSun" pitchFamily="2" charset="-122"/>
              </a:rPr>
              <a:t>Thomson Reuters</a:t>
            </a:r>
            <a:r>
              <a:rPr lang="zh-TW" altLang="en-US" sz="2000" dirty="0" smtClean="0">
                <a:latin typeface="SimSun" pitchFamily="2" charset="-122"/>
                <a:ea typeface="SimSun" pitchFamily="2" charset="-122"/>
              </a:rPr>
              <a:t>引文報告收錄的人文期刊數量排名前三，其它學科數量皆排名前五</a:t>
            </a:r>
            <a:endParaRPr lang="en-US" sz="2000" dirty="0" smtClean="0">
              <a:latin typeface="SimSun" pitchFamily="2" charset="-122"/>
              <a:ea typeface="SimSun" pitchFamily="2" charset="-122"/>
            </a:endParaRPr>
          </a:p>
          <a:p>
            <a:endParaRPr lang="en-US" sz="2000" dirty="0" smtClean="0">
              <a:latin typeface="SimSun" pitchFamily="2" charset="-122"/>
              <a:ea typeface="SimSun" pitchFamily="2" charset="-122"/>
            </a:endParaRPr>
          </a:p>
        </p:txBody>
      </p:sp>
      <p:sp>
        <p:nvSpPr>
          <p:cNvPr id="3" name="Rectangle 2"/>
          <p:cNvSpPr/>
          <p:nvPr/>
        </p:nvSpPr>
        <p:spPr>
          <a:xfrm>
            <a:off x="1371600" y="457200"/>
            <a:ext cx="6248400" cy="1446550"/>
          </a:xfrm>
          <a:prstGeom prst="rect">
            <a:avLst/>
          </a:prstGeom>
          <a:noFill/>
        </p:spPr>
        <p:txBody>
          <a:bodyPr wrap="square" lIns="91440" tIns="45720" rIns="91440" bIns="45720">
            <a:spAutoFit/>
          </a:bodyPr>
          <a:lstStyle/>
          <a:p>
            <a:pPr algn="ctr"/>
            <a:r>
              <a:rPr lang="en-US" altLang="zh-CN" sz="4400" b="1" i="1" kern="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ea typeface="+mj-ea"/>
              </a:rPr>
              <a:t>Taylor &amp; Francis SSH </a:t>
            </a:r>
            <a:r>
              <a:rPr lang="zh-CN" altLang="en-US" sz="4400" b="1" i="1" kern="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ea typeface="+mj-ea"/>
              </a:rPr>
              <a:t>期刊資料庫</a:t>
            </a:r>
            <a:endParaRPr lang="en-US"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6"/>
          <p:cNvSpPr>
            <a:spLocks noChangeArrowheads="1"/>
          </p:cNvSpPr>
          <p:nvPr/>
        </p:nvSpPr>
        <p:spPr bwMode="auto">
          <a:xfrm>
            <a:off x="994569" y="642936"/>
            <a:ext cx="5867400" cy="523875"/>
          </a:xfrm>
          <a:prstGeom prst="rect">
            <a:avLst/>
          </a:prstGeom>
          <a:noFill/>
          <a:ln w="9525">
            <a:noFill/>
            <a:miter lim="800000"/>
            <a:headEnd/>
            <a:tailEnd/>
          </a:ln>
        </p:spPr>
        <p:txBody>
          <a:bodyPr>
            <a:spAutoFit/>
          </a:bodyPr>
          <a:lstStyle/>
          <a:p>
            <a:r>
              <a:rPr lang="zh-CN" altLang="en-US" sz="2800" b="1" dirty="0" smtClean="0">
                <a:solidFill>
                  <a:srgbClr val="FF3399"/>
                </a:solidFill>
                <a:latin typeface="Arial" pitchFamily="34" charset="0"/>
                <a:ea typeface="SimSun" pitchFamily="2" charset="-122"/>
              </a:rPr>
              <a:t>將</a:t>
            </a:r>
            <a:r>
              <a:rPr lang="en-US" altLang="zh-CN" sz="2800" b="1" dirty="0" smtClean="0">
                <a:solidFill>
                  <a:srgbClr val="FF3399"/>
                </a:solidFill>
                <a:latin typeface="Arial" pitchFamily="34" charset="0"/>
                <a:ea typeface="SimSun" pitchFamily="2" charset="-122"/>
              </a:rPr>
              <a:t>TFO</a:t>
            </a:r>
            <a:r>
              <a:rPr lang="zh-TW" altLang="en-US" sz="2800" b="1" dirty="0" smtClean="0">
                <a:solidFill>
                  <a:srgbClr val="FF3399"/>
                </a:solidFill>
                <a:latin typeface="Arial" pitchFamily="34" charset="0"/>
                <a:ea typeface="SimSun" pitchFamily="2" charset="-122"/>
              </a:rPr>
              <a:t>應用新增至您的行動裝置</a:t>
            </a:r>
            <a:endParaRPr lang="en-US" sz="2800" b="1" dirty="0">
              <a:solidFill>
                <a:srgbClr val="FF3399"/>
              </a:solidFill>
              <a:latin typeface="Arial" pitchFamily="34" charset="0"/>
              <a:ea typeface="SimSun" pitchFamily="2" charset="-122"/>
            </a:endParaRPr>
          </a:p>
        </p:txBody>
      </p:sp>
      <p:sp>
        <p:nvSpPr>
          <p:cNvPr id="72708" name="TextBox 4"/>
          <p:cNvSpPr txBox="1">
            <a:spLocks noChangeArrowheads="1"/>
          </p:cNvSpPr>
          <p:nvPr/>
        </p:nvSpPr>
        <p:spPr bwMode="auto">
          <a:xfrm>
            <a:off x="4554538" y="2708273"/>
            <a:ext cx="4589462" cy="3108543"/>
          </a:xfrm>
          <a:prstGeom prst="rect">
            <a:avLst/>
          </a:prstGeom>
          <a:noFill/>
          <a:ln w="9525">
            <a:noFill/>
            <a:miter lim="800000"/>
            <a:headEnd/>
            <a:tailEnd/>
          </a:ln>
        </p:spPr>
        <p:txBody>
          <a:bodyPr wrap="square">
            <a:spAutoFit/>
          </a:bodyPr>
          <a:lstStyle/>
          <a:p>
            <a:pPr marL="685800" indent="-685800">
              <a:buFont typeface="Wingdings" pitchFamily="2" charset="2"/>
              <a:buChar char="Ø"/>
            </a:pPr>
            <a:r>
              <a:rPr lang="zh-CN" altLang="en-US" sz="2800" dirty="0">
                <a:latin typeface="Arial" pitchFamily="34" charset="0"/>
                <a:ea typeface="SimSun" pitchFamily="2" charset="-122"/>
              </a:rPr>
              <a:t>第五步：</a:t>
            </a:r>
            <a:endParaRPr lang="en-US" altLang="zh-CN" sz="2800" dirty="0">
              <a:latin typeface="Arial" pitchFamily="34" charset="0"/>
              <a:ea typeface="SimSun" pitchFamily="2" charset="-122"/>
            </a:endParaRPr>
          </a:p>
          <a:p>
            <a:pPr marL="685800" indent="-685800"/>
            <a:r>
              <a:rPr lang="zh-CN" altLang="en-US" sz="2800" dirty="0" smtClean="0">
                <a:latin typeface="Arial" pitchFamily="34" charset="0"/>
                <a:ea typeface="SimSun" pitchFamily="2" charset="-122"/>
              </a:rPr>
              <a:t>       歡迎使用</a:t>
            </a:r>
            <a:r>
              <a:rPr lang="en-US" altLang="zh-CN" sz="2800" dirty="0" smtClean="0">
                <a:latin typeface="Arial" pitchFamily="34" charset="0"/>
                <a:ea typeface="SimSun" pitchFamily="2" charset="-122"/>
              </a:rPr>
              <a:t>IOS</a:t>
            </a:r>
            <a:r>
              <a:rPr lang="zh-TW" altLang="en-US" sz="2800" dirty="0" smtClean="0">
                <a:latin typeface="Arial" pitchFamily="34" charset="0"/>
                <a:ea typeface="SimSun" pitchFamily="2" charset="-122"/>
              </a:rPr>
              <a:t>行動裝置連至</a:t>
            </a:r>
            <a:r>
              <a:rPr lang="en-US" altLang="zh-CN" sz="2800" dirty="0" smtClean="0">
                <a:latin typeface="Arial" pitchFamily="34" charset="0"/>
                <a:ea typeface="SimSun" pitchFamily="2" charset="-122"/>
              </a:rPr>
              <a:t>Mobile</a:t>
            </a:r>
            <a:r>
              <a:rPr lang="zh-CN" altLang="en-US" sz="2800" dirty="0" smtClean="0">
                <a:latin typeface="Arial" pitchFamily="34" charset="0"/>
                <a:ea typeface="SimSun" pitchFamily="2" charset="-122"/>
              </a:rPr>
              <a:t>版本</a:t>
            </a:r>
            <a:endParaRPr lang="en-US" altLang="zh-CN" sz="2800" dirty="0" smtClean="0">
              <a:latin typeface="Arial" pitchFamily="34" charset="0"/>
              <a:ea typeface="SimSun" pitchFamily="2" charset="-122"/>
            </a:endParaRPr>
          </a:p>
          <a:p>
            <a:pPr marL="685800" indent="-685800"/>
            <a:r>
              <a:rPr lang="en-US" altLang="zh-CN" sz="2800" dirty="0">
                <a:latin typeface="Arial" pitchFamily="34" charset="0"/>
                <a:ea typeface="SimSun" pitchFamily="2" charset="-122"/>
              </a:rPr>
              <a:t> </a:t>
            </a:r>
            <a:r>
              <a:rPr lang="en-US" altLang="zh-CN" sz="2800" dirty="0" smtClean="0">
                <a:latin typeface="Arial" pitchFamily="34" charset="0"/>
                <a:ea typeface="SimSun" pitchFamily="2" charset="-122"/>
              </a:rPr>
              <a:t>      Taylor &amp; Francis Online</a:t>
            </a:r>
            <a:endParaRPr lang="zh-CN" altLang="en-US" sz="2800" dirty="0">
              <a:latin typeface="Arial" pitchFamily="34" charset="0"/>
              <a:ea typeface="SimSun" pitchFamily="2" charset="-122"/>
            </a:endParaRPr>
          </a:p>
          <a:p>
            <a:pPr marL="685800" indent="-685800"/>
            <a:endParaRPr lang="zh-CN" altLang="en-US" sz="2800" dirty="0">
              <a:latin typeface="Arial" pitchFamily="34" charset="0"/>
              <a:ea typeface="SimSun" pitchFamily="2" charset="-122"/>
            </a:endParaRPr>
          </a:p>
          <a:p>
            <a:pPr marL="685800" indent="-685800"/>
            <a:endParaRPr lang="zh-CN" altLang="en-US" sz="2800" dirty="0">
              <a:latin typeface="Arial" pitchFamily="34" charset="0"/>
              <a:ea typeface="SimSun" pitchFamily="2" charset="-122"/>
            </a:endParaRPr>
          </a:p>
          <a:p>
            <a:pPr marL="685800" indent="-685800"/>
            <a:endParaRPr lang="zh-CN" altLang="en-US" sz="2800" dirty="0">
              <a:latin typeface="Arial" pitchFamily="34" charset="0"/>
              <a:ea typeface="SimSun" pitchFamily="2" charset="-122"/>
            </a:endParaRPr>
          </a:p>
        </p:txBody>
      </p:sp>
      <p:pic>
        <p:nvPicPr>
          <p:cNvPr id="6146" name="Picture 2" descr="C:\Users\PanS\Desktop\Pics for PPT\__ 5.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79500" y="1371600"/>
            <a:ext cx="3360275" cy="50404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351269" y="3276600"/>
            <a:ext cx="6400800" cy="1752600"/>
          </a:xfrm>
        </p:spPr>
        <p:txBody>
          <a:bodyPr>
            <a:normAutofit fontScale="85000" lnSpcReduction="20000"/>
          </a:bodyPr>
          <a:lstStyle/>
          <a:p>
            <a:r>
              <a:rPr lang="en-US" altLang="zh-TW" b="1" dirty="0" smtClean="0">
                <a:latin typeface="微軟正黑體" pitchFamily="34" charset="-120"/>
                <a:ea typeface="微軟正黑體" pitchFamily="34" charset="-120"/>
              </a:rPr>
              <a:t>Taylor &amp; Francis </a:t>
            </a:r>
            <a:r>
              <a:rPr lang="zh-TW" altLang="en-US" b="1" dirty="0" smtClean="0">
                <a:latin typeface="微軟正黑體" pitchFamily="34" charset="-120"/>
                <a:ea typeface="微軟正黑體" pitchFamily="34" charset="-120"/>
              </a:rPr>
              <a:t>台灣辦事處</a:t>
            </a:r>
            <a:endParaRPr lang="en-US" altLang="zh-TW" b="1" dirty="0" smtClean="0">
              <a:latin typeface="微軟正黑體" pitchFamily="34" charset="-120"/>
              <a:ea typeface="微軟正黑體" pitchFamily="34" charset="-120"/>
            </a:endParaRPr>
          </a:p>
          <a:p>
            <a:r>
              <a:rPr lang="zh-TW" altLang="en-US" b="1" dirty="0" smtClean="0">
                <a:latin typeface="微軟正黑體" pitchFamily="34" charset="-120"/>
                <a:ea typeface="微軟正黑體" pitchFamily="34" charset="-120"/>
              </a:rPr>
              <a:t>          </a:t>
            </a:r>
            <a:r>
              <a:rPr lang="en-US" altLang="zh-TW" b="1" dirty="0" smtClean="0">
                <a:latin typeface="微軟正黑體" pitchFamily="34" charset="-120"/>
                <a:ea typeface="微軟正黑體" pitchFamily="34" charset="-120"/>
              </a:rPr>
              <a:t>Alicia Chen </a:t>
            </a:r>
            <a:r>
              <a:rPr lang="zh-TW" altLang="en-US" b="1" dirty="0" smtClean="0">
                <a:latin typeface="微軟正黑體" pitchFamily="34" charset="-120"/>
                <a:ea typeface="微軟正黑體" pitchFamily="34" charset="-120"/>
              </a:rPr>
              <a:t>陳雯婷 小姐</a:t>
            </a:r>
            <a:endParaRPr lang="en-US" altLang="zh-TW" b="1" dirty="0" smtClean="0">
              <a:latin typeface="微軟正黑體" pitchFamily="34" charset="-120"/>
              <a:ea typeface="微軟正黑體" pitchFamily="34" charset="-120"/>
            </a:endParaRPr>
          </a:p>
          <a:p>
            <a:r>
              <a:rPr lang="en-US" altLang="zh-TW" b="1" dirty="0" smtClean="0">
                <a:latin typeface="微軟正黑體" pitchFamily="34" charset="-120"/>
                <a:ea typeface="微軟正黑體" pitchFamily="34" charset="-120"/>
              </a:rPr>
              <a:t>Tel: 02-5551-1266 ext 6295</a:t>
            </a:r>
          </a:p>
          <a:p>
            <a:r>
              <a:rPr lang="en-US" altLang="zh-TW" b="1" dirty="0" smtClean="0">
                <a:latin typeface="微軟正黑體" pitchFamily="34" charset="-120"/>
                <a:ea typeface="微軟正黑體" pitchFamily="34" charset="-120"/>
              </a:rPr>
              <a:t>Mail: alicia.chen@tandf.com.sg</a:t>
            </a:r>
            <a:endParaRPr lang="zh-TW" altLang="en-US" b="1" dirty="0" smtClean="0">
              <a:latin typeface="微軟正黑體" pitchFamily="34" charset="-120"/>
              <a:ea typeface="微軟正黑體" pitchFamily="34" charset="-120"/>
            </a:endParaRPr>
          </a:p>
        </p:txBody>
      </p:sp>
      <p:sp>
        <p:nvSpPr>
          <p:cNvPr id="2" name="Rectangle 1"/>
          <p:cNvSpPr/>
          <p:nvPr/>
        </p:nvSpPr>
        <p:spPr>
          <a:xfrm>
            <a:off x="3352800" y="2043310"/>
            <a:ext cx="2397739" cy="923330"/>
          </a:xfrm>
          <a:prstGeom prst="rect">
            <a:avLst/>
          </a:prstGeom>
          <a:no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solidFill>
                  <a:schemeClr val="tx2"/>
                </a:solidFill>
                <a:effectLst/>
              </a:rPr>
              <a:t>Q &amp; A</a:t>
            </a:r>
            <a:endParaRPr lang="en-US" sz="5400" b="1" cap="none" spc="0" dirty="0">
              <a:ln w="10541" cmpd="sng">
                <a:solidFill>
                  <a:schemeClr val="accent1">
                    <a:shade val="88000"/>
                    <a:satMod val="110000"/>
                  </a:schemeClr>
                </a:solidFill>
                <a:prstDash val="solid"/>
              </a:ln>
              <a:solidFill>
                <a:schemeClr val="tx2"/>
              </a:solidFill>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708140450"/>
              </p:ext>
            </p:extLst>
          </p:nvPr>
        </p:nvGraphicFramePr>
        <p:xfrm>
          <a:off x="1953024" y="1447800"/>
          <a:ext cx="5209775" cy="4944596"/>
        </p:xfrm>
        <a:graphic>
          <a:graphicData uri="http://schemas.openxmlformats.org/drawingml/2006/table">
            <a:tbl>
              <a:tblPr/>
              <a:tblGrid>
                <a:gridCol w="2605587"/>
                <a:gridCol w="2604188"/>
              </a:tblGrid>
              <a:tr h="29731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1" u="none" strike="noStrike" cap="none" normalizeH="0" baseline="0" dirty="0" smtClean="0">
                          <a:ln>
                            <a:noFill/>
                          </a:ln>
                          <a:solidFill>
                            <a:schemeClr val="tx1"/>
                          </a:solidFill>
                          <a:effectLst/>
                          <a:latin typeface="Arial" pitchFamily="34" charset="0"/>
                          <a:ea typeface="SimSun" pitchFamily="2" charset="-122"/>
                          <a:cs typeface="Arial" pitchFamily="34" charset="0"/>
                        </a:rPr>
                        <a:t>SSH</a:t>
                      </a:r>
                      <a:r>
                        <a:rPr kumimoji="0" lang="zh-CN" altLang="en-US" sz="1400" b="1" i="1" u="none" strike="noStrike" cap="none" normalizeH="0" baseline="0" dirty="0" smtClean="0">
                          <a:ln>
                            <a:noFill/>
                          </a:ln>
                          <a:solidFill>
                            <a:schemeClr val="tx1"/>
                          </a:solidFill>
                          <a:effectLst/>
                          <a:latin typeface="Arial" pitchFamily="34" charset="0"/>
                          <a:ea typeface="SimSun" pitchFamily="2" charset="-122"/>
                          <a:cs typeface="Arial" pitchFamily="34" charset="0"/>
                        </a:rPr>
                        <a:t>學科</a:t>
                      </a:r>
                      <a:endParaRPr kumimoji="0" lang="en-US" sz="1400" b="1" i="1" u="none" strike="noStrike" cap="none" normalizeH="0" baseline="0" dirty="0" smtClean="0">
                        <a:ln>
                          <a:noFill/>
                        </a:ln>
                        <a:solidFill>
                          <a:schemeClr val="tx1"/>
                        </a:solidFill>
                        <a:effectLst/>
                        <a:latin typeface="Arial" pitchFamily="34" charset="0"/>
                        <a:ea typeface="SimSun" pitchFamily="2" charset="-122"/>
                        <a:cs typeface="Arial" pitchFamily="34" charset="0"/>
                      </a:endParaRPr>
                    </a:p>
                  </a:txBody>
                  <a:tcPr marL="91428" marR="91428"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1" u="none" strike="noStrike" cap="none" normalizeH="0" baseline="0" dirty="0" smtClean="0">
                          <a:ln>
                            <a:noFill/>
                          </a:ln>
                          <a:solidFill>
                            <a:schemeClr val="tx1"/>
                          </a:solidFill>
                          <a:effectLst/>
                          <a:latin typeface="Arial" pitchFamily="34" charset="0"/>
                          <a:ea typeface="SimSun" pitchFamily="2" charset="-122"/>
                          <a:cs typeface="Arial" pitchFamily="34" charset="0"/>
                        </a:rPr>
                        <a:t>數  量</a:t>
                      </a:r>
                      <a:endParaRPr kumimoji="0" lang="en-US" sz="1400" b="1" i="1" u="none" strike="noStrike" cap="none" normalizeH="0" baseline="0" dirty="0" smtClean="0">
                        <a:ln>
                          <a:noFill/>
                        </a:ln>
                        <a:solidFill>
                          <a:schemeClr val="tx1"/>
                        </a:solidFill>
                        <a:effectLst/>
                        <a:latin typeface="Arial" pitchFamily="34" charset="0"/>
                        <a:ea typeface="SimSun" pitchFamily="2" charset="-122"/>
                        <a:cs typeface="Arial" pitchFamily="34" charset="0"/>
                      </a:endParaRPr>
                    </a:p>
                  </a:txBody>
                  <a:tcPr marL="91428" marR="91428"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288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1" u="none" strike="noStrike" cap="none" normalizeH="0" baseline="0" smtClean="0">
                          <a:ln>
                            <a:noFill/>
                          </a:ln>
                          <a:solidFill>
                            <a:schemeClr val="tx1"/>
                          </a:solidFill>
                          <a:effectLst/>
                          <a:latin typeface="Arial" pitchFamily="34" charset="0"/>
                          <a:ea typeface="SimSun" pitchFamily="2" charset="-122"/>
                          <a:cs typeface="Arial" pitchFamily="34" charset="0"/>
                        </a:rPr>
                        <a:t> </a:t>
                      </a:r>
                      <a:r>
                        <a:rPr kumimoji="0" lang="zh-TW" altLang="en-US" sz="1400" b="0" i="1" u="none" strike="noStrike" cap="none" normalizeH="0" baseline="0" smtClean="0">
                          <a:ln>
                            <a:noFill/>
                          </a:ln>
                          <a:solidFill>
                            <a:schemeClr val="tx1"/>
                          </a:solidFill>
                          <a:effectLst/>
                          <a:latin typeface="Arial" pitchFamily="34" charset="0"/>
                          <a:ea typeface="SimSun" pitchFamily="2" charset="-122"/>
                          <a:cs typeface="Arial" pitchFamily="34" charset="0"/>
                        </a:rPr>
                        <a:t>人類學與考古學</a:t>
                      </a:r>
                      <a:endParaRPr kumimoji="0" lang="en-US" sz="1400" b="0" i="1"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L="91428" marR="91428"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Arial" pitchFamily="34" charset="0"/>
                          <a:ea typeface="SimSun" pitchFamily="2" charset="-122"/>
                          <a:cs typeface="Arial" pitchFamily="34"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3288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1" u="none" strike="noStrike" cap="none" normalizeH="0" baseline="0" smtClean="0">
                          <a:ln>
                            <a:noFill/>
                          </a:ln>
                          <a:solidFill>
                            <a:schemeClr val="tx1"/>
                          </a:solidFill>
                          <a:effectLst/>
                          <a:latin typeface="Arial" pitchFamily="34" charset="0"/>
                          <a:ea typeface="SimSun" pitchFamily="2" charset="-122"/>
                          <a:cs typeface="Arial" pitchFamily="34" charset="0"/>
                        </a:rPr>
                        <a:t> </a:t>
                      </a:r>
                      <a:r>
                        <a:rPr kumimoji="0" lang="zh-CN" altLang="en-US" sz="1400" b="0" i="1" u="none" strike="noStrike" cap="none" normalizeH="0" baseline="0" smtClean="0">
                          <a:ln>
                            <a:noFill/>
                          </a:ln>
                          <a:solidFill>
                            <a:schemeClr val="tx1"/>
                          </a:solidFill>
                          <a:effectLst/>
                          <a:latin typeface="Arial" pitchFamily="34" charset="0"/>
                          <a:ea typeface="SimSun" pitchFamily="2" charset="-122"/>
                          <a:cs typeface="Arial" pitchFamily="34" charset="0"/>
                        </a:rPr>
                        <a:t>人文與藝術</a:t>
                      </a:r>
                      <a:endParaRPr kumimoji="0" lang="en-US" sz="1400" b="0" i="1"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L="91428" marR="91428"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Arial" pitchFamily="34" charset="0"/>
                          <a:ea typeface="SimSun" pitchFamily="2" charset="-122"/>
                          <a:cs typeface="Arial" pitchFamily="34" charset="0"/>
                        </a:rPr>
                        <a:t>1</a:t>
                      </a:r>
                      <a:r>
                        <a:rPr kumimoji="0" lang="en-US" altLang="zh-CN" sz="1400" b="0" i="1" u="none" strike="noStrike" cap="none" normalizeH="0" baseline="0" smtClean="0">
                          <a:ln>
                            <a:noFill/>
                          </a:ln>
                          <a:solidFill>
                            <a:schemeClr val="tx1"/>
                          </a:solidFill>
                          <a:effectLst/>
                          <a:latin typeface="Arial" pitchFamily="34" charset="0"/>
                          <a:ea typeface="SimSun" pitchFamily="2" charset="-122"/>
                          <a:cs typeface="Arial" pitchFamily="34" charset="0"/>
                        </a:rPr>
                        <a:t>41</a:t>
                      </a:r>
                      <a:endParaRPr kumimoji="0" lang="en-US" sz="1400" b="0" i="1"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3288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1" u="none" strike="noStrike" cap="none" normalizeH="0" baseline="0" smtClean="0">
                          <a:ln>
                            <a:noFill/>
                          </a:ln>
                          <a:solidFill>
                            <a:schemeClr val="tx1"/>
                          </a:solidFill>
                          <a:effectLst/>
                          <a:latin typeface="Arial" pitchFamily="34" charset="0"/>
                          <a:ea typeface="SimSun" pitchFamily="2" charset="-122"/>
                          <a:cs typeface="Arial" pitchFamily="34" charset="0"/>
                        </a:rPr>
                        <a:t> </a:t>
                      </a:r>
                      <a:r>
                        <a:rPr kumimoji="0" lang="zh-CN" altLang="en-US" sz="1400" b="0" i="1" u="none" strike="noStrike" cap="none" normalizeH="0" baseline="0" smtClean="0">
                          <a:ln>
                            <a:noFill/>
                          </a:ln>
                          <a:solidFill>
                            <a:schemeClr val="tx1"/>
                          </a:solidFill>
                          <a:effectLst/>
                          <a:latin typeface="Arial" pitchFamily="34" charset="0"/>
                          <a:ea typeface="SimSun" pitchFamily="2" charset="-122"/>
                          <a:cs typeface="Arial" pitchFamily="34" charset="0"/>
                        </a:rPr>
                        <a:t>行為科學</a:t>
                      </a:r>
                      <a:endParaRPr kumimoji="0" lang="en-US" sz="1400" b="0" i="1"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L="91428" marR="91428"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chemeClr val="tx1"/>
                          </a:solidFill>
                          <a:effectLst/>
                          <a:latin typeface="Arial" pitchFamily="34" charset="0"/>
                          <a:ea typeface="SimSun" pitchFamily="2" charset="-122"/>
                          <a:cs typeface="Arial" pitchFamily="34" charset="0"/>
                        </a:rPr>
                        <a:t>15</a:t>
                      </a:r>
                      <a:r>
                        <a:rPr kumimoji="0" lang="en-US" altLang="zh-CN" sz="1400" b="0" i="1" u="none" strike="noStrike" cap="none" normalizeH="0" baseline="0" dirty="0" smtClean="0">
                          <a:ln>
                            <a:noFill/>
                          </a:ln>
                          <a:solidFill>
                            <a:schemeClr val="tx1"/>
                          </a:solidFill>
                          <a:effectLst/>
                          <a:latin typeface="Arial" pitchFamily="34" charset="0"/>
                          <a:ea typeface="SimSun" pitchFamily="2" charset="-122"/>
                          <a:cs typeface="Arial" pitchFamily="34" charset="0"/>
                        </a:rPr>
                        <a:t>7</a:t>
                      </a:r>
                      <a:endParaRPr kumimoji="0" lang="en-US" sz="1400" b="0" i="1" u="none" strike="noStrike" cap="none" normalizeH="0" baseline="0" dirty="0" smtClean="0">
                        <a:ln>
                          <a:noFill/>
                        </a:ln>
                        <a:solidFill>
                          <a:schemeClr val="tx1"/>
                        </a:solidFill>
                        <a:effectLst/>
                        <a:latin typeface="Arial" pitchFamily="34" charset="0"/>
                        <a:ea typeface="SimSun" pitchFamily="2" charset="-122"/>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339244">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zh-TW" altLang="en-US" sz="1400" b="0" i="1" u="none" strike="noStrike" cap="none" normalizeH="0" baseline="0" smtClean="0">
                          <a:ln>
                            <a:noFill/>
                          </a:ln>
                          <a:solidFill>
                            <a:schemeClr val="tx1"/>
                          </a:solidFill>
                          <a:effectLst/>
                          <a:latin typeface="Arial" pitchFamily="34" charset="0"/>
                          <a:ea typeface="SimSun" pitchFamily="2" charset="-122"/>
                          <a:cs typeface="Arial" pitchFamily="34" charset="0"/>
                        </a:rPr>
                        <a:t>商業管理與經濟</a:t>
                      </a:r>
                      <a:endParaRPr kumimoji="0" lang="en-US" sz="1400" b="0" i="1"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L="91428" marR="91428"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Arial" pitchFamily="34" charset="0"/>
                          <a:ea typeface="SimSun" pitchFamily="2" charset="-122"/>
                          <a:cs typeface="Arial" pitchFamily="34" charset="0"/>
                        </a:rPr>
                        <a:t>8</a:t>
                      </a:r>
                      <a:r>
                        <a:rPr kumimoji="0" lang="en-US" altLang="zh-CN" sz="1400" b="0" i="1" u="none" strike="noStrike" cap="none" normalizeH="0" baseline="0" smtClean="0">
                          <a:ln>
                            <a:noFill/>
                          </a:ln>
                          <a:solidFill>
                            <a:schemeClr val="tx1"/>
                          </a:solidFill>
                          <a:effectLst/>
                          <a:latin typeface="Arial" pitchFamily="34" charset="0"/>
                          <a:ea typeface="SimSun" pitchFamily="2" charset="-122"/>
                          <a:cs typeface="Arial" pitchFamily="34" charset="0"/>
                        </a:rPr>
                        <a:t>9</a:t>
                      </a:r>
                      <a:endParaRPr kumimoji="0" lang="en-US" sz="1400" b="0" i="1"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3288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400" b="0" i="1" u="none" strike="noStrike" cap="none" normalizeH="0" baseline="0" smtClean="0">
                          <a:ln>
                            <a:noFill/>
                          </a:ln>
                          <a:solidFill>
                            <a:schemeClr val="tx1"/>
                          </a:solidFill>
                          <a:effectLst/>
                          <a:latin typeface="Arial" pitchFamily="34" charset="0"/>
                          <a:ea typeface="SimSun" pitchFamily="2" charset="-122"/>
                          <a:cs typeface="Arial" pitchFamily="34" charset="0"/>
                        </a:rPr>
                        <a:t>犯罪學與法學</a:t>
                      </a:r>
                      <a:endParaRPr kumimoji="0" lang="en-US" sz="1400" b="0" i="1"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L="91428" marR="91428"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Arial" pitchFamily="34" charset="0"/>
                          <a:ea typeface="SimSun" pitchFamily="2" charset="-122"/>
                          <a:cs typeface="Arial" pitchFamily="34" charset="0"/>
                        </a:rPr>
                        <a:t>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3540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0" i="1" u="none" strike="noStrike" cap="none" normalizeH="0" baseline="0" dirty="0" smtClean="0">
                          <a:ln>
                            <a:noFill/>
                          </a:ln>
                          <a:solidFill>
                            <a:schemeClr val="tx1"/>
                          </a:solidFill>
                          <a:effectLst/>
                          <a:latin typeface="Arial" pitchFamily="34" charset="0"/>
                          <a:ea typeface="SimSun" pitchFamily="2" charset="-122"/>
                          <a:cs typeface="Arial" pitchFamily="34" charset="0"/>
                        </a:rPr>
                        <a:t>教育學</a:t>
                      </a:r>
                      <a:endParaRPr kumimoji="0" lang="en-US" sz="1400" b="0" i="1" u="none" strike="noStrike" cap="none" normalizeH="0" baseline="0" dirty="0" smtClean="0">
                        <a:ln>
                          <a:noFill/>
                        </a:ln>
                        <a:solidFill>
                          <a:schemeClr val="tx1"/>
                        </a:solidFill>
                        <a:effectLst/>
                        <a:latin typeface="Arial" pitchFamily="34" charset="0"/>
                        <a:ea typeface="SimSun" pitchFamily="2" charset="-122"/>
                        <a:cs typeface="Arial" pitchFamily="34" charset="0"/>
                      </a:endParaRPr>
                    </a:p>
                  </a:txBody>
                  <a:tcPr marL="91428" marR="91428"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Arial" pitchFamily="34" charset="0"/>
                          <a:ea typeface="SimSun" pitchFamily="2" charset="-122"/>
                          <a:cs typeface="Arial" pitchFamily="34" charset="0"/>
                        </a:rPr>
                        <a:t>181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3288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400" b="0" i="1" u="none" strike="noStrike" cap="none" normalizeH="0" baseline="0" smtClean="0">
                          <a:ln>
                            <a:noFill/>
                          </a:ln>
                          <a:solidFill>
                            <a:schemeClr val="tx1"/>
                          </a:solidFill>
                          <a:effectLst/>
                          <a:latin typeface="Arial" pitchFamily="34" charset="0"/>
                          <a:ea typeface="SimSun" pitchFamily="2" charset="-122"/>
                          <a:cs typeface="Arial" pitchFamily="34" charset="0"/>
                        </a:rPr>
                        <a:t>地理、城市規劃與研究</a:t>
                      </a:r>
                      <a:endParaRPr kumimoji="0" lang="en-US" sz="1400" b="0" i="1"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L="91428" marR="91428"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1" u="none" strike="noStrike" cap="none" normalizeH="0" baseline="0" dirty="0" smtClean="0">
                          <a:ln>
                            <a:noFill/>
                          </a:ln>
                          <a:solidFill>
                            <a:schemeClr val="tx1"/>
                          </a:solidFill>
                          <a:effectLst/>
                          <a:latin typeface="Arial" pitchFamily="34" charset="0"/>
                          <a:ea typeface="SimSun" pitchFamily="2" charset="-122"/>
                          <a:cs typeface="Arial" pitchFamily="34" charset="0"/>
                        </a:rPr>
                        <a:t>61</a:t>
                      </a:r>
                      <a:endParaRPr kumimoji="0" lang="en-US" sz="1400" b="0" i="1" u="none" strike="noStrike" cap="none" normalizeH="0" baseline="0" dirty="0" smtClean="0">
                        <a:ln>
                          <a:noFill/>
                        </a:ln>
                        <a:solidFill>
                          <a:schemeClr val="tx1"/>
                        </a:solidFill>
                        <a:effectLst/>
                        <a:latin typeface="Arial" pitchFamily="34" charset="0"/>
                        <a:ea typeface="SimSun" pitchFamily="2" charset="-122"/>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3288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400" b="0" i="1" u="none" strike="noStrike" cap="none" normalizeH="0" baseline="0" smtClean="0">
                          <a:ln>
                            <a:noFill/>
                          </a:ln>
                          <a:solidFill>
                            <a:schemeClr val="tx1"/>
                          </a:solidFill>
                          <a:effectLst/>
                          <a:latin typeface="Arial" pitchFamily="34" charset="0"/>
                          <a:ea typeface="SimSun" pitchFamily="2" charset="-122"/>
                          <a:cs typeface="Arial" pitchFamily="34" charset="0"/>
                        </a:rPr>
                        <a:t>圖書館與資訊科學</a:t>
                      </a:r>
                      <a:endParaRPr kumimoji="0" lang="en-US" sz="1400" b="0" i="1"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L="91428" marR="91428"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Arial" pitchFamily="34" charset="0"/>
                          <a:ea typeface="SimSun" pitchFamily="2" charset="-122"/>
                          <a:cs typeface="Arial" pitchFamily="34" charset="0"/>
                        </a:rPr>
                        <a:t>3</a:t>
                      </a:r>
                      <a:r>
                        <a:rPr kumimoji="0" lang="en-US" altLang="zh-CN" sz="1400" b="0" i="1" u="none" strike="noStrike" cap="none" normalizeH="0" baseline="0" smtClean="0">
                          <a:ln>
                            <a:noFill/>
                          </a:ln>
                          <a:solidFill>
                            <a:schemeClr val="tx1"/>
                          </a:solidFill>
                          <a:effectLst/>
                          <a:latin typeface="Arial" pitchFamily="34" charset="0"/>
                          <a:ea typeface="SimSun" pitchFamily="2" charset="-122"/>
                          <a:cs typeface="Arial" pitchFamily="34" charset="0"/>
                        </a:rPr>
                        <a:t>3</a:t>
                      </a:r>
                      <a:endParaRPr kumimoji="0" lang="en-US" sz="1400" b="0" i="1"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3288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400" b="0" i="1" u="none" strike="noStrike" cap="none" normalizeH="0" baseline="0" smtClean="0">
                          <a:ln>
                            <a:noFill/>
                          </a:ln>
                          <a:solidFill>
                            <a:schemeClr val="tx1"/>
                          </a:solidFill>
                          <a:effectLst/>
                          <a:latin typeface="Arial" pitchFamily="34" charset="0"/>
                          <a:ea typeface="SimSun" pitchFamily="2" charset="-122"/>
                          <a:cs typeface="Arial" pitchFamily="34" charset="0"/>
                        </a:rPr>
                        <a:t>媒體、文化與傳播研究</a:t>
                      </a:r>
                      <a:endParaRPr kumimoji="0" lang="en-US" sz="1400" b="0" i="1"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L="91428" marR="91428"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chemeClr val="tx1"/>
                          </a:solidFill>
                          <a:effectLst/>
                          <a:latin typeface="Arial" pitchFamily="34" charset="0"/>
                          <a:ea typeface="SimSun" pitchFamily="2" charset="-122"/>
                          <a:cs typeface="Arial" pitchFamily="34" charset="0"/>
                        </a:rPr>
                        <a:t>71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3288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400" b="0" i="1" u="none" strike="noStrike" cap="none" normalizeH="0" baseline="0" smtClean="0">
                          <a:ln>
                            <a:noFill/>
                          </a:ln>
                          <a:solidFill>
                            <a:schemeClr val="tx1"/>
                          </a:solidFill>
                          <a:effectLst/>
                          <a:latin typeface="Arial" pitchFamily="34" charset="0"/>
                          <a:ea typeface="SimSun" pitchFamily="2" charset="-122"/>
                          <a:cs typeface="Arial" pitchFamily="34" charset="0"/>
                        </a:rPr>
                        <a:t>政治國際關係與區域研究</a:t>
                      </a:r>
                      <a:endParaRPr kumimoji="0" lang="en-US" sz="1400" b="0" i="1"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L="91428" marR="91428"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Arial" pitchFamily="34" charset="0"/>
                          <a:ea typeface="SimSun" pitchFamily="2" charset="-122"/>
                          <a:cs typeface="Arial" pitchFamily="34" charset="0"/>
                        </a:rPr>
                        <a:t>12</a:t>
                      </a:r>
                      <a:r>
                        <a:rPr kumimoji="0" lang="en-US" altLang="zh-CN" sz="1400" b="0" i="1" u="none" strike="noStrike" cap="none" normalizeH="0" baseline="0" smtClean="0">
                          <a:ln>
                            <a:noFill/>
                          </a:ln>
                          <a:solidFill>
                            <a:schemeClr val="tx1"/>
                          </a:solidFill>
                          <a:effectLst/>
                          <a:latin typeface="Arial" pitchFamily="34" charset="0"/>
                          <a:ea typeface="SimSun" pitchFamily="2" charset="-122"/>
                          <a:cs typeface="Arial" pitchFamily="34" charset="0"/>
                        </a:rPr>
                        <a:t>8</a:t>
                      </a:r>
                      <a:endParaRPr kumimoji="0" lang="en-US" sz="1400" b="0" i="1"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3288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400" b="0" i="1" u="none" strike="noStrike" cap="none" normalizeH="0" baseline="0" smtClean="0">
                          <a:ln>
                            <a:noFill/>
                          </a:ln>
                          <a:solidFill>
                            <a:schemeClr val="tx1"/>
                          </a:solidFill>
                          <a:effectLst/>
                          <a:latin typeface="Arial" pitchFamily="34" charset="0"/>
                          <a:ea typeface="SimSun" pitchFamily="2" charset="-122"/>
                          <a:cs typeface="Arial" pitchFamily="34" charset="0"/>
                        </a:rPr>
                        <a:t>公共衛生與社會保健</a:t>
                      </a:r>
                      <a:endParaRPr kumimoji="0" lang="en-US" sz="1400" b="0" i="1"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L="91428" marR="91428"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1" u="none" strike="noStrike" cap="none" normalizeH="0" baseline="0" smtClean="0">
                          <a:ln>
                            <a:noFill/>
                          </a:ln>
                          <a:solidFill>
                            <a:schemeClr val="tx1"/>
                          </a:solidFill>
                          <a:effectLst/>
                          <a:latin typeface="Arial" pitchFamily="34" charset="0"/>
                          <a:ea typeface="SimSun" pitchFamily="2" charset="-122"/>
                          <a:cs typeface="Arial" pitchFamily="34" charset="0"/>
                        </a:rPr>
                        <a:t>67</a:t>
                      </a:r>
                      <a:endParaRPr kumimoji="0" lang="en-US" sz="1400" b="0" i="1"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3288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400" b="0" i="1" u="none" strike="noStrike" cap="none" normalizeH="0" baseline="0" smtClean="0">
                          <a:ln>
                            <a:noFill/>
                          </a:ln>
                          <a:solidFill>
                            <a:schemeClr val="tx1"/>
                          </a:solidFill>
                          <a:effectLst/>
                          <a:latin typeface="Arial" pitchFamily="34" charset="0"/>
                          <a:ea typeface="SimSun" pitchFamily="2" charset="-122"/>
                          <a:cs typeface="Arial" pitchFamily="34" charset="0"/>
                        </a:rPr>
                        <a:t>社會學及其相關學科</a:t>
                      </a:r>
                      <a:endParaRPr kumimoji="0" lang="en-US" sz="1400" b="0" i="1"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L="91428" marR="91428"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chemeClr val="tx1"/>
                          </a:solidFill>
                          <a:effectLst/>
                          <a:latin typeface="Arial" pitchFamily="34" charset="0"/>
                          <a:ea typeface="SimSun" pitchFamily="2" charset="-122"/>
                          <a:cs typeface="Arial" pitchFamily="34" charset="0"/>
                        </a:rPr>
                        <a:t>31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3288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400" b="0" i="1" u="none" strike="noStrike" cap="none" normalizeH="0" baseline="0" smtClean="0">
                          <a:ln>
                            <a:noFill/>
                          </a:ln>
                          <a:solidFill>
                            <a:schemeClr val="tx1"/>
                          </a:solidFill>
                          <a:effectLst/>
                          <a:latin typeface="Arial" pitchFamily="34" charset="0"/>
                          <a:ea typeface="SimSun" pitchFamily="2" charset="-122"/>
                          <a:cs typeface="Arial" pitchFamily="34" charset="0"/>
                        </a:rPr>
                        <a:t>體育、休閒與旅遊</a:t>
                      </a:r>
                      <a:endParaRPr kumimoji="0" lang="en-US" sz="1400" b="0" i="1"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L="91428" marR="91428"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chemeClr val="tx1"/>
                          </a:solidFill>
                          <a:effectLst/>
                          <a:latin typeface="Arial" pitchFamily="34" charset="0"/>
                          <a:ea typeface="SimSun" pitchFamily="2" charset="-122"/>
                          <a:cs typeface="Arial" pitchFamily="34" charset="0"/>
                        </a:rPr>
                        <a:t>3</a:t>
                      </a:r>
                      <a:r>
                        <a:rPr kumimoji="0" lang="en-US" altLang="zh-CN" sz="1400" b="0" i="1" u="none" strike="noStrike" cap="none" normalizeH="0" baseline="0" dirty="0" smtClean="0">
                          <a:ln>
                            <a:noFill/>
                          </a:ln>
                          <a:solidFill>
                            <a:schemeClr val="tx1"/>
                          </a:solidFill>
                          <a:effectLst/>
                          <a:latin typeface="Arial" pitchFamily="34" charset="0"/>
                          <a:ea typeface="SimSun" pitchFamily="2" charset="-122"/>
                          <a:cs typeface="Arial" pitchFamily="34" charset="0"/>
                        </a:rPr>
                        <a:t>8</a:t>
                      </a:r>
                      <a:endParaRPr kumimoji="0" lang="en-US" sz="1400" b="0" i="1" u="none" strike="noStrike" cap="none" normalizeH="0" baseline="0" dirty="0" smtClean="0">
                        <a:ln>
                          <a:noFill/>
                        </a:ln>
                        <a:solidFill>
                          <a:schemeClr val="tx1"/>
                        </a:solidFill>
                        <a:effectLst/>
                        <a:latin typeface="Arial" pitchFamily="34" charset="0"/>
                        <a:ea typeface="SimSun" pitchFamily="2" charset="-122"/>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3288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0" i="1" u="none" strike="noStrike" cap="none" normalizeH="0" baseline="0" smtClean="0">
                          <a:ln>
                            <a:noFill/>
                          </a:ln>
                          <a:solidFill>
                            <a:schemeClr val="tx1"/>
                          </a:solidFill>
                          <a:effectLst/>
                          <a:latin typeface="Arial" pitchFamily="34" charset="0"/>
                          <a:ea typeface="SimSun" pitchFamily="2" charset="-122"/>
                          <a:cs typeface="Arial" pitchFamily="34" charset="0"/>
                        </a:rPr>
                        <a:t>策略研究</a:t>
                      </a:r>
                      <a:endParaRPr kumimoji="0" lang="en-US" sz="1400" b="0" i="1"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L="91428" marR="91428"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chemeClr val="tx1"/>
                          </a:solidFill>
                          <a:effectLst/>
                          <a:latin typeface="Arial" pitchFamily="34" charset="0"/>
                          <a:ea typeface="SimSun" pitchFamily="2" charset="-122"/>
                          <a:cs typeface="Arial" pitchFamily="34" charset="0"/>
                        </a:rPr>
                        <a:t>3</a:t>
                      </a:r>
                      <a:r>
                        <a:rPr kumimoji="0" lang="en-US" altLang="zh-CN" sz="1400" b="0" i="1" u="none" strike="noStrike" cap="none" normalizeH="0" baseline="0" dirty="0" smtClean="0">
                          <a:ln>
                            <a:noFill/>
                          </a:ln>
                          <a:solidFill>
                            <a:schemeClr val="tx1"/>
                          </a:solidFill>
                          <a:effectLst/>
                          <a:latin typeface="Arial" pitchFamily="34" charset="0"/>
                          <a:ea typeface="SimSun" pitchFamily="2" charset="-122"/>
                          <a:cs typeface="Arial" pitchFamily="34" charset="0"/>
                        </a:rPr>
                        <a:t>7</a:t>
                      </a:r>
                      <a:endParaRPr kumimoji="0" lang="en-US" sz="1400" b="0" i="1" u="none" strike="noStrike" cap="none" normalizeH="0" baseline="0" dirty="0" smtClean="0">
                        <a:ln>
                          <a:noFill/>
                        </a:ln>
                        <a:solidFill>
                          <a:schemeClr val="tx1"/>
                        </a:solidFill>
                        <a:effectLst/>
                        <a:latin typeface="Arial" pitchFamily="34" charset="0"/>
                        <a:ea typeface="SimSun" pitchFamily="2" charset="-122"/>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bl>
          </a:graphicData>
        </a:graphic>
      </p:graphicFrame>
      <p:sp>
        <p:nvSpPr>
          <p:cNvPr id="3" name="Rectangle 2"/>
          <p:cNvSpPr/>
          <p:nvPr/>
        </p:nvSpPr>
        <p:spPr>
          <a:xfrm>
            <a:off x="1905000" y="76200"/>
            <a:ext cx="5486400" cy="132343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Taylor &amp; Francis SSH Package</a:t>
            </a:r>
            <a:endParaRPr lang="en-US" sz="4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4.4|6.4|3.1"/>
</p:tagLst>
</file>

<file path=ppt/tags/tag10.xml><?xml version="1.0" encoding="utf-8"?>
<p:tagLst xmlns:a="http://schemas.openxmlformats.org/drawingml/2006/main" xmlns:r="http://schemas.openxmlformats.org/officeDocument/2006/relationships" xmlns:p="http://schemas.openxmlformats.org/presentationml/2006/main">
  <p:tag name="TIMING" val="|3.9|3.3|9.4"/>
</p:tagLst>
</file>

<file path=ppt/tags/tag11.xml><?xml version="1.0" encoding="utf-8"?>
<p:tagLst xmlns:a="http://schemas.openxmlformats.org/drawingml/2006/main" xmlns:r="http://schemas.openxmlformats.org/officeDocument/2006/relationships" xmlns:p="http://schemas.openxmlformats.org/presentationml/2006/main">
  <p:tag name="TIMING" val="|4.2"/>
</p:tagLst>
</file>

<file path=ppt/tags/tag12.xml><?xml version="1.0" encoding="utf-8"?>
<p:tagLst xmlns:a="http://schemas.openxmlformats.org/drawingml/2006/main" xmlns:r="http://schemas.openxmlformats.org/officeDocument/2006/relationships" xmlns:p="http://schemas.openxmlformats.org/presentationml/2006/main">
  <p:tag name="TIMING" val="|3.3|4.1|3.5"/>
</p:tagLst>
</file>

<file path=ppt/tags/tag13.xml><?xml version="1.0" encoding="utf-8"?>
<p:tagLst xmlns:a="http://schemas.openxmlformats.org/drawingml/2006/main" xmlns:r="http://schemas.openxmlformats.org/officeDocument/2006/relationships" xmlns:p="http://schemas.openxmlformats.org/presentationml/2006/main">
  <p:tag name="TIMING" val="|3.4|5|8.4|5.4"/>
</p:tagLst>
</file>

<file path=ppt/tags/tag14.xml><?xml version="1.0" encoding="utf-8"?>
<p:tagLst xmlns:a="http://schemas.openxmlformats.org/drawingml/2006/main" xmlns:r="http://schemas.openxmlformats.org/officeDocument/2006/relationships" xmlns:p="http://schemas.openxmlformats.org/presentationml/2006/main">
  <p:tag name="TIMING" val="|5.9|7.6"/>
</p:tagLst>
</file>

<file path=ppt/tags/tag15.xml><?xml version="1.0" encoding="utf-8"?>
<p:tagLst xmlns:a="http://schemas.openxmlformats.org/drawingml/2006/main" xmlns:r="http://schemas.openxmlformats.org/officeDocument/2006/relationships" xmlns:p="http://schemas.openxmlformats.org/presentationml/2006/main">
  <p:tag name="TIMING" val="|12.5|5.4|3.7"/>
</p:tagLst>
</file>

<file path=ppt/tags/tag16.xml><?xml version="1.0" encoding="utf-8"?>
<p:tagLst xmlns:a="http://schemas.openxmlformats.org/drawingml/2006/main" xmlns:r="http://schemas.openxmlformats.org/officeDocument/2006/relationships" xmlns:p="http://schemas.openxmlformats.org/presentationml/2006/main">
  <p:tag name="TIMING" val="|6.5"/>
</p:tagLst>
</file>

<file path=ppt/tags/tag17.xml><?xml version="1.0" encoding="utf-8"?>
<p:tagLst xmlns:a="http://schemas.openxmlformats.org/drawingml/2006/main" xmlns:r="http://schemas.openxmlformats.org/officeDocument/2006/relationships" xmlns:p="http://schemas.openxmlformats.org/presentationml/2006/main">
  <p:tag name="TIMING" val="|1.3"/>
</p:tagLst>
</file>

<file path=ppt/tags/tag18.xml><?xml version="1.0" encoding="utf-8"?>
<p:tagLst xmlns:a="http://schemas.openxmlformats.org/drawingml/2006/main" xmlns:r="http://schemas.openxmlformats.org/officeDocument/2006/relationships" xmlns:p="http://schemas.openxmlformats.org/presentationml/2006/main">
  <p:tag name="TIMING" val="|1.9"/>
</p:tagLst>
</file>

<file path=ppt/tags/tag19.xml><?xml version="1.0" encoding="utf-8"?>
<p:tagLst xmlns:a="http://schemas.openxmlformats.org/drawingml/2006/main" xmlns:r="http://schemas.openxmlformats.org/officeDocument/2006/relationships" xmlns:p="http://schemas.openxmlformats.org/presentationml/2006/main">
  <p:tag name="TIMING" val="|4.8"/>
</p:tagLst>
</file>

<file path=ppt/tags/tag2.xml><?xml version="1.0" encoding="utf-8"?>
<p:tagLst xmlns:a="http://schemas.openxmlformats.org/drawingml/2006/main" xmlns:r="http://schemas.openxmlformats.org/officeDocument/2006/relationships" xmlns:p="http://schemas.openxmlformats.org/presentationml/2006/main">
  <p:tag name="TIMING" val="|2.6|3.9"/>
</p:tagLst>
</file>

<file path=ppt/tags/tag20.xml><?xml version="1.0" encoding="utf-8"?>
<p:tagLst xmlns:a="http://schemas.openxmlformats.org/drawingml/2006/main" xmlns:r="http://schemas.openxmlformats.org/officeDocument/2006/relationships" xmlns:p="http://schemas.openxmlformats.org/presentationml/2006/main">
  <p:tag name="TIMING" val="|6.9|4.4"/>
</p:tagLst>
</file>

<file path=ppt/tags/tag21.xml><?xml version="1.0" encoding="utf-8"?>
<p:tagLst xmlns:a="http://schemas.openxmlformats.org/drawingml/2006/main" xmlns:r="http://schemas.openxmlformats.org/officeDocument/2006/relationships" xmlns:p="http://schemas.openxmlformats.org/presentationml/2006/main">
  <p:tag name="TIMING" val="|0.5|0.9|0.7|1.2"/>
</p:tagLst>
</file>

<file path=ppt/tags/tag22.xml><?xml version="1.0" encoding="utf-8"?>
<p:tagLst xmlns:a="http://schemas.openxmlformats.org/drawingml/2006/main" xmlns:r="http://schemas.openxmlformats.org/officeDocument/2006/relationships" xmlns:p="http://schemas.openxmlformats.org/presentationml/2006/main">
  <p:tag name="TIMING" val="|0.7|0.7|1.1|1.1"/>
</p:tagLst>
</file>

<file path=ppt/tags/tag23.xml><?xml version="1.0" encoding="utf-8"?>
<p:tagLst xmlns:a="http://schemas.openxmlformats.org/drawingml/2006/main" xmlns:r="http://schemas.openxmlformats.org/officeDocument/2006/relationships" xmlns:p="http://schemas.openxmlformats.org/presentationml/2006/main">
  <p:tag name="TIMING" val="|1.7"/>
</p:tagLst>
</file>

<file path=ppt/tags/tag24.xml><?xml version="1.0" encoding="utf-8"?>
<p:tagLst xmlns:a="http://schemas.openxmlformats.org/drawingml/2006/main" xmlns:r="http://schemas.openxmlformats.org/officeDocument/2006/relationships" xmlns:p="http://schemas.openxmlformats.org/presentationml/2006/main">
  <p:tag name="TIMING" val="|2.7|0.6|0.6|0.5"/>
</p:tagLst>
</file>

<file path=ppt/tags/tag25.xml><?xml version="1.0" encoding="utf-8"?>
<p:tagLst xmlns:a="http://schemas.openxmlformats.org/drawingml/2006/main" xmlns:r="http://schemas.openxmlformats.org/officeDocument/2006/relationships" xmlns:p="http://schemas.openxmlformats.org/presentationml/2006/main">
  <p:tag name="TIMING" val="|1.8|2|1.2|0.7|0.8"/>
</p:tagLst>
</file>

<file path=ppt/tags/tag26.xml><?xml version="1.0" encoding="utf-8"?>
<p:tagLst xmlns:a="http://schemas.openxmlformats.org/drawingml/2006/main" xmlns:r="http://schemas.openxmlformats.org/officeDocument/2006/relationships" xmlns:p="http://schemas.openxmlformats.org/presentationml/2006/main">
  <p:tag name="TIMING" val="|0.2|1.3|0.6|0.8|7.9|0.9"/>
</p:tagLst>
</file>

<file path=ppt/tags/tag27.xml><?xml version="1.0" encoding="utf-8"?>
<p:tagLst xmlns:a="http://schemas.openxmlformats.org/drawingml/2006/main" xmlns:r="http://schemas.openxmlformats.org/officeDocument/2006/relationships" xmlns:p="http://schemas.openxmlformats.org/presentationml/2006/main">
  <p:tag name="TIMING" val="|9.2|4.1|3.2|1.3|0.6|2.8|4.8|6"/>
</p:tagLst>
</file>

<file path=ppt/tags/tag28.xml><?xml version="1.0" encoding="utf-8"?>
<p:tagLst xmlns:a="http://schemas.openxmlformats.org/drawingml/2006/main" xmlns:r="http://schemas.openxmlformats.org/officeDocument/2006/relationships" xmlns:p="http://schemas.openxmlformats.org/presentationml/2006/main">
  <p:tag name="TIMING" val="|7|1.7|3.2|1.7|4.5|1.8"/>
</p:tagLst>
</file>

<file path=ppt/tags/tag3.xml><?xml version="1.0" encoding="utf-8"?>
<p:tagLst xmlns:a="http://schemas.openxmlformats.org/drawingml/2006/main" xmlns:r="http://schemas.openxmlformats.org/officeDocument/2006/relationships" xmlns:p="http://schemas.openxmlformats.org/presentationml/2006/main">
  <p:tag name="TIMING" val="|13.8"/>
</p:tagLst>
</file>

<file path=ppt/tags/tag4.xml><?xml version="1.0" encoding="utf-8"?>
<p:tagLst xmlns:a="http://schemas.openxmlformats.org/drawingml/2006/main" xmlns:r="http://schemas.openxmlformats.org/officeDocument/2006/relationships" xmlns:p="http://schemas.openxmlformats.org/presentationml/2006/main">
  <p:tag name="TIMING" val="|3.8|25"/>
</p:tagLst>
</file>

<file path=ppt/tags/tag5.xml><?xml version="1.0" encoding="utf-8"?>
<p:tagLst xmlns:a="http://schemas.openxmlformats.org/drawingml/2006/main" xmlns:r="http://schemas.openxmlformats.org/officeDocument/2006/relationships" xmlns:p="http://schemas.openxmlformats.org/presentationml/2006/main">
  <p:tag name="TIMING" val="|1.1|6.5"/>
</p:tagLst>
</file>

<file path=ppt/tags/tag6.xml><?xml version="1.0" encoding="utf-8"?>
<p:tagLst xmlns:a="http://schemas.openxmlformats.org/drawingml/2006/main" xmlns:r="http://schemas.openxmlformats.org/officeDocument/2006/relationships" xmlns:p="http://schemas.openxmlformats.org/presentationml/2006/main">
  <p:tag name="TIMING" val="|1.6"/>
</p:tagLst>
</file>

<file path=ppt/tags/tag7.xml><?xml version="1.0" encoding="utf-8"?>
<p:tagLst xmlns:a="http://schemas.openxmlformats.org/drawingml/2006/main" xmlns:r="http://schemas.openxmlformats.org/officeDocument/2006/relationships" xmlns:p="http://schemas.openxmlformats.org/presentationml/2006/main">
  <p:tag name="TIMING" val="|9.9"/>
</p:tagLst>
</file>

<file path=ppt/tags/tag8.xml><?xml version="1.0" encoding="utf-8"?>
<p:tagLst xmlns:a="http://schemas.openxmlformats.org/drawingml/2006/main" xmlns:r="http://schemas.openxmlformats.org/officeDocument/2006/relationships" xmlns:p="http://schemas.openxmlformats.org/presentationml/2006/main">
  <p:tag name="TIMING" val="|5.5|9.2|5.8"/>
</p:tagLst>
</file>

<file path=ppt/tags/tag9.xml><?xml version="1.0" encoding="utf-8"?>
<p:tagLst xmlns:a="http://schemas.openxmlformats.org/drawingml/2006/main" xmlns:r="http://schemas.openxmlformats.org/officeDocument/2006/relationships" xmlns:p="http://schemas.openxmlformats.org/presentationml/2006/main">
  <p:tag name="TIMING" val="|1.9|2.2|1.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2805</TotalTime>
  <Words>8639</Words>
  <Application>Microsoft Office PowerPoint</Application>
  <PresentationFormat>On-screen Show (4:3)</PresentationFormat>
  <Paragraphs>767</Paragraphs>
  <Slides>81</Slides>
  <Notes>81</Notes>
  <HiddenSlides>0</HiddenSlides>
  <MMClips>2</MMClips>
  <ScaleCrop>false</ScaleCrop>
  <HeadingPairs>
    <vt:vector size="4" baseType="variant">
      <vt:variant>
        <vt:lpstr>Theme</vt:lpstr>
      </vt:variant>
      <vt:variant>
        <vt:i4>1</vt:i4>
      </vt:variant>
      <vt:variant>
        <vt:lpstr>Slide Titles</vt:lpstr>
      </vt:variant>
      <vt:variant>
        <vt:i4>81</vt:i4>
      </vt:variant>
    </vt:vector>
  </HeadingPairs>
  <TitlesOfParts>
    <vt:vector size="82" baseType="lpstr">
      <vt:lpstr>Office Theme</vt:lpstr>
      <vt:lpstr>PowerPoint Presentation</vt:lpstr>
      <vt:lpstr>PowerPoint Presentation</vt:lpstr>
      <vt:lpstr>PowerPoint Presentation</vt:lpstr>
      <vt:lpstr> 公 司 簡 介   </vt:lpstr>
      <vt:lpstr>CONCERT引入T &amp; F期刊精選</vt:lpstr>
      <vt:lpstr>PowerPoint Presentation</vt:lpstr>
      <vt:lpstr>PowerPoint Presentation</vt:lpstr>
      <vt:lpstr>PowerPoint Presentation</vt:lpstr>
      <vt:lpstr>PowerPoint Presentation</vt:lpstr>
      <vt:lpstr> Taylor &amp; Francis SSH 期刊資料庫</vt:lpstr>
      <vt:lpstr>PowerPoint Presentation</vt:lpstr>
      <vt:lpstr>PowerPoint Presentation</vt:lpstr>
      <vt:lpstr>PowerPoint Presentation</vt:lpstr>
      <vt:lpstr>PowerPoint Presentation</vt:lpstr>
      <vt:lpstr>Taylor &amp; Francis Online  平台使用說明–管理者介面及功能</vt:lpstr>
      <vt:lpstr>PowerPoint Presentation</vt:lpstr>
      <vt:lpstr>機構館藏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Link Resolver 設定</vt:lpstr>
      <vt:lpstr>PowerPoint Presentation</vt:lpstr>
      <vt:lpstr>Related Link</vt:lpstr>
      <vt:lpstr>PowerPoint Presentation</vt:lpstr>
      <vt:lpstr>PowerPoint Presentation</vt:lpstr>
      <vt:lpstr>PowerPoint Presentation</vt:lpstr>
      <vt:lpstr>Google Search Term Highlighting</vt:lpstr>
      <vt:lpstr>PowerPoint Presentation</vt:lpstr>
      <vt:lpstr>PowerPoint Presentation</vt:lpstr>
      <vt:lpstr>Additional Notes</vt:lpstr>
      <vt:lpstr>Article Views Counter</vt:lpstr>
      <vt:lpstr>PowerPoint Presentation</vt:lpstr>
      <vt:lpstr>PowerPoint Presentation</vt:lpstr>
      <vt:lpstr>PowerPoint Presentation</vt:lpstr>
      <vt:lpstr>PowerPoint Presentation</vt:lpstr>
      <vt:lpstr>Users Also Read Feature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行動版特色說明</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Informa Plc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Taylor &amp; Francis Online</dc:title>
  <dc:creator>Alicia Chen</dc:creator>
  <cp:lastModifiedBy>Chen, Alicia</cp:lastModifiedBy>
  <cp:revision>237</cp:revision>
  <dcterms:created xsi:type="dcterms:W3CDTF">2012-03-14T12:02:18Z</dcterms:created>
  <dcterms:modified xsi:type="dcterms:W3CDTF">2013-08-20T09:03:08Z</dcterms:modified>
</cp:coreProperties>
</file>