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tags/tag5.xml" ContentType="application/vnd.openxmlformats-officedocument.presentationml.tags+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tags/tag1.xml" ContentType="application/vnd.openxmlformats-officedocument.presentationml.tags+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tags/tag6.xml" ContentType="application/vnd.openxmlformats-officedocument.presentationml.tags+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tags/tag2.xml" ContentType="application/vnd.openxmlformats-officedocument.presentationml.tags+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tags/tag3.xml" ContentType="application/vnd.openxmlformats-officedocument.presentationml.tags+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Default Extension="wav" ContentType="audio/wav"/>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charts/chart2.xml" ContentType="application/vnd.openxmlformats-officedocument.drawingml.chart+xml"/>
  <Override PartName="/ppt/diagrams/data1.xml" ContentType="application/vnd.openxmlformats-officedocument.drawingml.diagramData+xml"/>
  <Override PartName="/ppt/slides/slide29.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notesSlides/notesSlide67.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76"/>
  </p:notesMasterIdLst>
  <p:handoutMasterIdLst>
    <p:handoutMasterId r:id="rId77"/>
  </p:handoutMasterIdLst>
  <p:sldIdLst>
    <p:sldId id="270" r:id="rId3"/>
    <p:sldId id="378" r:id="rId4"/>
    <p:sldId id="339" r:id="rId5"/>
    <p:sldId id="344" r:id="rId6"/>
    <p:sldId id="345" r:id="rId7"/>
    <p:sldId id="443" r:id="rId8"/>
    <p:sldId id="346" r:id="rId9"/>
    <p:sldId id="347" r:id="rId10"/>
    <p:sldId id="348" r:id="rId11"/>
    <p:sldId id="349" r:id="rId12"/>
    <p:sldId id="444" r:id="rId13"/>
    <p:sldId id="350" r:id="rId14"/>
    <p:sldId id="341" r:id="rId15"/>
    <p:sldId id="351" r:id="rId16"/>
    <p:sldId id="386" r:id="rId17"/>
    <p:sldId id="353" r:id="rId18"/>
    <p:sldId id="427" r:id="rId19"/>
    <p:sldId id="387" r:id="rId20"/>
    <p:sldId id="388" r:id="rId21"/>
    <p:sldId id="389" r:id="rId22"/>
    <p:sldId id="436" r:id="rId23"/>
    <p:sldId id="390" r:id="rId24"/>
    <p:sldId id="391" r:id="rId25"/>
    <p:sldId id="392" r:id="rId26"/>
    <p:sldId id="393" r:id="rId27"/>
    <p:sldId id="394" r:id="rId28"/>
    <p:sldId id="395" r:id="rId29"/>
    <p:sldId id="396" r:id="rId30"/>
    <p:sldId id="425" r:id="rId31"/>
    <p:sldId id="445" r:id="rId32"/>
    <p:sldId id="446" r:id="rId33"/>
    <p:sldId id="447" r:id="rId34"/>
    <p:sldId id="448" r:id="rId35"/>
    <p:sldId id="380" r:id="rId36"/>
    <p:sldId id="379" r:id="rId37"/>
    <p:sldId id="438" r:id="rId38"/>
    <p:sldId id="442" r:id="rId39"/>
    <p:sldId id="439" r:id="rId40"/>
    <p:sldId id="440" r:id="rId41"/>
    <p:sldId id="441" r:id="rId42"/>
    <p:sldId id="412" r:id="rId43"/>
    <p:sldId id="415" r:id="rId44"/>
    <p:sldId id="384" r:id="rId45"/>
    <p:sldId id="360" r:id="rId46"/>
    <p:sldId id="361" r:id="rId47"/>
    <p:sldId id="362" r:id="rId48"/>
    <p:sldId id="363" r:id="rId49"/>
    <p:sldId id="364" r:id="rId50"/>
    <p:sldId id="365" r:id="rId51"/>
    <p:sldId id="366" r:id="rId52"/>
    <p:sldId id="367" r:id="rId53"/>
    <p:sldId id="368" r:id="rId54"/>
    <p:sldId id="428" r:id="rId55"/>
    <p:sldId id="369" r:id="rId56"/>
    <p:sldId id="370" r:id="rId57"/>
    <p:sldId id="371" r:id="rId58"/>
    <p:sldId id="372" r:id="rId59"/>
    <p:sldId id="373" r:id="rId60"/>
    <p:sldId id="374" r:id="rId61"/>
    <p:sldId id="375" r:id="rId62"/>
    <p:sldId id="449" r:id="rId63"/>
    <p:sldId id="279" r:id="rId64"/>
    <p:sldId id="289" r:id="rId65"/>
    <p:sldId id="450" r:id="rId66"/>
    <p:sldId id="451" r:id="rId67"/>
    <p:sldId id="452" r:id="rId68"/>
    <p:sldId id="453" r:id="rId69"/>
    <p:sldId id="454" r:id="rId70"/>
    <p:sldId id="293" r:id="rId71"/>
    <p:sldId id="455" r:id="rId72"/>
    <p:sldId id="456" r:id="rId73"/>
    <p:sldId id="457" r:id="rId74"/>
    <p:sldId id="327" r:id="rId75"/>
  </p:sldIdLst>
  <p:sldSz cx="9144000" cy="6858000" type="screen4x3"/>
  <p:notesSz cx="6807200" cy="9939338"/>
  <p:defaultTextStyle>
    <a:defPPr>
      <a:defRPr lang="en-US"/>
    </a:defPPr>
    <a:lvl1pPr algn="l" defTabSz="457200" rtl="0" fontAlgn="base">
      <a:spcBef>
        <a:spcPct val="0"/>
      </a:spcBef>
      <a:spcAft>
        <a:spcPct val="0"/>
      </a:spcAft>
      <a:defRPr kern="1200">
        <a:solidFill>
          <a:schemeClr val="tx1"/>
        </a:solidFill>
        <a:latin typeface="Calibri" pitchFamily="34" charset="0"/>
        <a:ea typeface="宋体" pitchFamily="2" charset="-122"/>
        <a:cs typeface="+mn-cs"/>
      </a:defRPr>
    </a:lvl1pPr>
    <a:lvl2pPr marL="457200" algn="l" defTabSz="457200" rtl="0" fontAlgn="base">
      <a:spcBef>
        <a:spcPct val="0"/>
      </a:spcBef>
      <a:spcAft>
        <a:spcPct val="0"/>
      </a:spcAft>
      <a:defRPr kern="1200">
        <a:solidFill>
          <a:schemeClr val="tx1"/>
        </a:solidFill>
        <a:latin typeface="Calibri" pitchFamily="34" charset="0"/>
        <a:ea typeface="宋体" pitchFamily="2" charset="-122"/>
        <a:cs typeface="+mn-cs"/>
      </a:defRPr>
    </a:lvl2pPr>
    <a:lvl3pPr marL="914400" algn="l" defTabSz="457200" rtl="0" fontAlgn="base">
      <a:spcBef>
        <a:spcPct val="0"/>
      </a:spcBef>
      <a:spcAft>
        <a:spcPct val="0"/>
      </a:spcAft>
      <a:defRPr kern="1200">
        <a:solidFill>
          <a:schemeClr val="tx1"/>
        </a:solidFill>
        <a:latin typeface="Calibri" pitchFamily="34" charset="0"/>
        <a:ea typeface="宋体" pitchFamily="2" charset="-122"/>
        <a:cs typeface="+mn-cs"/>
      </a:defRPr>
    </a:lvl3pPr>
    <a:lvl4pPr marL="1371600" algn="l" defTabSz="457200" rtl="0" fontAlgn="base">
      <a:spcBef>
        <a:spcPct val="0"/>
      </a:spcBef>
      <a:spcAft>
        <a:spcPct val="0"/>
      </a:spcAft>
      <a:defRPr kern="1200">
        <a:solidFill>
          <a:schemeClr val="tx1"/>
        </a:solidFill>
        <a:latin typeface="Calibri" pitchFamily="34" charset="0"/>
        <a:ea typeface="宋体" pitchFamily="2" charset="-122"/>
        <a:cs typeface="+mn-cs"/>
      </a:defRPr>
    </a:lvl4pPr>
    <a:lvl5pPr marL="1828800" algn="l" defTabSz="457200" rtl="0" fontAlgn="base">
      <a:spcBef>
        <a:spcPct val="0"/>
      </a:spcBef>
      <a:spcAft>
        <a:spcPct val="0"/>
      </a:spcAft>
      <a:defRPr kern="1200">
        <a:solidFill>
          <a:schemeClr val="tx1"/>
        </a:solidFill>
        <a:latin typeface="Calibri" pitchFamily="34" charset="0"/>
        <a:ea typeface="宋体" pitchFamily="2" charset="-122"/>
        <a:cs typeface="+mn-cs"/>
      </a:defRPr>
    </a:lvl5pPr>
    <a:lvl6pPr marL="2286000" algn="l" defTabSz="914400" rtl="0" eaLnBrk="1" latinLnBrk="0" hangingPunct="1">
      <a:defRPr kern="1200">
        <a:solidFill>
          <a:schemeClr val="tx1"/>
        </a:solidFill>
        <a:latin typeface="Calibri" pitchFamily="34" charset="0"/>
        <a:ea typeface="宋体" pitchFamily="2" charset="-122"/>
        <a:cs typeface="+mn-cs"/>
      </a:defRPr>
    </a:lvl6pPr>
    <a:lvl7pPr marL="2743200" algn="l" defTabSz="914400" rtl="0" eaLnBrk="1" latinLnBrk="0" hangingPunct="1">
      <a:defRPr kern="1200">
        <a:solidFill>
          <a:schemeClr val="tx1"/>
        </a:solidFill>
        <a:latin typeface="Calibri" pitchFamily="34" charset="0"/>
        <a:ea typeface="宋体" pitchFamily="2" charset="-122"/>
        <a:cs typeface="+mn-cs"/>
      </a:defRPr>
    </a:lvl7pPr>
    <a:lvl8pPr marL="3200400" algn="l" defTabSz="914400" rtl="0" eaLnBrk="1" latinLnBrk="0" hangingPunct="1">
      <a:defRPr kern="1200">
        <a:solidFill>
          <a:schemeClr val="tx1"/>
        </a:solidFill>
        <a:latin typeface="Calibri" pitchFamily="34" charset="0"/>
        <a:ea typeface="宋体" pitchFamily="2" charset="-122"/>
        <a:cs typeface="+mn-cs"/>
      </a:defRPr>
    </a:lvl8pPr>
    <a:lvl9pPr marL="3657600" algn="l" defTabSz="914400" rtl="0" eaLnBrk="1" latinLnBrk="0" hangingPunct="1">
      <a:defRPr kern="1200">
        <a:solidFill>
          <a:schemeClr val="tx1"/>
        </a:solidFill>
        <a:latin typeface="Calibri" pitchFamily="34"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3399"/>
    <a:srgbClr val="FF6699"/>
    <a:srgbClr val="3B80FF"/>
    <a:srgbClr val="4073A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5" autoAdjust="0"/>
    <p:restoredTop sz="91042" autoAdjust="0"/>
  </p:normalViewPr>
  <p:slideViewPr>
    <p:cSldViewPr snapToGrid="0" snapToObjects="1">
      <p:cViewPr>
        <p:scale>
          <a:sx n="70" d="100"/>
          <a:sy n="70" d="100"/>
        </p:scale>
        <p:origin x="-138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charts/_rels/chart1.xml.rels><?xml version="1.0" encoding="UTF-8" standalone="yes"?>
<Relationships xmlns="http://schemas.openxmlformats.org/package/2006/relationships"><Relationship Id="rId2" Type="http://schemas.openxmlformats.org/officeDocument/2006/relationships/oleObject" Target="file:///C:\XiaoM\Products\T&amp;F%20Library\ppt&#34920;&#26684;.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D:\Sales\Alicia%20Sales%20Notes\by%20University\NTUST%20&#21488;&#28771;&#31185;&#25216;&#22823;&#23416;\2012%20Core%20Subs+Usage+Denials_&#22283;&#31435;&#21488;&#28771;&#31185;&#25216;&#22823;&#23416;_v062512.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Sales\Alicia%20Sales%20Notes\by%20University\NTUST%20&#21488;&#28771;&#31185;&#25216;&#22823;&#23416;\2012%20Core%20Subs+Usage+Denials_&#22283;&#31435;&#21488;&#28771;&#31185;&#25216;&#22823;&#23416;_v06251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zh-TW"/>
  <c:style val="3"/>
  <c:clrMapOvr bg1="lt1" tx1="dk1" bg2="lt2" tx2="dk2" accent1="accent1" accent2="accent2" accent3="accent3" accent4="accent4" accent5="accent5" accent6="accent6" hlink="hlink" folHlink="folHlink"/>
  <c:chart>
    <c:plotArea>
      <c:layout>
        <c:manualLayout>
          <c:layoutTarget val="inner"/>
          <c:xMode val="edge"/>
          <c:yMode val="edge"/>
          <c:x val="8.0550883969692594E-2"/>
          <c:y val="2.9176816940849382E-2"/>
          <c:w val="0.72775100282276062"/>
          <c:h val="0.86338665490538669"/>
        </c:manualLayout>
      </c:layout>
      <c:barChart>
        <c:barDir val="col"/>
        <c:grouping val="clustered"/>
        <c:ser>
          <c:idx val="0"/>
          <c:order val="0"/>
          <c:tx>
            <c:strRef>
              <c:f>期刊增长数量!$B$1</c:f>
              <c:strCache>
                <c:ptCount val="1"/>
                <c:pt idx="0">
                  <c:v>SSH期刊</c:v>
                </c:pt>
              </c:strCache>
            </c:strRef>
          </c:tx>
          <c:spPr>
            <a:solidFill>
              <a:srgbClr val="00CC99"/>
            </a:solidFill>
          </c:spPr>
          <c:cat>
            <c:numRef>
              <c:f>期刊增长数量!$A$2:$A$8</c:f>
              <c:numCache>
                <c:formatCode>General</c:formatCode>
                <c:ptCount val="6"/>
                <c:pt idx="0">
                  <c:v>2009</c:v>
                </c:pt>
                <c:pt idx="1">
                  <c:v>2010</c:v>
                </c:pt>
                <c:pt idx="2">
                  <c:v>2011</c:v>
                </c:pt>
                <c:pt idx="3">
                  <c:v>2012</c:v>
                </c:pt>
                <c:pt idx="4">
                  <c:v>2013</c:v>
                </c:pt>
                <c:pt idx="5">
                  <c:v>2014</c:v>
                </c:pt>
              </c:numCache>
            </c:numRef>
          </c:cat>
          <c:val>
            <c:numRef>
              <c:f>期刊增长数量!$B$2:$B$8</c:f>
              <c:numCache>
                <c:formatCode>General</c:formatCode>
                <c:ptCount val="6"/>
                <c:pt idx="0">
                  <c:v>920</c:v>
                </c:pt>
                <c:pt idx="1">
                  <c:v>939</c:v>
                </c:pt>
                <c:pt idx="2">
                  <c:v>1023</c:v>
                </c:pt>
                <c:pt idx="3">
                  <c:v>1076</c:v>
                </c:pt>
                <c:pt idx="4">
                  <c:v>1116</c:v>
                </c:pt>
                <c:pt idx="5">
                  <c:v>1181</c:v>
                </c:pt>
              </c:numCache>
            </c:numRef>
          </c:val>
        </c:ser>
        <c:ser>
          <c:idx val="1"/>
          <c:order val="1"/>
          <c:tx>
            <c:strRef>
              <c:f>期刊增长数量!$C$1</c:f>
              <c:strCache>
                <c:ptCount val="1"/>
                <c:pt idx="0">
                  <c:v>ST期刊</c:v>
                </c:pt>
              </c:strCache>
            </c:strRef>
          </c:tx>
          <c:spPr>
            <a:solidFill>
              <a:srgbClr val="FFC000"/>
            </a:solidFill>
          </c:spPr>
          <c:cat>
            <c:numRef>
              <c:f>期刊增长数量!$A$2:$A$8</c:f>
              <c:numCache>
                <c:formatCode>General</c:formatCode>
                <c:ptCount val="6"/>
                <c:pt idx="0">
                  <c:v>2009</c:v>
                </c:pt>
                <c:pt idx="1">
                  <c:v>2010</c:v>
                </c:pt>
                <c:pt idx="2">
                  <c:v>2011</c:v>
                </c:pt>
                <c:pt idx="3">
                  <c:v>2012</c:v>
                </c:pt>
                <c:pt idx="4">
                  <c:v>2013</c:v>
                </c:pt>
                <c:pt idx="5">
                  <c:v>2014</c:v>
                </c:pt>
              </c:numCache>
            </c:numRef>
          </c:cat>
          <c:val>
            <c:numRef>
              <c:f>期刊增长数量!$C$2:$C$8</c:f>
              <c:numCache>
                <c:formatCode>General</c:formatCode>
                <c:ptCount val="6"/>
                <c:pt idx="0">
                  <c:v>265</c:v>
                </c:pt>
                <c:pt idx="1">
                  <c:v>287</c:v>
                </c:pt>
                <c:pt idx="2">
                  <c:v>333</c:v>
                </c:pt>
                <c:pt idx="3">
                  <c:v>375</c:v>
                </c:pt>
                <c:pt idx="4">
                  <c:v>405</c:v>
                </c:pt>
                <c:pt idx="5">
                  <c:v>429</c:v>
                </c:pt>
              </c:numCache>
            </c:numRef>
          </c:val>
        </c:ser>
        <c:ser>
          <c:idx val="2"/>
          <c:order val="2"/>
          <c:tx>
            <c:strRef>
              <c:f>期刊增长数量!$D$1</c:f>
              <c:strCache>
                <c:ptCount val="1"/>
                <c:pt idx="0">
                  <c:v>Fresh期刊</c:v>
                </c:pt>
              </c:strCache>
            </c:strRef>
          </c:tx>
          <c:spPr>
            <a:solidFill>
              <a:srgbClr val="FF99FF"/>
            </a:solidFill>
          </c:spPr>
          <c:cat>
            <c:numRef>
              <c:f>期刊增长数量!$A$2:$A$8</c:f>
              <c:numCache>
                <c:formatCode>General</c:formatCode>
                <c:ptCount val="6"/>
                <c:pt idx="0">
                  <c:v>2009</c:v>
                </c:pt>
                <c:pt idx="1">
                  <c:v>2010</c:v>
                </c:pt>
                <c:pt idx="2">
                  <c:v>2011</c:v>
                </c:pt>
                <c:pt idx="3">
                  <c:v>2012</c:v>
                </c:pt>
                <c:pt idx="4">
                  <c:v>2013</c:v>
                </c:pt>
                <c:pt idx="5">
                  <c:v>2014</c:v>
                </c:pt>
              </c:numCache>
            </c:numRef>
          </c:cat>
          <c:val>
            <c:numRef>
              <c:f>期刊增长数量!$D$2:$D$8</c:f>
              <c:numCache>
                <c:formatCode>General</c:formatCode>
                <c:ptCount val="6"/>
                <c:pt idx="0">
                  <c:v>138</c:v>
                </c:pt>
                <c:pt idx="1">
                  <c:v>159</c:v>
                </c:pt>
                <c:pt idx="2">
                  <c:v>155</c:v>
                </c:pt>
                <c:pt idx="3">
                  <c:v>155</c:v>
                </c:pt>
                <c:pt idx="4">
                  <c:v>143</c:v>
                </c:pt>
                <c:pt idx="5">
                  <c:v>126</c:v>
                </c:pt>
              </c:numCache>
            </c:numRef>
          </c:val>
        </c:ser>
        <c:ser>
          <c:idx val="4"/>
          <c:order val="4"/>
          <c:tx>
            <c:strRef>
              <c:f>期刊增长数量!$E$1</c:f>
              <c:strCache>
                <c:ptCount val="1"/>
                <c:pt idx="0">
                  <c:v>新创期刊</c:v>
                </c:pt>
              </c:strCache>
            </c:strRef>
          </c:tx>
          <c:spPr>
            <a:solidFill>
              <a:srgbClr val="0066CC"/>
            </a:solidFill>
          </c:spPr>
          <c:val>
            <c:numRef>
              <c:f>期刊增长数量!$E$3:$E$8</c:f>
              <c:numCache>
                <c:formatCode>General</c:formatCode>
                <c:ptCount val="6"/>
                <c:pt idx="0">
                  <c:v>55</c:v>
                </c:pt>
                <c:pt idx="1">
                  <c:v>45</c:v>
                </c:pt>
                <c:pt idx="2">
                  <c:v>40</c:v>
                </c:pt>
                <c:pt idx="3">
                  <c:v>28</c:v>
                </c:pt>
                <c:pt idx="4">
                  <c:v>30</c:v>
                </c:pt>
                <c:pt idx="5">
                  <c:v>36</c:v>
                </c:pt>
              </c:numCache>
            </c:numRef>
          </c:val>
        </c:ser>
        <c:axId val="82966016"/>
        <c:axId val="82967552"/>
      </c:barChart>
      <c:lineChart>
        <c:grouping val="standard"/>
        <c:ser>
          <c:idx val="3"/>
          <c:order val="3"/>
          <c:tx>
            <c:strRef>
              <c:f>期刊增长数量!$F$1</c:f>
              <c:strCache>
                <c:ptCount val="1"/>
                <c:pt idx="0">
                  <c:v>期刊总数</c:v>
                </c:pt>
              </c:strCache>
            </c:strRef>
          </c:tx>
          <c:spPr>
            <a:ln w="76200">
              <a:solidFill>
                <a:srgbClr val="CC00CC"/>
              </a:solidFill>
              <a:headEnd type="none" w="med" len="med"/>
              <a:tailEnd type="none" w="med" len="med"/>
            </a:ln>
          </c:spPr>
          <c:marker>
            <c:symbol val="none"/>
          </c:marker>
          <c:cat>
            <c:numRef>
              <c:f>期刊增长数量!$A$2:$A$8</c:f>
              <c:numCache>
                <c:formatCode>General</c:formatCode>
                <c:ptCount val="6"/>
                <c:pt idx="0">
                  <c:v>2009</c:v>
                </c:pt>
                <c:pt idx="1">
                  <c:v>2010</c:v>
                </c:pt>
                <c:pt idx="2">
                  <c:v>2011</c:v>
                </c:pt>
                <c:pt idx="3">
                  <c:v>2012</c:v>
                </c:pt>
                <c:pt idx="4">
                  <c:v>2013</c:v>
                </c:pt>
                <c:pt idx="5">
                  <c:v>2014</c:v>
                </c:pt>
              </c:numCache>
            </c:numRef>
          </c:cat>
          <c:val>
            <c:numRef>
              <c:f>期刊增长数量!$F$2:$F$8</c:f>
              <c:numCache>
                <c:formatCode>General</c:formatCode>
                <c:ptCount val="6"/>
                <c:pt idx="0">
                  <c:v>1457</c:v>
                </c:pt>
                <c:pt idx="1">
                  <c:v>1534</c:v>
                </c:pt>
                <c:pt idx="2">
                  <c:v>1589</c:v>
                </c:pt>
                <c:pt idx="3">
                  <c:v>1673</c:v>
                </c:pt>
                <c:pt idx="4">
                  <c:v>1735</c:v>
                </c:pt>
                <c:pt idx="5">
                  <c:v>1827</c:v>
                </c:pt>
              </c:numCache>
            </c:numRef>
          </c:val>
        </c:ser>
        <c:marker val="1"/>
        <c:axId val="82966016"/>
        <c:axId val="82967552"/>
      </c:lineChart>
      <c:catAx>
        <c:axId val="82966016"/>
        <c:scaling>
          <c:orientation val="minMax"/>
        </c:scaling>
        <c:axPos val="b"/>
        <c:numFmt formatCode="General" sourceLinked="1"/>
        <c:tickLblPos val="nextTo"/>
        <c:crossAx val="82967552"/>
        <c:crosses val="autoZero"/>
        <c:auto val="1"/>
        <c:lblAlgn val="ctr"/>
        <c:lblOffset val="100"/>
      </c:catAx>
      <c:valAx>
        <c:axId val="82967552"/>
        <c:scaling>
          <c:orientation val="minMax"/>
        </c:scaling>
        <c:axPos val="l"/>
        <c:majorGridlines/>
        <c:numFmt formatCode="General" sourceLinked="1"/>
        <c:tickLblPos val="nextTo"/>
        <c:crossAx val="82966016"/>
        <c:crosses val="autoZero"/>
        <c:crossBetween val="between"/>
      </c:valAx>
    </c:plotArea>
    <c:legend>
      <c:legendPos val="r"/>
      <c:layout>
        <c:manualLayout>
          <c:xMode val="edge"/>
          <c:yMode val="edge"/>
          <c:x val="0.84150943396226419"/>
          <c:y val="0.2936403310910834"/>
          <c:w val="0.14155471698113209"/>
          <c:h val="0.28927023519732675"/>
        </c:manualLayout>
      </c:layout>
    </c:legend>
    <c:plotVisOnly val="1"/>
    <c:dispBlanksAs val="gap"/>
  </c:chart>
  <c:txPr>
    <a:bodyPr/>
    <a:lstStyle/>
    <a:p>
      <a:pPr>
        <a:defRPr sz="1400">
          <a:latin typeface="Arial" panose="020B0604020202020204" pitchFamily="34" charset="0"/>
          <a:cs typeface="Arial" panose="020B0604020202020204" pitchFamily="34" charset="0"/>
        </a:defRPr>
      </a:pPr>
      <a:endParaRPr lang="zh-TW"/>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zh-TW"/>
  <c:chart>
    <c:plotArea>
      <c:layout>
        <c:manualLayout>
          <c:layoutTarget val="inner"/>
          <c:xMode val="edge"/>
          <c:yMode val="edge"/>
          <c:x val="5.5297185953021924E-2"/>
          <c:y val="5.3675065616797774E-2"/>
          <c:w val="0.7975191866839425"/>
          <c:h val="0.79462283464566963"/>
        </c:manualLayout>
      </c:layout>
      <c:lineChart>
        <c:grouping val="standard"/>
        <c:ser>
          <c:idx val="0"/>
          <c:order val="0"/>
          <c:tx>
            <c:strRef>
              <c:f>'Usage Summary'!$A$3</c:f>
              <c:strCache>
                <c:ptCount val="1"/>
                <c:pt idx="0">
                  <c:v>S&amp;T</c:v>
                </c:pt>
              </c:strCache>
            </c:strRef>
          </c:tx>
          <c:marker>
            <c:symbol val="none"/>
          </c:marker>
          <c:cat>
            <c:strRef>
              <c:f>'Usage Summary'!$B$2:$M$2</c:f>
              <c:strCache>
                <c:ptCount val="12"/>
                <c:pt idx="0">
                  <c:v>Jun-2011</c:v>
                </c:pt>
                <c:pt idx="1">
                  <c:v>Jul-2011</c:v>
                </c:pt>
                <c:pt idx="2">
                  <c:v>Aug-2011</c:v>
                </c:pt>
                <c:pt idx="3">
                  <c:v>Sep-2011</c:v>
                </c:pt>
                <c:pt idx="4">
                  <c:v>Oct-2011</c:v>
                </c:pt>
                <c:pt idx="5">
                  <c:v>Nov-2011</c:v>
                </c:pt>
                <c:pt idx="6">
                  <c:v>Dec-2011</c:v>
                </c:pt>
                <c:pt idx="7">
                  <c:v>Jan-2012</c:v>
                </c:pt>
                <c:pt idx="8">
                  <c:v>Feb-2012</c:v>
                </c:pt>
                <c:pt idx="9">
                  <c:v>Mar-2012</c:v>
                </c:pt>
                <c:pt idx="10">
                  <c:v>Apr-2012</c:v>
                </c:pt>
                <c:pt idx="11">
                  <c:v>May-2012</c:v>
                </c:pt>
              </c:strCache>
            </c:strRef>
          </c:cat>
          <c:val>
            <c:numRef>
              <c:f>'Usage Summary'!$B$3:$M$3</c:f>
              <c:numCache>
                <c:formatCode>General</c:formatCode>
                <c:ptCount val="12"/>
                <c:pt idx="0">
                  <c:v>74</c:v>
                </c:pt>
                <c:pt idx="1">
                  <c:v>392</c:v>
                </c:pt>
                <c:pt idx="2">
                  <c:v>184</c:v>
                </c:pt>
                <c:pt idx="3">
                  <c:v>143</c:v>
                </c:pt>
                <c:pt idx="4">
                  <c:v>112</c:v>
                </c:pt>
                <c:pt idx="5">
                  <c:v>132</c:v>
                </c:pt>
                <c:pt idx="6">
                  <c:v>182</c:v>
                </c:pt>
                <c:pt idx="7">
                  <c:v>144</c:v>
                </c:pt>
                <c:pt idx="8">
                  <c:v>136</c:v>
                </c:pt>
                <c:pt idx="9">
                  <c:v>102</c:v>
                </c:pt>
                <c:pt idx="10">
                  <c:v>185</c:v>
                </c:pt>
                <c:pt idx="11">
                  <c:v>194</c:v>
                </c:pt>
              </c:numCache>
            </c:numRef>
          </c:val>
        </c:ser>
        <c:ser>
          <c:idx val="1"/>
          <c:order val="1"/>
          <c:tx>
            <c:strRef>
              <c:f>'Usage Summary'!$A$4</c:f>
              <c:strCache>
                <c:ptCount val="1"/>
                <c:pt idx="0">
                  <c:v>SSH</c:v>
                </c:pt>
              </c:strCache>
            </c:strRef>
          </c:tx>
          <c:marker>
            <c:symbol val="none"/>
          </c:marker>
          <c:cat>
            <c:strRef>
              <c:f>'Usage Summary'!$B$2:$M$2</c:f>
              <c:strCache>
                <c:ptCount val="12"/>
                <c:pt idx="0">
                  <c:v>Jun-2011</c:v>
                </c:pt>
                <c:pt idx="1">
                  <c:v>Jul-2011</c:v>
                </c:pt>
                <c:pt idx="2">
                  <c:v>Aug-2011</c:v>
                </c:pt>
                <c:pt idx="3">
                  <c:v>Sep-2011</c:v>
                </c:pt>
                <c:pt idx="4">
                  <c:v>Oct-2011</c:v>
                </c:pt>
                <c:pt idx="5">
                  <c:v>Nov-2011</c:v>
                </c:pt>
                <c:pt idx="6">
                  <c:v>Dec-2011</c:v>
                </c:pt>
                <c:pt idx="7">
                  <c:v>Jan-2012</c:v>
                </c:pt>
                <c:pt idx="8">
                  <c:v>Feb-2012</c:v>
                </c:pt>
                <c:pt idx="9">
                  <c:v>Mar-2012</c:v>
                </c:pt>
                <c:pt idx="10">
                  <c:v>Apr-2012</c:v>
                </c:pt>
                <c:pt idx="11">
                  <c:v>May-2012</c:v>
                </c:pt>
              </c:strCache>
            </c:strRef>
          </c:cat>
          <c:val>
            <c:numRef>
              <c:f>'Usage Summary'!$B$4:$M$4</c:f>
              <c:numCache>
                <c:formatCode>General</c:formatCode>
                <c:ptCount val="12"/>
                <c:pt idx="0">
                  <c:v>10</c:v>
                </c:pt>
                <c:pt idx="1">
                  <c:v>64</c:v>
                </c:pt>
                <c:pt idx="2">
                  <c:v>36</c:v>
                </c:pt>
                <c:pt idx="3">
                  <c:v>51</c:v>
                </c:pt>
                <c:pt idx="4">
                  <c:v>27</c:v>
                </c:pt>
                <c:pt idx="5">
                  <c:v>89</c:v>
                </c:pt>
                <c:pt idx="6">
                  <c:v>73</c:v>
                </c:pt>
                <c:pt idx="7">
                  <c:v>33</c:v>
                </c:pt>
                <c:pt idx="8">
                  <c:v>63</c:v>
                </c:pt>
                <c:pt idx="9">
                  <c:v>60</c:v>
                </c:pt>
                <c:pt idx="10">
                  <c:v>222</c:v>
                </c:pt>
                <c:pt idx="11">
                  <c:v>193</c:v>
                </c:pt>
              </c:numCache>
            </c:numRef>
          </c:val>
        </c:ser>
        <c:marker val="1"/>
        <c:axId val="80353152"/>
        <c:axId val="80354688"/>
      </c:lineChart>
      <c:catAx>
        <c:axId val="80353152"/>
        <c:scaling>
          <c:orientation val="minMax"/>
        </c:scaling>
        <c:axPos val="b"/>
        <c:tickLblPos val="nextTo"/>
        <c:crossAx val="80354688"/>
        <c:crosses val="autoZero"/>
        <c:auto val="1"/>
        <c:lblAlgn val="ctr"/>
        <c:lblOffset val="100"/>
      </c:catAx>
      <c:valAx>
        <c:axId val="80354688"/>
        <c:scaling>
          <c:orientation val="minMax"/>
        </c:scaling>
        <c:axPos val="l"/>
        <c:majorGridlines/>
        <c:numFmt formatCode="General" sourceLinked="1"/>
        <c:tickLblPos val="nextTo"/>
        <c:crossAx val="80353152"/>
        <c:crosses val="autoZero"/>
        <c:crossBetween val="between"/>
      </c:valAx>
    </c:plotArea>
    <c:legend>
      <c:legendPos val="r"/>
      <c:layout/>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zh-TW"/>
  <c:pivotSource>
    <c:name>[2012 Core Subs+Usage+Denials_國立台灣科技大學_v062512.xlsx]Sheet2!PivotTable1</c:name>
    <c:fmtId val="-1"/>
  </c:pivotSource>
  <c:chart>
    <c:title>
      <c:tx>
        <c:rich>
          <a:bodyPr/>
          <a:lstStyle/>
          <a:p>
            <a:pPr>
              <a:defRPr/>
            </a:pPr>
            <a:r>
              <a:rPr lang="en-US"/>
              <a:t>Usage by Subject</a:t>
            </a:r>
          </a:p>
        </c:rich>
      </c:tx>
      <c:layout/>
    </c:title>
    <c:pivotFmts>
      <c:pivotFmt>
        <c:idx val="0"/>
        <c:marker>
          <c:symbol val="none"/>
        </c:marker>
      </c:pivotFmt>
      <c:pivotFmt>
        <c:idx val="1"/>
        <c:marker>
          <c:symbol val="none"/>
        </c:marker>
      </c:pivotFmt>
    </c:pivotFmts>
    <c:view3D>
      <c:rotX val="30"/>
      <c:perspective val="30"/>
    </c:view3D>
    <c:plotArea>
      <c:layout/>
      <c:pie3DChart>
        <c:varyColors val="1"/>
        <c:ser>
          <c:idx val="0"/>
          <c:order val="0"/>
          <c:tx>
            <c:strRef>
              <c:f>Sheet2!$B$3</c:f>
              <c:strCache>
                <c:ptCount val="1"/>
                <c:pt idx="0">
                  <c:v>Total</c:v>
                </c:pt>
              </c:strCache>
            </c:strRef>
          </c:tx>
          <c:cat>
            <c:strRef>
              <c:f>Sheet2!$A$4:$A$17</c:f>
              <c:strCache>
                <c:ptCount val="13"/>
                <c:pt idx="0">
                  <c:v>Arts &amp; Humanities</c:v>
                </c:pt>
                <c:pt idx="1">
                  <c:v>Behavioral Science</c:v>
                </c:pt>
                <c:pt idx="2">
                  <c:v>Business Management &amp; Economics</c:v>
                </c:pt>
                <c:pt idx="3">
                  <c:v>Chemistry</c:v>
                </c:pt>
                <c:pt idx="4">
                  <c:v>Education</c:v>
                </c:pt>
                <c:pt idx="5">
                  <c:v>Engineering, Computing &amp; Technology</c:v>
                </c:pt>
                <c:pt idx="6">
                  <c:v>Environment &amp; Agriculture</c:v>
                </c:pt>
                <c:pt idx="7">
                  <c:v>Geography, Planning, Urban &amp; Environment</c:v>
                </c:pt>
                <c:pt idx="8">
                  <c:v>Mathematics &amp; Statistics</c:v>
                </c:pt>
                <c:pt idx="9">
                  <c:v>Media, Cultural &amp; Communication Studies</c:v>
                </c:pt>
                <c:pt idx="10">
                  <c:v>Physics</c:v>
                </c:pt>
                <c:pt idx="11">
                  <c:v>Sociology &amp; Related Disciplines</c:v>
                </c:pt>
                <c:pt idx="12">
                  <c:v>(blank)</c:v>
                </c:pt>
              </c:strCache>
            </c:strRef>
          </c:cat>
          <c:val>
            <c:numRef>
              <c:f>Sheet2!$B$4:$B$17</c:f>
              <c:numCache>
                <c:formatCode>General</c:formatCode>
                <c:ptCount val="13"/>
                <c:pt idx="0">
                  <c:v>32</c:v>
                </c:pt>
                <c:pt idx="1">
                  <c:v>17</c:v>
                </c:pt>
                <c:pt idx="2">
                  <c:v>78</c:v>
                </c:pt>
                <c:pt idx="3">
                  <c:v>194</c:v>
                </c:pt>
                <c:pt idx="4">
                  <c:v>215</c:v>
                </c:pt>
                <c:pt idx="5">
                  <c:v>956</c:v>
                </c:pt>
                <c:pt idx="6">
                  <c:v>50</c:v>
                </c:pt>
                <c:pt idx="7">
                  <c:v>4</c:v>
                </c:pt>
                <c:pt idx="8">
                  <c:v>20</c:v>
                </c:pt>
                <c:pt idx="9">
                  <c:v>5</c:v>
                </c:pt>
                <c:pt idx="10">
                  <c:v>68</c:v>
                </c:pt>
                <c:pt idx="11">
                  <c:v>6</c:v>
                </c:pt>
                <c:pt idx="12">
                  <c:v>952</c:v>
                </c:pt>
              </c:numCache>
            </c:numRef>
          </c:val>
        </c:ser>
      </c:pie3DChart>
    </c:plotArea>
    <c:legend>
      <c:legendPos val="r"/>
      <c:layout/>
    </c:legend>
    <c:plotVisOnly val="1"/>
    <c:dispBlanksAs val="zero"/>
  </c:chart>
  <c:externalData r:id="rId1"/>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5964EA-69E2-4CFC-B0C4-226BF4408013}" type="doc">
      <dgm:prSet loTypeId="urn:microsoft.com/office/officeart/2005/8/layout/hProcess9" loCatId="process" qsTypeId="urn:microsoft.com/office/officeart/2005/8/quickstyle/simple1" qsCatId="simple" csTypeId="urn:microsoft.com/office/officeart/2005/8/colors/colorful2" csCatId="colorful" phldr="1"/>
      <dgm:spPr/>
    </dgm:pt>
    <dgm:pt modelId="{62ADB89A-E21E-4550-B7A4-B254C7FE2229}">
      <dgm:prSet phldrT="[Text]"/>
      <dgm:spPr/>
      <dgm:t>
        <a:bodyPr/>
        <a:lstStyle/>
        <a:p>
          <a:r>
            <a:rPr lang="en-GB" dirty="0" smtClean="0"/>
            <a:t>Article A</a:t>
          </a:r>
          <a:endParaRPr lang="en-GB" dirty="0"/>
        </a:p>
      </dgm:t>
    </dgm:pt>
    <dgm:pt modelId="{D76B9F45-3201-4821-9DF1-DBD9BA2FD7A6}" type="parTrans" cxnId="{B0748895-46E4-4B6C-B270-162763A7FA89}">
      <dgm:prSet/>
      <dgm:spPr/>
      <dgm:t>
        <a:bodyPr/>
        <a:lstStyle/>
        <a:p>
          <a:endParaRPr lang="en-GB"/>
        </a:p>
      </dgm:t>
    </dgm:pt>
    <dgm:pt modelId="{1E4B6B93-ACFA-4DAD-BB98-23DF28FDAFCA}" type="sibTrans" cxnId="{B0748895-46E4-4B6C-B270-162763A7FA89}">
      <dgm:prSet/>
      <dgm:spPr/>
      <dgm:t>
        <a:bodyPr/>
        <a:lstStyle/>
        <a:p>
          <a:endParaRPr lang="en-GB"/>
        </a:p>
      </dgm:t>
    </dgm:pt>
    <dgm:pt modelId="{DFE66EC0-E6AB-4B4A-BDC3-1B3A6893D527}">
      <dgm:prSet phldrT="[Text]"/>
      <dgm:spPr/>
      <dgm:t>
        <a:bodyPr/>
        <a:lstStyle/>
        <a:p>
          <a:pPr algn="l"/>
          <a:r>
            <a:rPr lang="en-GB" i="1" dirty="0" smtClean="0"/>
            <a:t>Article B is listed in references for Article A</a:t>
          </a:r>
          <a:endParaRPr lang="en-GB" i="1" dirty="0"/>
        </a:p>
      </dgm:t>
    </dgm:pt>
    <dgm:pt modelId="{CB0E0955-3E53-41B6-BAAA-F3BA4DB5E5AD}" type="parTrans" cxnId="{CAB59866-D7FF-4887-B8BA-593499A42C84}">
      <dgm:prSet/>
      <dgm:spPr/>
      <dgm:t>
        <a:bodyPr/>
        <a:lstStyle/>
        <a:p>
          <a:endParaRPr lang="en-GB"/>
        </a:p>
      </dgm:t>
    </dgm:pt>
    <dgm:pt modelId="{EDB2AF1E-CDC3-4387-A1A3-2E08501D0F17}" type="sibTrans" cxnId="{CAB59866-D7FF-4887-B8BA-593499A42C84}">
      <dgm:prSet/>
      <dgm:spPr/>
      <dgm:t>
        <a:bodyPr/>
        <a:lstStyle/>
        <a:p>
          <a:endParaRPr lang="en-GB"/>
        </a:p>
      </dgm:t>
    </dgm:pt>
    <dgm:pt modelId="{72870508-0F5C-4671-8E69-36A32FBC2BC1}">
      <dgm:prSet phldrT="[Text]"/>
      <dgm:spPr/>
      <dgm:t>
        <a:bodyPr/>
        <a:lstStyle/>
        <a:p>
          <a:r>
            <a:rPr lang="en-GB" dirty="0" smtClean="0"/>
            <a:t>Article B</a:t>
          </a:r>
        </a:p>
      </dgm:t>
    </dgm:pt>
    <dgm:pt modelId="{FF6F9F58-E0A3-49CC-9EA3-CF83AA8FA547}" type="parTrans" cxnId="{B0098A25-9A11-45F4-83AE-C16595AA41EC}">
      <dgm:prSet/>
      <dgm:spPr/>
      <dgm:t>
        <a:bodyPr/>
        <a:lstStyle/>
        <a:p>
          <a:endParaRPr lang="en-GB"/>
        </a:p>
      </dgm:t>
    </dgm:pt>
    <dgm:pt modelId="{D90FBDAB-F5FD-40E7-8834-E158B1B5A97A}" type="sibTrans" cxnId="{B0098A25-9A11-45F4-83AE-C16595AA41EC}">
      <dgm:prSet/>
      <dgm:spPr/>
      <dgm:t>
        <a:bodyPr/>
        <a:lstStyle/>
        <a:p>
          <a:endParaRPr lang="en-GB"/>
        </a:p>
      </dgm:t>
    </dgm:pt>
    <dgm:pt modelId="{AFCE6195-B028-4EB9-8B40-F6F1C89579A3}">
      <dgm:prSet phldrT="[Text]"/>
      <dgm:spPr/>
      <dgm:t>
        <a:bodyPr/>
        <a:lstStyle/>
        <a:p>
          <a:r>
            <a:rPr lang="en-GB" dirty="0" smtClean="0"/>
            <a:t>User has subscription/article is OA</a:t>
          </a:r>
          <a:endParaRPr lang="en-GB" dirty="0"/>
        </a:p>
      </dgm:t>
    </dgm:pt>
    <dgm:pt modelId="{816D537B-3636-477E-BBA8-D77A59CA76F2}" type="parTrans" cxnId="{60322D2D-0E33-4080-B19F-AB3F5DC93A52}">
      <dgm:prSet/>
      <dgm:spPr/>
      <dgm:t>
        <a:bodyPr/>
        <a:lstStyle/>
        <a:p>
          <a:endParaRPr lang="en-GB"/>
        </a:p>
      </dgm:t>
    </dgm:pt>
    <dgm:pt modelId="{4D6753F3-AAE6-4343-8E77-845B6289FACA}" type="sibTrans" cxnId="{60322D2D-0E33-4080-B19F-AB3F5DC93A52}">
      <dgm:prSet/>
      <dgm:spPr/>
      <dgm:t>
        <a:bodyPr/>
        <a:lstStyle/>
        <a:p>
          <a:endParaRPr lang="en-GB"/>
        </a:p>
      </dgm:t>
    </dgm:pt>
    <dgm:pt modelId="{4BD70224-4119-49B7-989A-23EF4005E2D0}">
      <dgm:prSet/>
      <dgm:spPr/>
      <dgm:t>
        <a:bodyPr/>
        <a:lstStyle/>
        <a:p>
          <a:r>
            <a:rPr lang="en-GB" dirty="0" smtClean="0"/>
            <a:t>User doesn’t have a subscription but can access full  text via TFL</a:t>
          </a:r>
          <a:endParaRPr lang="en-GB" dirty="0"/>
        </a:p>
      </dgm:t>
    </dgm:pt>
    <dgm:pt modelId="{4A66177F-BD76-46A0-9A91-28762678BBED}" type="parTrans" cxnId="{6C6278DE-0EA8-4264-A677-5055195DA128}">
      <dgm:prSet/>
      <dgm:spPr/>
      <dgm:t>
        <a:bodyPr/>
        <a:lstStyle/>
        <a:p>
          <a:endParaRPr lang="en-GB"/>
        </a:p>
      </dgm:t>
    </dgm:pt>
    <dgm:pt modelId="{12F3690B-2B53-43C4-8752-4E9EF673F26D}" type="sibTrans" cxnId="{6C6278DE-0EA8-4264-A677-5055195DA128}">
      <dgm:prSet/>
      <dgm:spPr/>
      <dgm:t>
        <a:bodyPr/>
        <a:lstStyle/>
        <a:p>
          <a:endParaRPr lang="en-GB"/>
        </a:p>
      </dgm:t>
    </dgm:pt>
    <dgm:pt modelId="{D6A1883D-3D4D-41C0-BA4D-D2669D868371}" type="pres">
      <dgm:prSet presAssocID="{7A5964EA-69E2-4CFC-B0C4-226BF4408013}" presName="CompostProcess" presStyleCnt="0">
        <dgm:presLayoutVars>
          <dgm:dir/>
          <dgm:resizeHandles val="exact"/>
        </dgm:presLayoutVars>
      </dgm:prSet>
      <dgm:spPr/>
    </dgm:pt>
    <dgm:pt modelId="{2A2D00BD-34B9-4E6F-96BE-D79B54093B7A}" type="pres">
      <dgm:prSet presAssocID="{7A5964EA-69E2-4CFC-B0C4-226BF4408013}" presName="arrow" presStyleLbl="bgShp" presStyleIdx="0" presStyleCnt="1"/>
      <dgm:spPr/>
    </dgm:pt>
    <dgm:pt modelId="{50A5757A-4D04-4EF4-B3C9-CA148332AA39}" type="pres">
      <dgm:prSet presAssocID="{7A5964EA-69E2-4CFC-B0C4-226BF4408013}" presName="linearProcess" presStyleCnt="0"/>
      <dgm:spPr/>
    </dgm:pt>
    <dgm:pt modelId="{1E05C246-0BBE-420B-A8BA-72F55982258B}" type="pres">
      <dgm:prSet presAssocID="{62ADB89A-E21E-4550-B7A4-B254C7FE2229}" presName="textNode" presStyleLbl="node1" presStyleIdx="0" presStyleCnt="3">
        <dgm:presLayoutVars>
          <dgm:bulletEnabled val="1"/>
        </dgm:presLayoutVars>
      </dgm:prSet>
      <dgm:spPr/>
      <dgm:t>
        <a:bodyPr/>
        <a:lstStyle/>
        <a:p>
          <a:endParaRPr lang="en-GB"/>
        </a:p>
      </dgm:t>
    </dgm:pt>
    <dgm:pt modelId="{F4A0A5D6-EBBA-401A-83E5-3FA225200CC2}" type="pres">
      <dgm:prSet presAssocID="{1E4B6B93-ACFA-4DAD-BB98-23DF28FDAFCA}" presName="sibTrans" presStyleCnt="0"/>
      <dgm:spPr/>
    </dgm:pt>
    <dgm:pt modelId="{8B509C78-67F1-48A4-A50F-067854B77E1C}" type="pres">
      <dgm:prSet presAssocID="{DFE66EC0-E6AB-4B4A-BDC3-1B3A6893D527}" presName="textNode" presStyleLbl="node1" presStyleIdx="1" presStyleCnt="3">
        <dgm:presLayoutVars>
          <dgm:bulletEnabled val="1"/>
        </dgm:presLayoutVars>
      </dgm:prSet>
      <dgm:spPr/>
      <dgm:t>
        <a:bodyPr/>
        <a:lstStyle/>
        <a:p>
          <a:endParaRPr lang="en-GB"/>
        </a:p>
      </dgm:t>
    </dgm:pt>
    <dgm:pt modelId="{1DE23650-94D9-4951-B3AC-85B54E3440DF}" type="pres">
      <dgm:prSet presAssocID="{EDB2AF1E-CDC3-4387-A1A3-2E08501D0F17}" presName="sibTrans" presStyleCnt="0"/>
      <dgm:spPr/>
    </dgm:pt>
    <dgm:pt modelId="{193B0471-39C3-45CD-A98B-62FB57259E7D}" type="pres">
      <dgm:prSet presAssocID="{72870508-0F5C-4671-8E69-36A32FBC2BC1}" presName="textNode" presStyleLbl="node1" presStyleIdx="2" presStyleCnt="3">
        <dgm:presLayoutVars>
          <dgm:bulletEnabled val="1"/>
        </dgm:presLayoutVars>
      </dgm:prSet>
      <dgm:spPr/>
      <dgm:t>
        <a:bodyPr/>
        <a:lstStyle/>
        <a:p>
          <a:endParaRPr lang="en-GB"/>
        </a:p>
      </dgm:t>
    </dgm:pt>
  </dgm:ptLst>
  <dgm:cxnLst>
    <dgm:cxn modelId="{60322D2D-0E33-4080-B19F-AB3F5DC93A52}" srcId="{62ADB89A-E21E-4550-B7A4-B254C7FE2229}" destId="{AFCE6195-B028-4EB9-8B40-F6F1C89579A3}" srcOrd="0" destOrd="0" parTransId="{816D537B-3636-477E-BBA8-D77A59CA76F2}" sibTransId="{4D6753F3-AAE6-4343-8E77-845B6289FACA}"/>
    <dgm:cxn modelId="{CAB59866-D7FF-4887-B8BA-593499A42C84}" srcId="{7A5964EA-69E2-4CFC-B0C4-226BF4408013}" destId="{DFE66EC0-E6AB-4B4A-BDC3-1B3A6893D527}" srcOrd="1" destOrd="0" parTransId="{CB0E0955-3E53-41B6-BAAA-F3BA4DB5E5AD}" sibTransId="{EDB2AF1E-CDC3-4387-A1A3-2E08501D0F17}"/>
    <dgm:cxn modelId="{B0748895-46E4-4B6C-B270-162763A7FA89}" srcId="{7A5964EA-69E2-4CFC-B0C4-226BF4408013}" destId="{62ADB89A-E21E-4550-B7A4-B254C7FE2229}" srcOrd="0" destOrd="0" parTransId="{D76B9F45-3201-4821-9DF1-DBD9BA2FD7A6}" sibTransId="{1E4B6B93-ACFA-4DAD-BB98-23DF28FDAFCA}"/>
    <dgm:cxn modelId="{A77AB920-0311-43E5-8B23-19C39020FFFD}" type="presOf" srcId="{62ADB89A-E21E-4550-B7A4-B254C7FE2229}" destId="{1E05C246-0BBE-420B-A8BA-72F55982258B}" srcOrd="0" destOrd="0" presId="urn:microsoft.com/office/officeart/2005/8/layout/hProcess9"/>
    <dgm:cxn modelId="{B6AB1C03-FFD6-4819-A97D-7C1C048CC227}" type="presOf" srcId="{7A5964EA-69E2-4CFC-B0C4-226BF4408013}" destId="{D6A1883D-3D4D-41C0-BA4D-D2669D868371}" srcOrd="0" destOrd="0" presId="urn:microsoft.com/office/officeart/2005/8/layout/hProcess9"/>
    <dgm:cxn modelId="{6C6278DE-0EA8-4264-A677-5055195DA128}" srcId="{72870508-0F5C-4671-8E69-36A32FBC2BC1}" destId="{4BD70224-4119-49B7-989A-23EF4005E2D0}" srcOrd="0" destOrd="0" parTransId="{4A66177F-BD76-46A0-9A91-28762678BBED}" sibTransId="{12F3690B-2B53-43C4-8752-4E9EF673F26D}"/>
    <dgm:cxn modelId="{FC5FA686-F2AA-42EA-80F6-CFE89B9A4E4D}" type="presOf" srcId="{4BD70224-4119-49B7-989A-23EF4005E2D0}" destId="{193B0471-39C3-45CD-A98B-62FB57259E7D}" srcOrd="0" destOrd="1" presId="urn:microsoft.com/office/officeart/2005/8/layout/hProcess9"/>
    <dgm:cxn modelId="{BB55E712-8DF5-4BE6-A495-8BCE46A9A9DD}" type="presOf" srcId="{AFCE6195-B028-4EB9-8B40-F6F1C89579A3}" destId="{1E05C246-0BBE-420B-A8BA-72F55982258B}" srcOrd="0" destOrd="1" presId="urn:microsoft.com/office/officeart/2005/8/layout/hProcess9"/>
    <dgm:cxn modelId="{B0098A25-9A11-45F4-83AE-C16595AA41EC}" srcId="{7A5964EA-69E2-4CFC-B0C4-226BF4408013}" destId="{72870508-0F5C-4671-8E69-36A32FBC2BC1}" srcOrd="2" destOrd="0" parTransId="{FF6F9F58-E0A3-49CC-9EA3-CF83AA8FA547}" sibTransId="{D90FBDAB-F5FD-40E7-8834-E158B1B5A97A}"/>
    <dgm:cxn modelId="{ACF6A41D-1E24-45AF-AE81-8957C78E6E0D}" type="presOf" srcId="{72870508-0F5C-4671-8E69-36A32FBC2BC1}" destId="{193B0471-39C3-45CD-A98B-62FB57259E7D}" srcOrd="0" destOrd="0" presId="urn:microsoft.com/office/officeart/2005/8/layout/hProcess9"/>
    <dgm:cxn modelId="{F5C6D168-8FB5-4BE3-A7A1-B80641DAB4F6}" type="presOf" srcId="{DFE66EC0-E6AB-4B4A-BDC3-1B3A6893D527}" destId="{8B509C78-67F1-48A4-A50F-067854B77E1C}" srcOrd="0" destOrd="0" presId="urn:microsoft.com/office/officeart/2005/8/layout/hProcess9"/>
    <dgm:cxn modelId="{DD83D22F-C8F3-4BBA-A70D-36CED2A7AA46}" type="presParOf" srcId="{D6A1883D-3D4D-41C0-BA4D-D2669D868371}" destId="{2A2D00BD-34B9-4E6F-96BE-D79B54093B7A}" srcOrd="0" destOrd="0" presId="urn:microsoft.com/office/officeart/2005/8/layout/hProcess9"/>
    <dgm:cxn modelId="{0D4C6D3D-3148-45A1-A67D-76BDACB655A9}" type="presParOf" srcId="{D6A1883D-3D4D-41C0-BA4D-D2669D868371}" destId="{50A5757A-4D04-4EF4-B3C9-CA148332AA39}" srcOrd="1" destOrd="0" presId="urn:microsoft.com/office/officeart/2005/8/layout/hProcess9"/>
    <dgm:cxn modelId="{629418DB-B6F7-48CB-894D-7182BF08C1F5}" type="presParOf" srcId="{50A5757A-4D04-4EF4-B3C9-CA148332AA39}" destId="{1E05C246-0BBE-420B-A8BA-72F55982258B}" srcOrd="0" destOrd="0" presId="urn:microsoft.com/office/officeart/2005/8/layout/hProcess9"/>
    <dgm:cxn modelId="{34E47A22-2295-4363-A297-E0FA82780CE0}" type="presParOf" srcId="{50A5757A-4D04-4EF4-B3C9-CA148332AA39}" destId="{F4A0A5D6-EBBA-401A-83E5-3FA225200CC2}" srcOrd="1" destOrd="0" presId="urn:microsoft.com/office/officeart/2005/8/layout/hProcess9"/>
    <dgm:cxn modelId="{955722DE-B26F-429F-B0FE-03F5DE958F0F}" type="presParOf" srcId="{50A5757A-4D04-4EF4-B3C9-CA148332AA39}" destId="{8B509C78-67F1-48A4-A50F-067854B77E1C}" srcOrd="2" destOrd="0" presId="urn:microsoft.com/office/officeart/2005/8/layout/hProcess9"/>
    <dgm:cxn modelId="{F346ABE1-16C8-4B44-BDC3-D0F47F72FC5B}" type="presParOf" srcId="{50A5757A-4D04-4EF4-B3C9-CA148332AA39}" destId="{1DE23650-94D9-4951-B3AC-85B54E3440DF}" srcOrd="3" destOrd="0" presId="urn:microsoft.com/office/officeart/2005/8/layout/hProcess9"/>
    <dgm:cxn modelId="{868FF20C-A2C8-4CBE-8D0E-66C7ED115FBC}" type="presParOf" srcId="{50A5757A-4D04-4EF4-B3C9-CA148332AA39}" destId="{193B0471-39C3-45CD-A98B-62FB57259E7D}" srcOrd="4" destOrd="0" presId="urn:microsoft.com/office/officeart/2005/8/layout/hProcess9"/>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A2D00BD-34B9-4E6F-96BE-D79B54093B7A}">
      <dsp:nvSpPr>
        <dsp:cNvPr id="0" name=""/>
        <dsp:cNvSpPr/>
      </dsp:nvSpPr>
      <dsp:spPr>
        <a:xfrm>
          <a:off x="424338" y="0"/>
          <a:ext cx="4809172" cy="160972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05C246-0BBE-420B-A8BA-72F55982258B}">
      <dsp:nvSpPr>
        <dsp:cNvPr id="0" name=""/>
        <dsp:cNvSpPr/>
      </dsp:nvSpPr>
      <dsp:spPr>
        <a:xfrm>
          <a:off x="6077" y="482917"/>
          <a:ext cx="1821120" cy="6438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GB" sz="1200" kern="1200" dirty="0" smtClean="0"/>
            <a:t>Article A</a:t>
          </a:r>
          <a:endParaRPr lang="en-GB" sz="1200" kern="1200" dirty="0"/>
        </a:p>
        <a:p>
          <a:pPr marL="57150" lvl="1" indent="-57150" algn="l" defTabSz="400050">
            <a:lnSpc>
              <a:spcPct val="90000"/>
            </a:lnSpc>
            <a:spcBef>
              <a:spcPct val="0"/>
            </a:spcBef>
            <a:spcAft>
              <a:spcPct val="15000"/>
            </a:spcAft>
            <a:buChar char="••"/>
          </a:pPr>
          <a:r>
            <a:rPr lang="en-GB" sz="900" kern="1200" dirty="0" smtClean="0"/>
            <a:t>User has subscription/article is OA</a:t>
          </a:r>
          <a:endParaRPr lang="en-GB" sz="900" kern="1200" dirty="0"/>
        </a:p>
      </dsp:txBody>
      <dsp:txXfrm>
        <a:off x="6077" y="482917"/>
        <a:ext cx="1821120" cy="643890"/>
      </dsp:txXfrm>
    </dsp:sp>
    <dsp:sp modelId="{8B509C78-67F1-48A4-A50F-067854B77E1C}">
      <dsp:nvSpPr>
        <dsp:cNvPr id="0" name=""/>
        <dsp:cNvSpPr/>
      </dsp:nvSpPr>
      <dsp:spPr>
        <a:xfrm>
          <a:off x="1918364" y="482917"/>
          <a:ext cx="1821120" cy="643890"/>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n-GB" sz="1200" i="1" kern="1200" dirty="0" smtClean="0"/>
            <a:t>Article B is listed in references for Article A</a:t>
          </a:r>
          <a:endParaRPr lang="en-GB" sz="1200" i="1" kern="1200" dirty="0"/>
        </a:p>
      </dsp:txBody>
      <dsp:txXfrm>
        <a:off x="1918364" y="482917"/>
        <a:ext cx="1821120" cy="643890"/>
      </dsp:txXfrm>
    </dsp:sp>
    <dsp:sp modelId="{193B0471-39C3-45CD-A98B-62FB57259E7D}">
      <dsp:nvSpPr>
        <dsp:cNvPr id="0" name=""/>
        <dsp:cNvSpPr/>
      </dsp:nvSpPr>
      <dsp:spPr>
        <a:xfrm>
          <a:off x="3830651" y="482917"/>
          <a:ext cx="1821120" cy="643890"/>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n-GB" sz="1200" kern="1200" dirty="0" smtClean="0"/>
            <a:t>Article B</a:t>
          </a:r>
        </a:p>
        <a:p>
          <a:pPr marL="57150" lvl="1" indent="-57150" algn="l" defTabSz="400050">
            <a:lnSpc>
              <a:spcPct val="90000"/>
            </a:lnSpc>
            <a:spcBef>
              <a:spcPct val="0"/>
            </a:spcBef>
            <a:spcAft>
              <a:spcPct val="15000"/>
            </a:spcAft>
            <a:buChar char="••"/>
          </a:pPr>
          <a:r>
            <a:rPr lang="en-GB" sz="900" kern="1200" dirty="0" smtClean="0"/>
            <a:t>User doesn’t have a subscription but can access full  text via TFL</a:t>
          </a:r>
          <a:endParaRPr lang="en-GB" sz="900" kern="1200" dirty="0"/>
        </a:p>
      </dsp:txBody>
      <dsp:txXfrm>
        <a:off x="3830651" y="482917"/>
        <a:ext cx="1821120" cy="64389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smtClean="0"/>
            </a:lvl1pPr>
          </a:lstStyle>
          <a:p>
            <a:pPr>
              <a:defRPr/>
            </a:pPr>
            <a:endParaRPr lang="zh-TW" altLang="en-US"/>
          </a:p>
        </p:txBody>
      </p:sp>
      <p:sp>
        <p:nvSpPr>
          <p:cNvPr id="3" name="日期版面配置區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smtClean="0"/>
            </a:lvl1pPr>
          </a:lstStyle>
          <a:p>
            <a:pPr>
              <a:defRPr/>
            </a:pPr>
            <a:fld id="{4F4217E2-493F-46A7-AFEB-F2B5BF239E45}" type="datetimeFigureOut">
              <a:rPr lang="zh-TW" altLang="en-US"/>
              <a:pPr>
                <a:defRPr/>
              </a:pPr>
              <a:t>2015/9/22</a:t>
            </a:fld>
            <a:endParaRPr lang="zh-TW" altLang="en-US"/>
          </a:p>
        </p:txBody>
      </p:sp>
      <p:sp>
        <p:nvSpPr>
          <p:cNvPr id="4" name="頁尾版面配置區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smtClean="0"/>
            </a:lvl1pPr>
          </a:lstStyle>
          <a:p>
            <a:pPr>
              <a:defRPr/>
            </a:pPr>
            <a:endParaRPr lang="zh-TW" altLang="en-US"/>
          </a:p>
        </p:txBody>
      </p:sp>
      <p:sp>
        <p:nvSpPr>
          <p:cNvPr id="5" name="投影片編號版面配置區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smtClean="0"/>
            </a:lvl1pPr>
          </a:lstStyle>
          <a:p>
            <a:pPr>
              <a:defRPr/>
            </a:pPr>
            <a:fld id="{A00560D6-22D6-4DD7-8DA3-E0481FBFA92B}" type="slidenum">
              <a:rPr lang="zh-TW" altLang="en-US"/>
              <a:pPr>
                <a:defRPr/>
              </a:pPr>
              <a:t>‹#›</a:t>
            </a:fld>
            <a:endParaRPr lang="zh-TW" altLang="en-US"/>
          </a:p>
        </p:txBody>
      </p:sp>
    </p:spTree>
    <p:extLst>
      <p:ext uri="{BB962C8B-B14F-4D97-AF65-F5344CB8AC3E}">
        <p14:creationId xmlns="" xmlns:p14="http://schemas.microsoft.com/office/powerpoint/2010/main" val="24828952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6967"/>
          </a:xfrm>
          <a:prstGeom prst="rect">
            <a:avLst/>
          </a:prstGeom>
        </p:spPr>
        <p:txBody>
          <a:bodyPr vert="horz" wrap="square" lIns="91440" tIns="45720" rIns="91440" bIns="45720" numCol="1" anchor="t" anchorCtr="0" compatLnSpc="1">
            <a:prstTxWarp prst="textNoShape">
              <a:avLst/>
            </a:prstTxWarp>
          </a:bodyPr>
          <a:lstStyle>
            <a:lvl1pPr>
              <a:defRPr sz="1200">
                <a:ea typeface="宋体" pitchFamily="2" charset="-122"/>
              </a:defRPr>
            </a:lvl1pPr>
          </a:lstStyle>
          <a:p>
            <a:pPr>
              <a:defRPr/>
            </a:pPr>
            <a:endParaRPr lang="en-GB" altLang="zh-CN"/>
          </a:p>
        </p:txBody>
      </p:sp>
      <p:sp>
        <p:nvSpPr>
          <p:cNvPr id="3" name="Date Placeholder 2"/>
          <p:cNvSpPr>
            <a:spLocks noGrp="1"/>
          </p:cNvSpPr>
          <p:nvPr>
            <p:ph type="dt" idx="1"/>
          </p:nvPr>
        </p:nvSpPr>
        <p:spPr>
          <a:xfrm>
            <a:off x="3855838" y="0"/>
            <a:ext cx="2949787" cy="496967"/>
          </a:xfrm>
          <a:prstGeom prst="rect">
            <a:avLst/>
          </a:prstGeom>
        </p:spPr>
        <p:txBody>
          <a:bodyPr vert="horz" wrap="square" lIns="91440" tIns="45720" rIns="91440" bIns="45720" numCol="1" anchor="t" anchorCtr="0" compatLnSpc="1">
            <a:prstTxWarp prst="textNoShape">
              <a:avLst/>
            </a:prstTxWarp>
          </a:bodyPr>
          <a:lstStyle>
            <a:lvl1pPr algn="r">
              <a:defRPr sz="1200">
                <a:ea typeface="宋体" pitchFamily="2" charset="-122"/>
              </a:defRPr>
            </a:lvl1pPr>
          </a:lstStyle>
          <a:p>
            <a:pPr>
              <a:defRPr/>
            </a:pPr>
            <a:fld id="{68BB2DE5-A8C3-423A-B4BB-5DF007625010}" type="datetimeFigureOut">
              <a:rPr lang="en-GB" altLang="zh-CN"/>
              <a:pPr>
                <a:defRPr/>
              </a:pPr>
              <a:t>22/09/2015</a:t>
            </a:fld>
            <a:endParaRPr lang="en-GB" altLang="zh-CN"/>
          </a:p>
        </p:txBody>
      </p:sp>
      <p:sp>
        <p:nvSpPr>
          <p:cNvPr id="4" name="Slide Image Placeholder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0720" y="4721186"/>
            <a:ext cx="5445760" cy="4472702"/>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440646"/>
            <a:ext cx="2949787" cy="496967"/>
          </a:xfrm>
          <a:prstGeom prst="rect">
            <a:avLst/>
          </a:prstGeom>
        </p:spPr>
        <p:txBody>
          <a:bodyPr vert="horz" wrap="square" lIns="91440" tIns="45720" rIns="91440" bIns="45720" numCol="1" anchor="b" anchorCtr="0" compatLnSpc="1">
            <a:prstTxWarp prst="textNoShape">
              <a:avLst/>
            </a:prstTxWarp>
          </a:bodyPr>
          <a:lstStyle>
            <a:lvl1pPr>
              <a:defRPr sz="1200">
                <a:ea typeface="宋体" pitchFamily="2" charset="-122"/>
              </a:defRPr>
            </a:lvl1pPr>
          </a:lstStyle>
          <a:p>
            <a:pPr>
              <a:defRPr/>
            </a:pPr>
            <a:endParaRPr lang="en-GB" altLang="zh-CN"/>
          </a:p>
        </p:txBody>
      </p:sp>
      <p:sp>
        <p:nvSpPr>
          <p:cNvPr id="7" name="Slide Number Placeholder 6"/>
          <p:cNvSpPr>
            <a:spLocks noGrp="1"/>
          </p:cNvSpPr>
          <p:nvPr>
            <p:ph type="sldNum" sz="quarter" idx="5"/>
          </p:nvPr>
        </p:nvSpPr>
        <p:spPr>
          <a:xfrm>
            <a:off x="3855838" y="9440646"/>
            <a:ext cx="2949787" cy="496967"/>
          </a:xfrm>
          <a:prstGeom prst="rect">
            <a:avLst/>
          </a:prstGeom>
        </p:spPr>
        <p:txBody>
          <a:bodyPr vert="horz" wrap="square" lIns="91440" tIns="45720" rIns="91440" bIns="45720" numCol="1" anchor="b" anchorCtr="0" compatLnSpc="1">
            <a:prstTxWarp prst="textNoShape">
              <a:avLst/>
            </a:prstTxWarp>
          </a:bodyPr>
          <a:lstStyle>
            <a:lvl1pPr algn="r">
              <a:defRPr sz="1200">
                <a:ea typeface="宋体" pitchFamily="2" charset="-122"/>
              </a:defRPr>
            </a:lvl1pPr>
          </a:lstStyle>
          <a:p>
            <a:pPr>
              <a:defRPr/>
            </a:pPr>
            <a:fld id="{00413DE2-BAE4-40D9-A1AF-7BF0E229A3B0}" type="slidenum">
              <a:rPr lang="en-GB" altLang="zh-CN"/>
              <a:pPr>
                <a:defRPr/>
              </a:pPr>
              <a:t>‹#›</a:t>
            </a:fld>
            <a:endParaRPr lang="en-GB" altLang="zh-CN"/>
          </a:p>
        </p:txBody>
      </p:sp>
    </p:spTree>
    <p:extLst>
      <p:ext uri="{BB962C8B-B14F-4D97-AF65-F5344CB8AC3E}">
        <p14:creationId xmlns="" xmlns:p14="http://schemas.microsoft.com/office/powerpoint/2010/main" val="115182342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593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D2B242B7-79DB-4D19-B4B2-A8E9FD9E1D36}" type="slidenum">
              <a:rPr lang="en-GB" altLang="zh-CN" smtClean="0">
                <a:solidFill>
                  <a:srgbClr val="000000"/>
                </a:solidFill>
              </a:rPr>
              <a:pPr eaLnBrk="1" hangingPunct="1"/>
              <a:t>1</a:t>
            </a:fld>
            <a:endParaRPr lang="en-GB" altLang="zh-CN" smtClean="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smtClean="0">
                <a:latin typeface="Times New Roman" pitchFamily="18" charset="0"/>
              </a:rPr>
              <a:t>第</a:t>
            </a:r>
            <a:r>
              <a:rPr lang="en-US" altLang="zh-CN" smtClean="0">
                <a:latin typeface="Times New Roman" pitchFamily="18" charset="0"/>
              </a:rPr>
              <a:t>10</a:t>
            </a:r>
            <a:r>
              <a:rPr lang="zh-TW" altLang="en-US" smtClean="0">
                <a:latin typeface="Times New Roman" pitchFamily="18" charset="0"/>
              </a:rPr>
              <a:t>頁：同樣，作為我們特色學科的圖書館與資訊科學這個學科包也有新的期刊擴充進來：上面這</a:t>
            </a:r>
            <a:r>
              <a:rPr lang="en-US" altLang="zh-CN" smtClean="0">
                <a:latin typeface="Times New Roman" pitchFamily="18" charset="0"/>
              </a:rPr>
              <a:t>3</a:t>
            </a:r>
            <a:r>
              <a:rPr lang="zh-TW" altLang="en-US" smtClean="0">
                <a:latin typeface="Times New Roman" pitchFamily="18" charset="0"/>
              </a:rPr>
              <a:t>種期刊就是從</a:t>
            </a:r>
            <a:r>
              <a:rPr lang="en-US" altLang="zh-CN" smtClean="0">
                <a:latin typeface="Times New Roman" pitchFamily="18" charset="0"/>
                <a:cs typeface="Arial" pitchFamily="34" charset="0"/>
              </a:rPr>
              <a:t>Elsevier</a:t>
            </a:r>
            <a:r>
              <a:rPr lang="zh-TW" altLang="en-US" smtClean="0">
                <a:latin typeface="Times New Roman" pitchFamily="18" charset="0"/>
                <a:cs typeface="Arial" pitchFamily="34" charset="0"/>
              </a:rPr>
              <a:t>最新收購的。關於戰略、防禦與安全研究這個學科我們也有很多優質期刊，比如與國際戰略研究所合作出版的</a:t>
            </a:r>
            <a:r>
              <a:rPr lang="en-US" altLang="zh-CN" smtClean="0">
                <a:latin typeface="Times New Roman" pitchFamily="18" charset="0"/>
                <a:cs typeface="Arial" pitchFamily="34" charset="0"/>
              </a:rPr>
              <a:t>《</a:t>
            </a:r>
            <a:r>
              <a:rPr lang="zh-CN" altLang="en-US" smtClean="0">
                <a:latin typeface="Times New Roman" pitchFamily="18" charset="0"/>
                <a:cs typeface="Arial" pitchFamily="34" charset="0"/>
              </a:rPr>
              <a:t>生存</a:t>
            </a:r>
            <a:r>
              <a:rPr lang="en-US" altLang="zh-CN" smtClean="0">
                <a:latin typeface="Times New Roman" pitchFamily="18" charset="0"/>
                <a:cs typeface="Arial" pitchFamily="34" charset="0"/>
              </a:rPr>
              <a:t>》</a:t>
            </a:r>
            <a:r>
              <a:rPr lang="zh-TW" altLang="en-US" smtClean="0">
                <a:latin typeface="Times New Roman" pitchFamily="18" charset="0"/>
                <a:cs typeface="Arial" pitchFamily="34" charset="0"/>
              </a:rPr>
              <a:t>期刊，這個研究所可以說是</a:t>
            </a:r>
            <a:r>
              <a:rPr lang="zh-TW" altLang="en-US" smtClean="0"/>
              <a:t>國際政治軍事衝突的權威研究機構，後面會講到的</a:t>
            </a:r>
            <a:r>
              <a:rPr lang="en-US" altLang="zh-CN" smtClean="0"/>
              <a:t>ACD</a:t>
            </a:r>
            <a:r>
              <a:rPr lang="zh-TW" altLang="en-US" smtClean="0"/>
              <a:t>也是來自這個研究所。另外</a:t>
            </a:r>
            <a:r>
              <a:rPr lang="zh-TW" altLang="en-US" smtClean="0">
                <a:latin typeface="Times New Roman" pitchFamily="18" charset="0"/>
                <a:cs typeface="Arial" pitchFamily="34" charset="0"/>
              </a:rPr>
              <a:t>想簡單提一下</a:t>
            </a:r>
            <a:r>
              <a:rPr lang="en-US" altLang="zh-CN" smtClean="0">
                <a:latin typeface="Times New Roman" pitchFamily="18" charset="0"/>
                <a:cs typeface="Arial" pitchFamily="34" charset="0"/>
              </a:rPr>
              <a:t>《</a:t>
            </a:r>
            <a:r>
              <a:rPr lang="zh-CN" altLang="en-US" smtClean="0">
                <a:latin typeface="Times New Roman" pitchFamily="18" charset="0"/>
                <a:cs typeface="Arial" pitchFamily="34" charset="0"/>
              </a:rPr>
              <a:t>海事事務</a:t>
            </a:r>
            <a:r>
              <a:rPr lang="en-US" altLang="zh-CN" smtClean="0">
                <a:latin typeface="Times New Roman" pitchFamily="18" charset="0"/>
                <a:cs typeface="Arial" pitchFamily="34" charset="0"/>
              </a:rPr>
              <a:t>》</a:t>
            </a:r>
            <a:r>
              <a:rPr lang="zh-TW" altLang="en-US" smtClean="0">
                <a:latin typeface="Times New Roman" pitchFamily="18" charset="0"/>
                <a:cs typeface="Arial" pitchFamily="34" charset="0"/>
              </a:rPr>
              <a:t>這本刊，隨著最近東南亞地區對制海權的關注，這份期刊也受到越來越多的重視。</a:t>
            </a:r>
            <a:endParaRPr lang="en-AU" altLang="zh-CN" dirty="0" smtClean="0">
              <a:latin typeface="Times New Roman" pitchFamily="18" charset="0"/>
            </a:endParaRPr>
          </a:p>
        </p:txBody>
      </p:sp>
      <p:sp>
        <p:nvSpPr>
          <p:cNvPr id="55300"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E4A93F83-3DD7-4BA3-AD13-48504A539CD9}" type="slidenum">
              <a:rPr lang="en-GB" altLang="zh-CN" smtClean="0">
                <a:latin typeface="Calibri" pitchFamily="34" charset="0"/>
              </a:rPr>
              <a:pPr eaLnBrk="1" hangingPunct="1">
                <a:spcBef>
                  <a:spcPct val="0"/>
                </a:spcBef>
                <a:defRPr/>
              </a:pPr>
              <a:t>10</a:t>
            </a:fld>
            <a:endParaRPr lang="en-GB" altLang="zh-CN" smtClean="0">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latin typeface="Arial" charset="0"/>
              </a:rPr>
              <a:t>第</a:t>
            </a:r>
            <a:r>
              <a:rPr lang="en-US" altLang="zh-CN" smtClean="0">
                <a:latin typeface="Arial" charset="0"/>
              </a:rPr>
              <a:t>4</a:t>
            </a:r>
            <a:r>
              <a:rPr lang="zh-CN" altLang="en-US" smtClean="0">
                <a:latin typeface="Arial" charset="0"/>
              </a:rPr>
              <a:t>页：</a:t>
            </a:r>
            <a:r>
              <a:rPr lang="en-US" altLang="zh-CN" smtClean="0">
                <a:latin typeface="Arial" charset="0"/>
              </a:rPr>
              <a:t>Taylor &amp; Francis</a:t>
            </a:r>
            <a:r>
              <a:rPr lang="zh-CN" altLang="en-US" smtClean="0">
                <a:latin typeface="Arial" charset="0"/>
              </a:rPr>
              <a:t>期刊数据库，分为科技和人文社科</a:t>
            </a:r>
            <a:r>
              <a:rPr lang="en-US" altLang="zh-CN" smtClean="0">
                <a:latin typeface="Arial" charset="0"/>
              </a:rPr>
              <a:t>2</a:t>
            </a:r>
            <a:r>
              <a:rPr lang="zh-CN" altLang="en-US" smtClean="0">
                <a:latin typeface="Arial" charset="0"/>
              </a:rPr>
              <a:t>个数据库。科技库简称</a:t>
            </a:r>
            <a:r>
              <a:rPr lang="en-US" altLang="zh-CN" smtClean="0">
                <a:latin typeface="Times New Roman" pitchFamily="18" charset="0"/>
              </a:rPr>
              <a:t>ST</a:t>
            </a:r>
            <a:r>
              <a:rPr lang="zh-CN" altLang="en-US" smtClean="0">
                <a:latin typeface="Times New Roman" pitchFamily="18" charset="0"/>
              </a:rPr>
              <a:t>数据库，</a:t>
            </a:r>
            <a:r>
              <a:rPr lang="zh-CN" altLang="en-US" smtClean="0">
                <a:latin typeface="Arial" charset="0"/>
              </a:rPr>
              <a:t>提供</a:t>
            </a:r>
            <a:r>
              <a:rPr lang="en-US" altLang="zh-CN" smtClean="0">
                <a:latin typeface="Arial" charset="0"/>
              </a:rPr>
              <a:t>400</a:t>
            </a:r>
            <a:r>
              <a:rPr lang="zh-CN" altLang="en-US" smtClean="0">
                <a:latin typeface="Arial" charset="0"/>
              </a:rPr>
              <a:t>多种期刊，覆盖</a:t>
            </a:r>
            <a:r>
              <a:rPr lang="en-US" altLang="zh-CN" smtClean="0">
                <a:latin typeface="Arial" charset="0"/>
              </a:rPr>
              <a:t>5</a:t>
            </a:r>
            <a:r>
              <a:rPr lang="zh-CN" altLang="en-US" smtClean="0">
                <a:latin typeface="Arial" charset="0"/>
              </a:rPr>
              <a:t>个学科。全部期刊都经过同行评审，</a:t>
            </a:r>
            <a:r>
              <a:rPr lang="en-US" altLang="zh-CN" smtClean="0">
                <a:latin typeface="Arial" charset="0"/>
              </a:rPr>
              <a:t>80%</a:t>
            </a:r>
            <a:r>
              <a:rPr lang="zh-CN" altLang="en-US" smtClean="0">
                <a:latin typeface="Arial" charset="0"/>
              </a:rPr>
              <a:t>的期刊被</a:t>
            </a:r>
            <a:r>
              <a:rPr lang="en-US" altLang="zh-CN" smtClean="0">
                <a:latin typeface="Arial" charset="0"/>
              </a:rPr>
              <a:t>SCI</a:t>
            </a:r>
            <a:r>
              <a:rPr lang="zh-CN" altLang="en-US" smtClean="0">
                <a:latin typeface="Arial" charset="0"/>
              </a:rPr>
              <a:t>收录。内容最早可以回溯到</a:t>
            </a:r>
            <a:r>
              <a:rPr lang="en-US" altLang="zh-CN" smtClean="0">
                <a:latin typeface="Arial" charset="0"/>
              </a:rPr>
              <a:t>1997</a:t>
            </a:r>
            <a:r>
              <a:rPr lang="zh-CN" altLang="en-US" smtClean="0">
                <a:latin typeface="Arial" charset="0"/>
              </a:rPr>
              <a:t>年。</a:t>
            </a:r>
            <a:endParaRPr lang="en-AU" altLang="zh-CN" smtClean="0"/>
          </a:p>
        </p:txBody>
      </p:sp>
      <p:sp>
        <p:nvSpPr>
          <p:cNvPr id="593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7F4AF4F-12A5-4248-BA32-DBA07B5275AC}" type="slidenum">
              <a:rPr lang="en-GB" altLang="zh-CN">
                <a:solidFill>
                  <a:prstClr val="black"/>
                </a:solidFill>
              </a:rPr>
              <a:pPr eaLnBrk="1" hangingPunct="1">
                <a:spcBef>
                  <a:spcPct val="0"/>
                </a:spcBef>
              </a:pPr>
              <a:t>11</a:t>
            </a:fld>
            <a:endParaRPr lang="en-GB" altLang="zh-CN">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dirty="0" smtClean="0">
                <a:latin typeface="Arial" pitchFamily="34" charset="0"/>
              </a:rPr>
              <a:t>第</a:t>
            </a:r>
            <a:r>
              <a:rPr lang="en-US" altLang="zh-CN" dirty="0" smtClean="0">
                <a:latin typeface="Arial" pitchFamily="34" charset="0"/>
              </a:rPr>
              <a:t>11</a:t>
            </a:r>
            <a:r>
              <a:rPr lang="zh-CN" altLang="en-US" dirty="0" smtClean="0">
                <a:latin typeface="Arial" pitchFamily="34" charset="0"/>
              </a:rPr>
              <a:t>頁：</a:t>
            </a:r>
            <a:r>
              <a:rPr lang="en-US" altLang="zh-CN" dirty="0" smtClean="0">
                <a:latin typeface="Arial" pitchFamily="34" charset="0"/>
              </a:rPr>
              <a:t>TF</a:t>
            </a:r>
            <a:r>
              <a:rPr lang="zh-TW" altLang="en-US" dirty="0" smtClean="0">
                <a:latin typeface="Arial" pitchFamily="34" charset="0"/>
              </a:rPr>
              <a:t>科技期刊資料庫簡稱</a:t>
            </a:r>
            <a:r>
              <a:rPr lang="en-US" altLang="zh-CN" dirty="0" smtClean="0">
                <a:latin typeface="Arial" pitchFamily="34" charset="0"/>
              </a:rPr>
              <a:t>ST</a:t>
            </a:r>
            <a:r>
              <a:rPr lang="zh-TW" altLang="en-US" dirty="0" smtClean="0">
                <a:latin typeface="Arial" pitchFamily="34" charset="0"/>
              </a:rPr>
              <a:t>期刊資料庫，提供</a:t>
            </a:r>
            <a:r>
              <a:rPr lang="en-US" altLang="zh-CN" dirty="0" smtClean="0">
                <a:latin typeface="Arial" pitchFamily="34" charset="0"/>
              </a:rPr>
              <a:t>400</a:t>
            </a:r>
            <a:r>
              <a:rPr lang="zh-TW" altLang="en-US" dirty="0" smtClean="0">
                <a:latin typeface="Arial" pitchFamily="34" charset="0"/>
              </a:rPr>
              <a:t>多種期刊，覆蓋</a:t>
            </a:r>
            <a:r>
              <a:rPr lang="en-US" altLang="zh-CN" dirty="0" smtClean="0">
                <a:latin typeface="Arial" pitchFamily="34" charset="0"/>
              </a:rPr>
              <a:t>5</a:t>
            </a:r>
            <a:r>
              <a:rPr lang="zh-CN" altLang="en-US" dirty="0" smtClean="0">
                <a:latin typeface="Arial" pitchFamily="34" charset="0"/>
              </a:rPr>
              <a:t>個學科。</a:t>
            </a:r>
            <a:r>
              <a:rPr lang="en-US" altLang="zh-CN" dirty="0" smtClean="0">
                <a:latin typeface="Arial" pitchFamily="34" charset="0"/>
              </a:rPr>
              <a:t>2009</a:t>
            </a:r>
            <a:r>
              <a:rPr lang="zh-CN" altLang="en-US" dirty="0" smtClean="0">
                <a:latin typeface="Arial" pitchFamily="34" charset="0"/>
              </a:rPr>
              <a:t>年與</a:t>
            </a:r>
            <a:r>
              <a:rPr lang="en-US" altLang="zh-CN" dirty="0" smtClean="0">
                <a:latin typeface="Arial" pitchFamily="34" charset="0"/>
              </a:rPr>
              <a:t>DRAA</a:t>
            </a:r>
            <a:r>
              <a:rPr lang="zh-TW" altLang="en-US" dirty="0" smtClean="0">
                <a:latin typeface="Arial" pitchFamily="34" charset="0"/>
              </a:rPr>
              <a:t>組團，現在已經組團</a:t>
            </a:r>
            <a:r>
              <a:rPr lang="en-US" altLang="zh-CN" dirty="0" smtClean="0">
                <a:latin typeface="Arial" pitchFamily="34" charset="0"/>
              </a:rPr>
              <a:t>2</a:t>
            </a:r>
            <a:r>
              <a:rPr lang="zh-CN" altLang="en-US" dirty="0" smtClean="0">
                <a:latin typeface="Arial" pitchFamily="34" charset="0"/>
              </a:rPr>
              <a:t>期，有</a:t>
            </a:r>
            <a:r>
              <a:rPr lang="zh-CN" altLang="en-US" dirty="0" smtClean="0">
                <a:latin typeface="Times New Roman" pitchFamily="18" charset="0"/>
              </a:rPr>
              <a:t>超過</a:t>
            </a:r>
            <a:r>
              <a:rPr lang="en-US" altLang="zh-CN" dirty="0" smtClean="0">
                <a:latin typeface="Times New Roman" pitchFamily="18" charset="0"/>
              </a:rPr>
              <a:t>50</a:t>
            </a:r>
            <a:r>
              <a:rPr lang="zh-TW" altLang="en-US" dirty="0" smtClean="0">
                <a:latin typeface="Times New Roman" pitchFamily="18" charset="0"/>
              </a:rPr>
              <a:t>家使用者，使用情況比較好，使用者接受度高。</a:t>
            </a:r>
            <a:endParaRPr lang="en-AU" altLang="zh-CN" dirty="0" smtClean="0">
              <a:latin typeface="Times New Roman" pitchFamily="18" charset="0"/>
            </a:endParaRPr>
          </a:p>
        </p:txBody>
      </p:sp>
      <p:sp>
        <p:nvSpPr>
          <p:cNvPr id="57348"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4B1940FE-83E0-4F8D-8E12-83CBD131FA94}" type="slidenum">
              <a:rPr lang="en-GB" altLang="zh-CN" smtClean="0">
                <a:latin typeface="Calibri" pitchFamily="34" charset="0"/>
              </a:rPr>
              <a:pPr eaLnBrk="1" hangingPunct="1">
                <a:spcBef>
                  <a:spcPct val="0"/>
                </a:spcBef>
                <a:defRPr/>
              </a:pPr>
              <a:t>12</a:t>
            </a:fld>
            <a:endParaRPr lang="en-GB" altLang="zh-CN" smtClean="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7168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F31C3AD2-933A-45F1-84A8-7113D1CB1FA4}" type="slidenum">
              <a:rPr lang="en-GB" altLang="zh-CN" smtClean="0"/>
              <a:pPr eaLnBrk="1" hangingPunct="1"/>
              <a:t>13</a:t>
            </a:fld>
            <a:endParaRPr lang="en-GB" altLang="zh-CN"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smtClean="0">
                <a:latin typeface="Times New Roman" pitchFamily="18" charset="0"/>
              </a:rPr>
              <a:t>第</a:t>
            </a:r>
            <a:r>
              <a:rPr lang="en-US" altLang="zh-CN" smtClean="0">
                <a:latin typeface="Times New Roman" pitchFamily="18" charset="0"/>
              </a:rPr>
              <a:t>12</a:t>
            </a:r>
            <a:r>
              <a:rPr lang="zh-CN" altLang="en-US" smtClean="0">
                <a:latin typeface="Times New Roman" pitchFamily="18" charset="0"/>
              </a:rPr>
              <a:t>頁：</a:t>
            </a:r>
            <a:r>
              <a:rPr lang="en-US" altLang="zh-CN" smtClean="0">
                <a:latin typeface="Times New Roman" pitchFamily="18" charset="0"/>
              </a:rPr>
              <a:t>ST</a:t>
            </a:r>
            <a:r>
              <a:rPr lang="zh-TW" altLang="en-US" smtClean="0">
                <a:latin typeface="Times New Roman" pitchFamily="18" charset="0"/>
              </a:rPr>
              <a:t>資料庫中有很多優秀的期刊，比如環境與農業學科中的</a:t>
            </a:r>
            <a:r>
              <a:rPr lang="en-US" altLang="zh-CN" smtClean="0">
                <a:latin typeface="Times New Roman" pitchFamily="18" charset="0"/>
              </a:rPr>
              <a:t>《</a:t>
            </a:r>
            <a:r>
              <a:rPr lang="zh-CN" altLang="en-US" smtClean="0">
                <a:latin typeface="Times New Roman" pitchFamily="18" charset="0"/>
              </a:rPr>
              <a:t>生物汙損</a:t>
            </a:r>
            <a:r>
              <a:rPr lang="en-US" altLang="zh-CN" smtClean="0">
                <a:latin typeface="Times New Roman" pitchFamily="18" charset="0"/>
              </a:rPr>
              <a:t>》</a:t>
            </a:r>
            <a:r>
              <a:rPr lang="zh-CN" altLang="en-US" smtClean="0">
                <a:latin typeface="Times New Roman" pitchFamily="18" charset="0"/>
              </a:rPr>
              <a:t>、</a:t>
            </a:r>
            <a:r>
              <a:rPr lang="en-US" altLang="zh-CN" smtClean="0">
                <a:latin typeface="Times New Roman" pitchFamily="18" charset="0"/>
              </a:rPr>
              <a:t>《</a:t>
            </a:r>
            <a:r>
              <a:rPr lang="zh-TW" altLang="en-US" smtClean="0">
                <a:latin typeface="Times New Roman" pitchFamily="18" charset="0"/>
              </a:rPr>
              <a:t>食品添加劑與污染物</a:t>
            </a:r>
            <a:r>
              <a:rPr lang="en-US" altLang="zh-CN" smtClean="0">
                <a:latin typeface="Times New Roman" pitchFamily="18" charset="0"/>
              </a:rPr>
              <a:t>》</a:t>
            </a:r>
            <a:r>
              <a:rPr lang="zh-TW" altLang="en-US" smtClean="0">
                <a:latin typeface="Times New Roman" pitchFamily="18" charset="0"/>
              </a:rPr>
              <a:t>；化學學科中的</a:t>
            </a:r>
            <a:r>
              <a:rPr lang="en-US" altLang="zh-CN" smtClean="0">
                <a:latin typeface="Times New Roman" pitchFamily="18" charset="0"/>
              </a:rPr>
              <a:t>《</a:t>
            </a:r>
            <a:r>
              <a:rPr lang="zh-CN" altLang="en-US" smtClean="0">
                <a:latin typeface="Times New Roman" pitchFamily="18" charset="0"/>
              </a:rPr>
              <a:t>聚合物評論</a:t>
            </a:r>
            <a:r>
              <a:rPr lang="en-US" altLang="zh-CN" smtClean="0">
                <a:latin typeface="Times New Roman" pitchFamily="18" charset="0"/>
              </a:rPr>
              <a:t>》</a:t>
            </a:r>
            <a:r>
              <a:rPr lang="zh-TW" altLang="en-US" smtClean="0">
                <a:latin typeface="Times New Roman" pitchFamily="18" charset="0"/>
              </a:rPr>
              <a:t>；數學與統計學中的</a:t>
            </a:r>
            <a:r>
              <a:rPr lang="en-US" altLang="zh-CN" smtClean="0">
                <a:latin typeface="Times New Roman" pitchFamily="18" charset="0"/>
              </a:rPr>
              <a:t>《</a:t>
            </a:r>
            <a:r>
              <a:rPr lang="zh-TW" altLang="en-US" smtClean="0">
                <a:latin typeface="Times New Roman" pitchFamily="18" charset="0"/>
              </a:rPr>
              <a:t>美國統計學會會刊</a:t>
            </a:r>
            <a:r>
              <a:rPr lang="en-US" altLang="zh-CN" smtClean="0">
                <a:latin typeface="Times New Roman" pitchFamily="18" charset="0"/>
              </a:rPr>
              <a:t>》</a:t>
            </a:r>
            <a:r>
              <a:rPr lang="zh-TW" altLang="en-US" smtClean="0">
                <a:latin typeface="Times New Roman" pitchFamily="18" charset="0"/>
              </a:rPr>
              <a:t>都是非常優秀的期刊。物理學裡面，這</a:t>
            </a:r>
            <a:r>
              <a:rPr lang="en-US" altLang="zh-CN" smtClean="0">
                <a:latin typeface="Times New Roman" pitchFamily="18" charset="0"/>
              </a:rPr>
              <a:t>2</a:t>
            </a:r>
            <a:r>
              <a:rPr lang="zh-TW" altLang="en-US" smtClean="0">
                <a:latin typeface="Times New Roman" pitchFamily="18" charset="0"/>
              </a:rPr>
              <a:t>份凝聚態物理期刊，</a:t>
            </a:r>
            <a:r>
              <a:rPr lang="en-US" altLang="zh-CN" smtClean="0">
                <a:latin typeface="Times New Roman" pitchFamily="18" charset="0"/>
              </a:rPr>
              <a:t>《</a:t>
            </a:r>
            <a:r>
              <a:rPr lang="zh-CN" altLang="en-US" smtClean="0">
                <a:latin typeface="Times New Roman" pitchFamily="18" charset="0"/>
              </a:rPr>
              <a:t>物理學進展</a:t>
            </a:r>
            <a:r>
              <a:rPr lang="en-US" altLang="zh-CN" smtClean="0">
                <a:latin typeface="Times New Roman" pitchFamily="18" charset="0"/>
              </a:rPr>
              <a:t>》2012</a:t>
            </a:r>
            <a:r>
              <a:rPr lang="zh-TW" altLang="en-US" smtClean="0">
                <a:latin typeface="Times New Roman" pitchFamily="18" charset="0"/>
              </a:rPr>
              <a:t>年的影響因數是</a:t>
            </a:r>
            <a:r>
              <a:rPr lang="en-US" altLang="zh-CN" smtClean="0">
                <a:latin typeface="Times New Roman" pitchFamily="18" charset="0"/>
              </a:rPr>
              <a:t>34</a:t>
            </a:r>
            <a:r>
              <a:rPr lang="zh-CN" altLang="en-US" dirty="0" smtClean="0">
                <a:latin typeface="Times New Roman" pitchFamily="18" charset="0"/>
              </a:rPr>
              <a:t>，</a:t>
            </a:r>
            <a:r>
              <a:rPr lang="zh-CN" altLang="en-US" smtClean="0">
                <a:latin typeface="Times New Roman" pitchFamily="18" charset="0"/>
              </a:rPr>
              <a:t>在</a:t>
            </a:r>
            <a:r>
              <a:rPr lang="en-US" altLang="zh-CN" smtClean="0">
                <a:latin typeface="Times New Roman" pitchFamily="18" charset="0"/>
              </a:rPr>
              <a:t>68</a:t>
            </a:r>
            <a:r>
              <a:rPr lang="zh-TW" altLang="en-US" smtClean="0">
                <a:latin typeface="Times New Roman" pitchFamily="18" charset="0"/>
              </a:rPr>
              <a:t>種凝聚態物理期刊中排名第二，</a:t>
            </a:r>
            <a:r>
              <a:rPr lang="en-US" altLang="zh-CN" smtClean="0">
                <a:latin typeface="Times New Roman" pitchFamily="18" charset="0"/>
              </a:rPr>
              <a:t>《</a:t>
            </a:r>
            <a:r>
              <a:rPr lang="zh-CN" altLang="en-US" smtClean="0">
                <a:latin typeface="Times New Roman" pitchFamily="18" charset="0"/>
              </a:rPr>
              <a:t>哲學雜誌</a:t>
            </a:r>
            <a:r>
              <a:rPr lang="en-US" altLang="zh-CN" smtClean="0">
                <a:latin typeface="Times New Roman" pitchFamily="18" charset="0"/>
              </a:rPr>
              <a:t>》</a:t>
            </a:r>
            <a:r>
              <a:rPr lang="zh-TW" altLang="en-US" smtClean="0">
                <a:latin typeface="Times New Roman" pitchFamily="18" charset="0"/>
              </a:rPr>
              <a:t>是世界上第一份商業運作的學術期刊，至今已經有</a:t>
            </a:r>
            <a:r>
              <a:rPr lang="en-US" altLang="zh-CN" smtClean="0">
                <a:latin typeface="Times New Roman" pitchFamily="18" charset="0"/>
              </a:rPr>
              <a:t>200</a:t>
            </a:r>
            <a:r>
              <a:rPr lang="zh-TW" altLang="en-US" smtClean="0">
                <a:latin typeface="Times New Roman" pitchFamily="18" charset="0"/>
              </a:rPr>
              <a:t>多年了，可以說是彙聚了學術出版的歷史。最後是工程計算與技術，這個學科中的</a:t>
            </a:r>
            <a:r>
              <a:rPr lang="en-US" altLang="zh-CN" smtClean="0">
                <a:latin typeface="Times New Roman" pitchFamily="18" charset="0"/>
              </a:rPr>
              <a:t>《</a:t>
            </a:r>
            <a:r>
              <a:rPr lang="zh-TW" altLang="en-US" smtClean="0">
                <a:latin typeface="Times New Roman" pitchFamily="18" charset="0"/>
              </a:rPr>
              <a:t>企業資訊技術</a:t>
            </a:r>
            <a:r>
              <a:rPr lang="en-US" altLang="zh-CN" smtClean="0">
                <a:latin typeface="Times New Roman" pitchFamily="18" charset="0"/>
              </a:rPr>
              <a:t>》</a:t>
            </a:r>
            <a:r>
              <a:rPr lang="zh-CN" altLang="en-US" dirty="0" smtClean="0">
                <a:latin typeface="Times New Roman" pitchFamily="18" charset="0"/>
              </a:rPr>
              <a:t>期刊</a:t>
            </a:r>
            <a:r>
              <a:rPr lang="zh-CN" altLang="en-US" smtClean="0">
                <a:latin typeface="Times New Roman" pitchFamily="18" charset="0"/>
              </a:rPr>
              <a:t>在</a:t>
            </a:r>
            <a:r>
              <a:rPr lang="en-US" altLang="zh-CN" smtClean="0">
                <a:latin typeface="Times New Roman" pitchFamily="18" charset="0"/>
              </a:rPr>
              <a:t>132</a:t>
            </a:r>
            <a:r>
              <a:rPr lang="zh-TW" altLang="en-US" smtClean="0">
                <a:latin typeface="Times New Roman" pitchFamily="18" charset="0"/>
              </a:rPr>
              <a:t>中電腦科學資訊系統期刊中排名第一，</a:t>
            </a:r>
            <a:r>
              <a:rPr lang="en-US" altLang="zh-CN" smtClean="0">
                <a:latin typeface="Times New Roman" pitchFamily="18" charset="0"/>
              </a:rPr>
              <a:t>2012</a:t>
            </a:r>
            <a:r>
              <a:rPr lang="zh-TW" altLang="en-US" smtClean="0">
                <a:latin typeface="Times New Roman" pitchFamily="18" charset="0"/>
              </a:rPr>
              <a:t>年的影響因數是</a:t>
            </a:r>
            <a:r>
              <a:rPr lang="en-US" altLang="zh-CN" smtClean="0">
                <a:latin typeface="Times New Roman" pitchFamily="18" charset="0"/>
              </a:rPr>
              <a:t>9.25</a:t>
            </a:r>
            <a:r>
              <a:rPr lang="zh-CN" altLang="en-US" dirty="0" smtClean="0">
                <a:latin typeface="Times New Roman" pitchFamily="18" charset="0"/>
              </a:rPr>
              <a:t>。</a:t>
            </a:r>
            <a:endParaRPr lang="en-AU" altLang="zh-CN" dirty="0" smtClean="0">
              <a:latin typeface="Times New Roman" pitchFamily="18" charset="0"/>
            </a:endParaRPr>
          </a:p>
        </p:txBody>
      </p:sp>
      <p:sp>
        <p:nvSpPr>
          <p:cNvPr id="5837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351B2BAB-97C0-4B01-BB14-57FE4EBB79CF}" type="slidenum">
              <a:rPr lang="en-GB" altLang="zh-CN" smtClean="0">
                <a:latin typeface="Calibri" pitchFamily="34" charset="0"/>
              </a:rPr>
              <a:pPr eaLnBrk="1" hangingPunct="1">
                <a:spcBef>
                  <a:spcPct val="0"/>
                </a:spcBef>
                <a:defRPr/>
              </a:pPr>
              <a:t>14</a:t>
            </a:fld>
            <a:endParaRPr lang="en-GB" altLang="zh-CN" smtClean="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en-AU" altLang="zh-CN" dirty="0" smtClean="0">
              <a:latin typeface="Times New Roman" pitchFamily="18" charset="0"/>
            </a:endParaRPr>
          </a:p>
        </p:txBody>
      </p:sp>
      <p:sp>
        <p:nvSpPr>
          <p:cNvPr id="5837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351B2BAB-97C0-4B01-BB14-57FE4EBB79CF}" type="slidenum">
              <a:rPr lang="en-GB" altLang="zh-CN" smtClean="0">
                <a:latin typeface="Calibri" pitchFamily="34" charset="0"/>
              </a:rPr>
              <a:pPr eaLnBrk="1" hangingPunct="1">
                <a:spcBef>
                  <a:spcPct val="0"/>
                </a:spcBef>
                <a:defRPr/>
              </a:pPr>
              <a:t>15</a:t>
            </a:fld>
            <a:endParaRPr lang="en-GB" altLang="zh-CN" smtClean="0">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911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06624DD4-3C40-4E36-B869-E300606DD194}" type="slidenum">
              <a:rPr lang="en-GB" altLang="zh-CN" smtClean="0"/>
              <a:pPr eaLnBrk="1" hangingPunct="1"/>
              <a:t>16</a:t>
            </a:fld>
            <a:endParaRPr lang="en-GB" altLang="zh-CN"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931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75E3E325-91A6-4B83-B7A3-8BB18FA25B2B}" type="slidenum">
              <a:rPr lang="en-GB" altLang="zh-CN" smtClean="0"/>
              <a:pPr eaLnBrk="1" hangingPunct="1"/>
              <a:t>17</a:t>
            </a:fld>
            <a:endParaRPr lang="en-GB" altLang="zh-CN"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zh-TW" altLang="en-US" dirty="0" smtClean="0">
                <a:latin typeface="Times New Roman" pitchFamily="18" charset="0"/>
                <a:ea typeface="SimSun" pitchFamily="2" charset="-122"/>
              </a:rPr>
              <a:t>機構管理者通過預先設定好的</a:t>
            </a:r>
            <a:r>
              <a:rPr lang="en-US" altLang="zh-CN" dirty="0" err="1" smtClean="0">
                <a:latin typeface="Times New Roman" pitchFamily="18" charset="0"/>
                <a:ea typeface="SimSun" pitchFamily="2" charset="-122"/>
              </a:rPr>
              <a:t>eMail</a:t>
            </a:r>
            <a:r>
              <a:rPr lang="zh-TW" altLang="en-US" dirty="0" smtClean="0">
                <a:latin typeface="Times New Roman" pitchFamily="18" charset="0"/>
                <a:ea typeface="SimSun" pitchFamily="2" charset="-122"/>
              </a:rPr>
              <a:t>和密碼登錄網頁後，點擊我的帳戶，即可進入管理者功能頁面。</a:t>
            </a:r>
            <a:r>
              <a:rPr lang="en-US" altLang="zh-CN" dirty="0" smtClean="0">
                <a:latin typeface="Times New Roman" pitchFamily="18" charset="0"/>
                <a:ea typeface="SimSun" pitchFamily="2" charset="-122"/>
              </a:rPr>
              <a:t>V</a:t>
            </a:r>
          </a:p>
          <a:p>
            <a:r>
              <a:rPr lang="zh-TW" altLang="en-US" dirty="0" smtClean="0">
                <a:latin typeface="Times New Roman" pitchFamily="18" charset="0"/>
                <a:ea typeface="SimSun" pitchFamily="2" charset="-122"/>
              </a:rPr>
              <a:t>在這個頁面我們的圖書館員可以找到本單位訂閱的資源列表、維護本所</a:t>
            </a:r>
            <a:r>
              <a:rPr lang="en-US" altLang="zh-CN" dirty="0" smtClean="0">
                <a:latin typeface="Times New Roman" pitchFamily="18" charset="0"/>
                <a:ea typeface="SimSun" pitchFamily="2" charset="-122"/>
              </a:rPr>
              <a:t>IP</a:t>
            </a:r>
            <a:r>
              <a:rPr lang="zh-TW" altLang="en-US" dirty="0" smtClean="0">
                <a:latin typeface="Times New Roman" pitchFamily="18" charset="0"/>
                <a:ea typeface="SimSun" pitchFamily="2" charset="-122"/>
              </a:rPr>
              <a:t>位址、新增連結解析器、新增</a:t>
            </a:r>
            <a:r>
              <a:rPr lang="en-US" altLang="zh-CN" dirty="0" smtClean="0">
                <a:latin typeface="Times New Roman" pitchFamily="18" charset="0"/>
                <a:ea typeface="SimSun" pitchFamily="2" charset="-122"/>
              </a:rPr>
              <a:t>/</a:t>
            </a:r>
            <a:r>
              <a:rPr lang="zh-TW" altLang="en-US" dirty="0" smtClean="0">
                <a:latin typeface="Times New Roman" pitchFamily="18" charset="0"/>
                <a:ea typeface="SimSun" pitchFamily="2" charset="-122"/>
              </a:rPr>
              <a:t>維護其他管理者帳戶、匯出統計報告、為本所連至頁面維護歡迎介面和新增本所的機構標識等等。</a:t>
            </a:r>
            <a:endParaRPr lang="en-US" altLang="zh-TW" dirty="0" smtClean="0">
              <a:latin typeface="Times New Roman" pitchFamily="18" charset="0"/>
              <a:ea typeface="SimSun" pitchFamily="2" charset="-122"/>
            </a:endParaRPr>
          </a:p>
          <a:p>
            <a:r>
              <a:rPr lang="zh-TW" altLang="en-US" dirty="0" smtClean="0">
                <a:latin typeface="Times New Roman" pitchFamily="18" charset="0"/>
                <a:ea typeface="SimSun" pitchFamily="2" charset="-122"/>
              </a:rPr>
              <a:t>在此就重點介紹幾</a:t>
            </a:r>
            <a:r>
              <a:rPr lang="zh-CN" altLang="en-US" dirty="0" smtClean="0">
                <a:latin typeface="Times New Roman" pitchFamily="18" charset="0"/>
                <a:ea typeface="SimSun" pitchFamily="2" charset="-122"/>
              </a:rPr>
              <a:t>個</a:t>
            </a:r>
            <a:r>
              <a:rPr lang="zh-TW" altLang="en-US" dirty="0" smtClean="0">
                <a:latin typeface="Times New Roman" pitchFamily="18" charset="0"/>
                <a:ea typeface="SimSun" pitchFamily="2" charset="-122"/>
              </a:rPr>
              <a:t>常用</a:t>
            </a:r>
            <a:r>
              <a:rPr lang="zh-CN" altLang="en-US" dirty="0" smtClean="0">
                <a:latin typeface="Times New Roman" pitchFamily="18" charset="0"/>
                <a:ea typeface="SimSun" pitchFamily="2" charset="-122"/>
              </a:rPr>
              <a:t>功能</a:t>
            </a:r>
            <a:endParaRPr lang="en-US" altLang="zh-CN" dirty="0" smtClean="0">
              <a:latin typeface="Times New Roman" pitchFamily="18" charset="0"/>
              <a:ea typeface="SimSun" pitchFamily="2" charset="-122"/>
            </a:endParaRPr>
          </a:p>
          <a:p>
            <a:endParaRPr lang="en-US" altLang="zh-CN" dirty="0" smtClean="0">
              <a:latin typeface="Times New Roman" pitchFamily="18" charset="0"/>
              <a:ea typeface="SimSun" pitchFamily="2" charset="-122"/>
            </a:endParaRPr>
          </a:p>
        </p:txBody>
      </p:sp>
      <p:sp>
        <p:nvSpPr>
          <p:cNvPr id="123908" name="Slide Number Placeholder 3"/>
          <p:cNvSpPr>
            <a:spLocks noGrp="1"/>
          </p:cNvSpPr>
          <p:nvPr>
            <p:ph type="sldNum" sz="quarter" idx="5"/>
          </p:nvPr>
        </p:nvSpPr>
        <p:spPr>
          <a:noFill/>
        </p:spPr>
        <p:txBody>
          <a:bodyPr/>
          <a:lstStyle/>
          <a:p>
            <a:fld id="{90CDF378-63F1-4CA9-8DB0-0A4541901277}" type="slidenum">
              <a:rPr lang="en-US" altLang="zh-CN"/>
              <a:pPr/>
              <a:t>18</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點選 </a:t>
            </a:r>
            <a:r>
              <a:rPr lang="en-US" altLang="zh-TW" dirty="0" smtClean="0"/>
              <a:t>Manage access entitlement </a:t>
            </a:r>
            <a:r>
              <a:rPr lang="zh-TW" altLang="en-US" dirty="0" smtClean="0"/>
              <a:t>之後，可以看到圖書館採購過的期刊資源，這個範例就是說明</a:t>
            </a:r>
            <a:r>
              <a:rPr lang="en-US" altLang="zh-TW" dirty="0" smtClean="0"/>
              <a:t>Accountability in Research </a:t>
            </a:r>
            <a:r>
              <a:rPr lang="zh-TW" altLang="en-US" dirty="0" smtClean="0"/>
              <a:t>這本期刊，從</a:t>
            </a:r>
            <a:r>
              <a:rPr lang="en-US" altLang="zh-TW" dirty="0" smtClean="0"/>
              <a:t>2006-2011</a:t>
            </a:r>
            <a:r>
              <a:rPr lang="zh-TW" altLang="en-US" dirty="0" smtClean="0"/>
              <a:t>年都有採購，所以有</a:t>
            </a:r>
            <a:r>
              <a:rPr lang="en-US" altLang="zh-TW" dirty="0" smtClean="0"/>
              <a:t>perpetuity</a:t>
            </a:r>
          </a:p>
          <a:p>
            <a:endParaRPr lang="en-US" dirty="0" smtClean="0"/>
          </a:p>
          <a:p>
            <a:r>
              <a:rPr lang="zh-TW" altLang="en-US" dirty="0" smtClean="0"/>
              <a:t>同一個頁面往下拉之後，您還可以下載這些資源的</a:t>
            </a:r>
            <a:r>
              <a:rPr lang="en-US" altLang="zh-TW" dirty="0" smtClean="0"/>
              <a:t>MARC</a:t>
            </a:r>
            <a:r>
              <a:rPr lang="zh-TW" altLang="en-US" dirty="0" smtClean="0"/>
              <a:t>，匯入至學校的</a:t>
            </a:r>
            <a:r>
              <a:rPr lang="en-US" altLang="zh-TW" dirty="0" smtClean="0"/>
              <a:t>OPAC</a:t>
            </a:r>
            <a:r>
              <a:rPr lang="zh-TW" altLang="en-US" dirty="0" smtClean="0"/>
              <a:t>裡。</a:t>
            </a:r>
            <a:endParaRPr lang="en-US" dirty="0"/>
          </a:p>
        </p:txBody>
      </p:sp>
      <p:sp>
        <p:nvSpPr>
          <p:cNvPr id="4" name="Slide Number Placeholder 3"/>
          <p:cNvSpPr>
            <a:spLocks noGrp="1"/>
          </p:cNvSpPr>
          <p:nvPr>
            <p:ph type="sldNum" sz="quarter" idx="10"/>
          </p:nvPr>
        </p:nvSpPr>
        <p:spPr/>
        <p:txBody>
          <a:bodyPr/>
          <a:lstStyle/>
          <a:p>
            <a:fld id="{1A0ED7F4-A1EB-4158-817E-5AA4CCA184C5}"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675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E75749FA-DC95-416C-A9F4-2D09FF535217}" type="slidenum">
              <a:rPr lang="en-GB" altLang="zh-CN" smtClean="0"/>
              <a:pPr eaLnBrk="1" hangingPunct="1"/>
              <a:t>2</a:t>
            </a:fld>
            <a:endParaRPr lang="en-GB" altLang="zh-CN"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zh-TW" altLang="en-US" dirty="0" smtClean="0">
                <a:latin typeface="Times New Roman" pitchFamily="18" charset="0"/>
                <a:ea typeface="SimSun" pitchFamily="2" charset="-122"/>
              </a:rPr>
              <a:t>接下來就是各位老師關心的使用統計報告。因為更換平台，</a:t>
            </a:r>
            <a:r>
              <a:rPr lang="en-US" altLang="zh-CN" dirty="0" smtClean="0">
                <a:latin typeface="Times New Roman" pitchFamily="18" charset="0"/>
                <a:ea typeface="SimSun" pitchFamily="2" charset="-122"/>
              </a:rPr>
              <a:t>2011</a:t>
            </a:r>
            <a:r>
              <a:rPr lang="zh-CN" altLang="en-US" dirty="0" smtClean="0">
                <a:latin typeface="Times New Roman" pitchFamily="18" charset="0"/>
                <a:ea typeface="SimSun" pitchFamily="2" charset="-122"/>
              </a:rPr>
              <a:t>年</a:t>
            </a:r>
            <a:r>
              <a:rPr lang="en-US" altLang="zh-CN" dirty="0" smtClean="0">
                <a:latin typeface="Times New Roman" pitchFamily="18" charset="0"/>
                <a:ea typeface="SimSun" pitchFamily="2" charset="-122"/>
              </a:rPr>
              <a:t>6</a:t>
            </a:r>
            <a:r>
              <a:rPr lang="zh-TW" altLang="en-US" dirty="0" smtClean="0">
                <a:latin typeface="Times New Roman" pitchFamily="18" charset="0"/>
                <a:ea typeface="SimSun" pitchFamily="2" charset="-122"/>
              </a:rPr>
              <a:t>月之前的使用統計已經備份在每個帳號下，需要的時候可以下載查看。</a:t>
            </a:r>
            <a:r>
              <a:rPr lang="en-US" altLang="zh-CN" dirty="0" smtClean="0">
                <a:latin typeface="Times New Roman" pitchFamily="18" charset="0"/>
                <a:ea typeface="SimSun" pitchFamily="2" charset="-122"/>
              </a:rPr>
              <a:t>V</a:t>
            </a:r>
          </a:p>
          <a:p>
            <a:r>
              <a:rPr lang="zh-CN" altLang="en-US" dirty="0" smtClean="0">
                <a:latin typeface="Times New Roman" pitchFamily="18" charset="0"/>
                <a:ea typeface="SimSun" pitchFamily="2" charset="-122"/>
              </a:rPr>
              <a:t>下載</a:t>
            </a:r>
            <a:r>
              <a:rPr lang="en-US" altLang="zh-CN" dirty="0" smtClean="0">
                <a:latin typeface="Times New Roman" pitchFamily="18" charset="0"/>
                <a:ea typeface="SimSun" pitchFamily="2" charset="-122"/>
              </a:rPr>
              <a:t>TFO</a:t>
            </a:r>
            <a:r>
              <a:rPr lang="zh-TW" altLang="en-US" dirty="0" smtClean="0">
                <a:latin typeface="Times New Roman" pitchFamily="18" charset="0"/>
                <a:ea typeface="SimSun" pitchFamily="2" charset="-122"/>
              </a:rPr>
              <a:t>平台上的使用統計報告，需要先設定年份、報告類型和格式，比如我們要下載國家圖書館</a:t>
            </a:r>
            <a:r>
              <a:rPr lang="en-US" altLang="zh-CN" dirty="0" smtClean="0">
                <a:latin typeface="Times New Roman" pitchFamily="18" charset="0"/>
                <a:ea typeface="SimSun" pitchFamily="2" charset="-122"/>
              </a:rPr>
              <a:t>2012</a:t>
            </a:r>
            <a:r>
              <a:rPr lang="zh-CN" altLang="en-US" dirty="0" smtClean="0">
                <a:latin typeface="Times New Roman" pitchFamily="18" charset="0"/>
                <a:ea typeface="SimSun" pitchFamily="2" charset="-122"/>
              </a:rPr>
              <a:t>年</a:t>
            </a:r>
            <a:r>
              <a:rPr lang="en-US" altLang="zh-CN" dirty="0" smtClean="0">
                <a:latin typeface="Times New Roman" pitchFamily="18" charset="0"/>
                <a:ea typeface="SimSun" pitchFamily="2" charset="-122"/>
              </a:rPr>
              <a:t>1</a:t>
            </a:r>
            <a:r>
              <a:rPr lang="zh-TW" altLang="en-US" dirty="0" smtClean="0">
                <a:latin typeface="Times New Roman" pitchFamily="18" charset="0"/>
                <a:ea typeface="SimSun" pitchFamily="2" charset="-122"/>
              </a:rPr>
              <a:t>月到現在的現刊使用統計，就需要將這裡設定為</a:t>
            </a:r>
            <a:r>
              <a:rPr lang="en-US" altLang="zh-CN" dirty="0" smtClean="0">
                <a:latin typeface="Times New Roman" pitchFamily="18" charset="0"/>
                <a:ea typeface="SimSun" pitchFamily="2" charset="-122"/>
              </a:rPr>
              <a:t>2012</a:t>
            </a:r>
            <a:r>
              <a:rPr lang="zh-CN" altLang="en-US" dirty="0" smtClean="0">
                <a:latin typeface="Times New Roman" pitchFamily="18" charset="0"/>
                <a:ea typeface="SimSun" pitchFamily="2" charset="-122"/>
              </a:rPr>
              <a:t>年，</a:t>
            </a:r>
            <a:r>
              <a:rPr lang="en-US" altLang="zh-CN" dirty="0" smtClean="0">
                <a:latin typeface="Times New Roman" pitchFamily="18" charset="0"/>
                <a:ea typeface="SimSun" pitchFamily="2" charset="-122"/>
              </a:rPr>
              <a:t>V</a:t>
            </a:r>
          </a:p>
          <a:p>
            <a:r>
              <a:rPr lang="zh-TW" altLang="en-US" dirty="0" smtClean="0">
                <a:latin typeface="Times New Roman" pitchFamily="18" charset="0"/>
                <a:ea typeface="SimSun" pitchFamily="2" charset="-122"/>
              </a:rPr>
              <a:t>勾選</a:t>
            </a:r>
            <a:r>
              <a:rPr lang="en-US" altLang="zh-CN" dirty="0" smtClean="0">
                <a:latin typeface="Times New Roman" pitchFamily="18" charset="0"/>
                <a:ea typeface="SimSun" pitchFamily="2" charset="-122"/>
              </a:rPr>
              <a:t>Journal Report 1 V</a:t>
            </a:r>
          </a:p>
          <a:p>
            <a:r>
              <a:rPr lang="zh-CN" altLang="en-US" dirty="0" smtClean="0">
                <a:latin typeface="Times New Roman" pitchFamily="18" charset="0"/>
                <a:ea typeface="SimSun" pitchFamily="2" charset="-122"/>
              </a:rPr>
              <a:t>以及</a:t>
            </a:r>
            <a:r>
              <a:rPr lang="en-US" altLang="zh-CN" dirty="0" smtClean="0">
                <a:latin typeface="Times New Roman" pitchFamily="18" charset="0"/>
                <a:ea typeface="SimSun" pitchFamily="2" charset="-122"/>
              </a:rPr>
              <a:t>text</a:t>
            </a:r>
            <a:r>
              <a:rPr lang="zh-CN" altLang="en-US" dirty="0" smtClean="0">
                <a:latin typeface="Times New Roman" pitchFamily="18" charset="0"/>
                <a:ea typeface="SimSun" pitchFamily="2" charset="-122"/>
              </a:rPr>
              <a:t>格式。</a:t>
            </a:r>
            <a:r>
              <a:rPr lang="en-US" altLang="zh-CN" dirty="0" smtClean="0">
                <a:latin typeface="Times New Roman" pitchFamily="18" charset="0"/>
                <a:ea typeface="SimSun" pitchFamily="2" charset="-122"/>
              </a:rPr>
              <a:t>V</a:t>
            </a:r>
          </a:p>
          <a:p>
            <a:r>
              <a:rPr lang="zh-CN" altLang="en-US" dirty="0" smtClean="0">
                <a:latin typeface="Times New Roman" pitchFamily="18" charset="0"/>
                <a:ea typeface="SimSun" pitchFamily="2" charset="-122"/>
              </a:rPr>
              <a:t>確認</a:t>
            </a:r>
            <a:r>
              <a:rPr lang="en-US" altLang="zh-CN" dirty="0" err="1" smtClean="0">
                <a:latin typeface="Times New Roman" pitchFamily="18" charset="0"/>
                <a:ea typeface="SimSun" pitchFamily="2" charset="-122"/>
              </a:rPr>
              <a:t>eMail</a:t>
            </a:r>
            <a:r>
              <a:rPr lang="zh-TW" altLang="en-US" dirty="0" smtClean="0">
                <a:latin typeface="Times New Roman" pitchFamily="18" charset="0"/>
                <a:ea typeface="SimSun" pitchFamily="2" charset="-122"/>
              </a:rPr>
              <a:t>並點擊</a:t>
            </a:r>
            <a:r>
              <a:rPr lang="en-US" altLang="zh-TW" dirty="0" smtClean="0">
                <a:latin typeface="Times New Roman" pitchFamily="18" charset="0"/>
                <a:ea typeface="SimSun" pitchFamily="2" charset="-122"/>
              </a:rPr>
              <a:t>submit</a:t>
            </a:r>
            <a:r>
              <a:rPr lang="zh-TW" altLang="en-US" dirty="0" smtClean="0">
                <a:latin typeface="Times New Roman" pitchFamily="18" charset="0"/>
                <a:ea typeface="SimSun" pitchFamily="2" charset="-122"/>
              </a:rPr>
              <a:t>。</a:t>
            </a:r>
            <a:r>
              <a:rPr lang="en-US" altLang="zh-CN" dirty="0" smtClean="0">
                <a:latin typeface="Times New Roman" pitchFamily="18" charset="0"/>
                <a:ea typeface="SimSun" pitchFamily="2" charset="-122"/>
              </a:rPr>
              <a:t>V</a:t>
            </a:r>
            <a:r>
              <a:rPr lang="zh-CN" altLang="en-US" dirty="0" smtClean="0">
                <a:latin typeface="Times New Roman" pitchFamily="18" charset="0"/>
                <a:ea typeface="SimSun" pitchFamily="2" charset="-122"/>
              </a:rPr>
              <a:t>很快，</a:t>
            </a:r>
            <a:r>
              <a:rPr lang="en-US" altLang="zh-CN" dirty="0" smtClean="0">
                <a:latin typeface="Times New Roman" pitchFamily="18" charset="0"/>
                <a:ea typeface="SimSun" pitchFamily="2" charset="-122"/>
              </a:rPr>
              <a:t>.TXT</a:t>
            </a:r>
            <a:r>
              <a:rPr lang="zh-TW" altLang="en-US" dirty="0" smtClean="0">
                <a:latin typeface="Times New Roman" pitchFamily="18" charset="0"/>
                <a:ea typeface="SimSun" pitchFamily="2" charset="-122"/>
              </a:rPr>
              <a:t>格式的使用統計報告的電子郵件發送過來了。</a:t>
            </a:r>
            <a:endParaRPr lang="zh-CN" altLang="en-US" dirty="0" smtClean="0">
              <a:latin typeface="Times New Roman" pitchFamily="18" charset="0"/>
              <a:ea typeface="SimSun" pitchFamily="2" charset="-122"/>
            </a:endParaRPr>
          </a:p>
        </p:txBody>
      </p:sp>
      <p:sp>
        <p:nvSpPr>
          <p:cNvPr id="124932" name="Slide Number Placeholder 3"/>
          <p:cNvSpPr>
            <a:spLocks noGrp="1"/>
          </p:cNvSpPr>
          <p:nvPr>
            <p:ph type="sldNum" sz="quarter" idx="5"/>
          </p:nvPr>
        </p:nvSpPr>
        <p:spPr>
          <a:noFill/>
        </p:spPr>
        <p:txBody>
          <a:bodyPr/>
          <a:lstStyle/>
          <a:p>
            <a:fld id="{1972422F-9C66-4211-AED3-BED8022485A4}" type="slidenum">
              <a:rPr lang="en-US" altLang="zh-CN"/>
              <a:pPr/>
              <a:t>20</a:t>
            </a:fld>
            <a:endParaRPr lang="en-US"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zh-TW" altLang="en-US" dirty="0" smtClean="0">
                <a:latin typeface="Times New Roman" pitchFamily="18" charset="0"/>
                <a:ea typeface="SimSun" pitchFamily="2" charset="-122"/>
              </a:rPr>
              <a:t>接下來就是各位老師關心的使用統計報告。因為更換平台，</a:t>
            </a:r>
            <a:r>
              <a:rPr lang="en-US" altLang="zh-CN" dirty="0" smtClean="0">
                <a:latin typeface="Times New Roman" pitchFamily="18" charset="0"/>
                <a:ea typeface="SimSun" pitchFamily="2" charset="-122"/>
              </a:rPr>
              <a:t>2011</a:t>
            </a:r>
            <a:r>
              <a:rPr lang="zh-CN" altLang="en-US" dirty="0" smtClean="0">
                <a:latin typeface="Times New Roman" pitchFamily="18" charset="0"/>
                <a:ea typeface="SimSun" pitchFamily="2" charset="-122"/>
              </a:rPr>
              <a:t>年</a:t>
            </a:r>
            <a:r>
              <a:rPr lang="en-US" altLang="zh-CN" dirty="0" smtClean="0">
                <a:latin typeface="Times New Roman" pitchFamily="18" charset="0"/>
                <a:ea typeface="SimSun" pitchFamily="2" charset="-122"/>
              </a:rPr>
              <a:t>6</a:t>
            </a:r>
            <a:r>
              <a:rPr lang="zh-TW" altLang="en-US" dirty="0" smtClean="0">
                <a:latin typeface="Times New Roman" pitchFamily="18" charset="0"/>
                <a:ea typeface="SimSun" pitchFamily="2" charset="-122"/>
              </a:rPr>
              <a:t>月之前的使用統計已經備份在每個帳號下，需要的時候可以下載查看。</a:t>
            </a:r>
            <a:r>
              <a:rPr lang="en-US" altLang="zh-CN" dirty="0" smtClean="0">
                <a:latin typeface="Times New Roman" pitchFamily="18" charset="0"/>
                <a:ea typeface="SimSun" pitchFamily="2" charset="-122"/>
              </a:rPr>
              <a:t>V</a:t>
            </a:r>
          </a:p>
          <a:p>
            <a:r>
              <a:rPr lang="zh-CN" altLang="en-US" dirty="0" smtClean="0">
                <a:latin typeface="Times New Roman" pitchFamily="18" charset="0"/>
                <a:ea typeface="SimSun" pitchFamily="2" charset="-122"/>
              </a:rPr>
              <a:t>下載</a:t>
            </a:r>
            <a:r>
              <a:rPr lang="en-US" altLang="zh-CN" dirty="0" smtClean="0">
                <a:latin typeface="Times New Roman" pitchFamily="18" charset="0"/>
                <a:ea typeface="SimSun" pitchFamily="2" charset="-122"/>
              </a:rPr>
              <a:t>TFO</a:t>
            </a:r>
            <a:r>
              <a:rPr lang="zh-TW" altLang="en-US" dirty="0" smtClean="0">
                <a:latin typeface="Times New Roman" pitchFamily="18" charset="0"/>
                <a:ea typeface="SimSun" pitchFamily="2" charset="-122"/>
              </a:rPr>
              <a:t>平台上的使用統計報告，需要先設定年份、報告類型和格式，比如我們要下載國家圖書館</a:t>
            </a:r>
            <a:r>
              <a:rPr lang="en-US" altLang="zh-CN" dirty="0" smtClean="0">
                <a:latin typeface="Times New Roman" pitchFamily="18" charset="0"/>
                <a:ea typeface="SimSun" pitchFamily="2" charset="-122"/>
              </a:rPr>
              <a:t>2012</a:t>
            </a:r>
            <a:r>
              <a:rPr lang="zh-CN" altLang="en-US" dirty="0" smtClean="0">
                <a:latin typeface="Times New Roman" pitchFamily="18" charset="0"/>
                <a:ea typeface="SimSun" pitchFamily="2" charset="-122"/>
              </a:rPr>
              <a:t>年</a:t>
            </a:r>
            <a:r>
              <a:rPr lang="en-US" altLang="zh-CN" dirty="0" smtClean="0">
                <a:latin typeface="Times New Roman" pitchFamily="18" charset="0"/>
                <a:ea typeface="SimSun" pitchFamily="2" charset="-122"/>
              </a:rPr>
              <a:t>1</a:t>
            </a:r>
            <a:r>
              <a:rPr lang="zh-TW" altLang="en-US" dirty="0" smtClean="0">
                <a:latin typeface="Times New Roman" pitchFamily="18" charset="0"/>
                <a:ea typeface="SimSun" pitchFamily="2" charset="-122"/>
              </a:rPr>
              <a:t>月到現在的現刊使用統計，就需要將這裡設定為</a:t>
            </a:r>
            <a:r>
              <a:rPr lang="en-US" altLang="zh-CN" dirty="0" smtClean="0">
                <a:latin typeface="Times New Roman" pitchFamily="18" charset="0"/>
                <a:ea typeface="SimSun" pitchFamily="2" charset="-122"/>
              </a:rPr>
              <a:t>2012</a:t>
            </a:r>
            <a:r>
              <a:rPr lang="zh-CN" altLang="en-US" dirty="0" smtClean="0">
                <a:latin typeface="Times New Roman" pitchFamily="18" charset="0"/>
                <a:ea typeface="SimSun" pitchFamily="2" charset="-122"/>
              </a:rPr>
              <a:t>年，</a:t>
            </a:r>
            <a:r>
              <a:rPr lang="en-US" altLang="zh-CN" dirty="0" smtClean="0">
                <a:latin typeface="Times New Roman" pitchFamily="18" charset="0"/>
                <a:ea typeface="SimSun" pitchFamily="2" charset="-122"/>
              </a:rPr>
              <a:t>V</a:t>
            </a:r>
          </a:p>
          <a:p>
            <a:r>
              <a:rPr lang="zh-TW" altLang="en-US" dirty="0" smtClean="0">
                <a:latin typeface="Times New Roman" pitchFamily="18" charset="0"/>
                <a:ea typeface="SimSun" pitchFamily="2" charset="-122"/>
              </a:rPr>
              <a:t>勾選</a:t>
            </a:r>
            <a:r>
              <a:rPr lang="en-US" altLang="zh-CN" dirty="0" smtClean="0">
                <a:latin typeface="Times New Roman" pitchFamily="18" charset="0"/>
                <a:ea typeface="SimSun" pitchFamily="2" charset="-122"/>
              </a:rPr>
              <a:t>Journal Report 1 V</a:t>
            </a:r>
          </a:p>
          <a:p>
            <a:r>
              <a:rPr lang="zh-CN" altLang="en-US" dirty="0" smtClean="0">
                <a:latin typeface="Times New Roman" pitchFamily="18" charset="0"/>
                <a:ea typeface="SimSun" pitchFamily="2" charset="-122"/>
              </a:rPr>
              <a:t>以及</a:t>
            </a:r>
            <a:r>
              <a:rPr lang="en-US" altLang="zh-CN" dirty="0" smtClean="0">
                <a:latin typeface="Times New Roman" pitchFamily="18" charset="0"/>
                <a:ea typeface="SimSun" pitchFamily="2" charset="-122"/>
              </a:rPr>
              <a:t>text</a:t>
            </a:r>
            <a:r>
              <a:rPr lang="zh-CN" altLang="en-US" dirty="0" smtClean="0">
                <a:latin typeface="Times New Roman" pitchFamily="18" charset="0"/>
                <a:ea typeface="SimSun" pitchFamily="2" charset="-122"/>
              </a:rPr>
              <a:t>格式。</a:t>
            </a:r>
            <a:r>
              <a:rPr lang="en-US" altLang="zh-CN" dirty="0" smtClean="0">
                <a:latin typeface="Times New Roman" pitchFamily="18" charset="0"/>
                <a:ea typeface="SimSun" pitchFamily="2" charset="-122"/>
              </a:rPr>
              <a:t>V</a:t>
            </a:r>
          </a:p>
          <a:p>
            <a:r>
              <a:rPr lang="zh-CN" altLang="en-US" dirty="0" smtClean="0">
                <a:latin typeface="Times New Roman" pitchFamily="18" charset="0"/>
                <a:ea typeface="SimSun" pitchFamily="2" charset="-122"/>
              </a:rPr>
              <a:t>確認</a:t>
            </a:r>
            <a:r>
              <a:rPr lang="en-US" altLang="zh-CN" dirty="0" err="1" smtClean="0">
                <a:latin typeface="Times New Roman" pitchFamily="18" charset="0"/>
                <a:ea typeface="SimSun" pitchFamily="2" charset="-122"/>
              </a:rPr>
              <a:t>eMail</a:t>
            </a:r>
            <a:r>
              <a:rPr lang="zh-TW" altLang="en-US" dirty="0" smtClean="0">
                <a:latin typeface="Times New Roman" pitchFamily="18" charset="0"/>
                <a:ea typeface="SimSun" pitchFamily="2" charset="-122"/>
              </a:rPr>
              <a:t>並點擊</a:t>
            </a:r>
            <a:r>
              <a:rPr lang="en-US" altLang="zh-TW" dirty="0" smtClean="0">
                <a:latin typeface="Times New Roman" pitchFamily="18" charset="0"/>
                <a:ea typeface="SimSun" pitchFamily="2" charset="-122"/>
              </a:rPr>
              <a:t>submit</a:t>
            </a:r>
            <a:r>
              <a:rPr lang="zh-TW" altLang="en-US" dirty="0" smtClean="0">
                <a:latin typeface="Times New Roman" pitchFamily="18" charset="0"/>
                <a:ea typeface="SimSun" pitchFamily="2" charset="-122"/>
              </a:rPr>
              <a:t>。</a:t>
            </a:r>
            <a:r>
              <a:rPr lang="en-US" altLang="zh-CN" dirty="0" smtClean="0">
                <a:latin typeface="Times New Roman" pitchFamily="18" charset="0"/>
                <a:ea typeface="SimSun" pitchFamily="2" charset="-122"/>
              </a:rPr>
              <a:t>V</a:t>
            </a:r>
            <a:r>
              <a:rPr lang="zh-CN" altLang="en-US" dirty="0" smtClean="0">
                <a:latin typeface="Times New Roman" pitchFamily="18" charset="0"/>
                <a:ea typeface="SimSun" pitchFamily="2" charset="-122"/>
              </a:rPr>
              <a:t>很快，</a:t>
            </a:r>
            <a:r>
              <a:rPr lang="en-US" altLang="zh-CN" dirty="0" smtClean="0">
                <a:latin typeface="Times New Roman" pitchFamily="18" charset="0"/>
                <a:ea typeface="SimSun" pitchFamily="2" charset="-122"/>
              </a:rPr>
              <a:t>.TXT</a:t>
            </a:r>
            <a:r>
              <a:rPr lang="zh-TW" altLang="en-US" dirty="0" smtClean="0">
                <a:latin typeface="Times New Roman" pitchFamily="18" charset="0"/>
                <a:ea typeface="SimSun" pitchFamily="2" charset="-122"/>
              </a:rPr>
              <a:t>格式的使用統計報告的電子郵件發送過來了。</a:t>
            </a:r>
            <a:endParaRPr lang="zh-CN" altLang="en-US" dirty="0" smtClean="0">
              <a:latin typeface="Times New Roman" pitchFamily="18" charset="0"/>
              <a:ea typeface="SimSun" pitchFamily="2" charset="-122"/>
            </a:endParaRPr>
          </a:p>
        </p:txBody>
      </p:sp>
      <p:sp>
        <p:nvSpPr>
          <p:cNvPr id="124932" name="Slide Number Placeholder 3"/>
          <p:cNvSpPr>
            <a:spLocks noGrp="1"/>
          </p:cNvSpPr>
          <p:nvPr>
            <p:ph type="sldNum" sz="quarter" idx="5"/>
          </p:nvPr>
        </p:nvSpPr>
        <p:spPr>
          <a:noFill/>
        </p:spPr>
        <p:txBody>
          <a:bodyPr/>
          <a:lstStyle/>
          <a:p>
            <a:fld id="{1972422F-9C66-4211-AED3-BED8022485A4}" type="slidenum">
              <a:rPr lang="en-US" altLang="zh-CN"/>
              <a:pPr/>
              <a:t>21</a:t>
            </a:fld>
            <a:endParaRPr lang="en-US"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smtClean="0"/>
              <a:t>收到檔案之後，可以以</a:t>
            </a:r>
            <a:r>
              <a:rPr lang="en-US" altLang="zh-TW" dirty="0" smtClean="0"/>
              <a:t>Excel</a:t>
            </a:r>
            <a:r>
              <a:rPr lang="zh-TW" altLang="en-US" dirty="0" smtClean="0"/>
              <a:t>開啟</a:t>
            </a:r>
            <a:r>
              <a:rPr lang="en-US" altLang="zh-TW" dirty="0" smtClean="0"/>
              <a:t>TSV</a:t>
            </a:r>
            <a:r>
              <a:rPr lang="zh-TW" altLang="en-US" dirty="0" smtClean="0"/>
              <a:t>檔案，可以看到每一本期刊在該月份的下載次數，可以非常方便地檢驗每本訂購期刊的績效。</a:t>
            </a:r>
            <a:endParaRPr lang="en-US" dirty="0" smtClean="0"/>
          </a:p>
          <a:p>
            <a:endParaRPr lang="en-US" dirty="0"/>
          </a:p>
        </p:txBody>
      </p:sp>
      <p:sp>
        <p:nvSpPr>
          <p:cNvPr id="4" name="Slide Number Placeholder 3"/>
          <p:cNvSpPr>
            <a:spLocks noGrp="1"/>
          </p:cNvSpPr>
          <p:nvPr>
            <p:ph type="sldNum" sz="quarter" idx="10"/>
          </p:nvPr>
        </p:nvSpPr>
        <p:spPr/>
        <p:txBody>
          <a:bodyPr/>
          <a:lstStyle/>
          <a:p>
            <a:fld id="{1A0ED7F4-A1EB-4158-817E-5AA4CCA184C5}"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因為我們的平台上有一千多種期刊，所以也可以更進一步地分析每一個領域的使用狀況。</a:t>
            </a:r>
            <a:endParaRPr lang="en-US" altLang="zh-TW" dirty="0" smtClean="0"/>
          </a:p>
          <a:p>
            <a:r>
              <a:rPr lang="zh-TW" altLang="en-US" dirty="0" smtClean="0"/>
              <a:t>例如左邊的畫面，我們可以看到一整年的使用趨勢，比如說哪一個月份的使用狀況特別好，或者是整體來看，這個學校的</a:t>
            </a:r>
            <a:r>
              <a:rPr lang="en-US" altLang="zh-TW" dirty="0" smtClean="0"/>
              <a:t>ST</a:t>
            </a:r>
            <a:r>
              <a:rPr lang="zh-TW" altLang="en-US" dirty="0" smtClean="0"/>
              <a:t>使用率是明顯高於</a:t>
            </a:r>
            <a:r>
              <a:rPr lang="en-US" altLang="zh-TW" dirty="0" smtClean="0"/>
              <a:t>SSH</a:t>
            </a:r>
            <a:r>
              <a:rPr lang="zh-TW" altLang="en-US" dirty="0" smtClean="0"/>
              <a:t>領域的期刊。</a:t>
            </a:r>
            <a:endParaRPr lang="en-US" altLang="zh-TW" dirty="0" smtClean="0"/>
          </a:p>
          <a:p>
            <a:r>
              <a:rPr lang="zh-TW" altLang="en-US" dirty="0" smtClean="0"/>
              <a:t>又或者，我們可以看到右邊的畫面，可以更精確地看出來，這個學校在</a:t>
            </a:r>
            <a:r>
              <a:rPr lang="en-US" altLang="zh-TW" dirty="0" smtClean="0"/>
              <a:t>engineering</a:t>
            </a:r>
            <a:r>
              <a:rPr lang="zh-TW" altLang="en-US" dirty="0" smtClean="0"/>
              <a:t>的使用狀況又是特別突出的。</a:t>
            </a:r>
            <a:endParaRPr lang="en-US" altLang="zh-TW" dirty="0" smtClean="0"/>
          </a:p>
        </p:txBody>
      </p:sp>
      <p:sp>
        <p:nvSpPr>
          <p:cNvPr id="4" name="Slide Number Placeholder 3"/>
          <p:cNvSpPr>
            <a:spLocks noGrp="1"/>
          </p:cNvSpPr>
          <p:nvPr>
            <p:ph type="sldNum" sz="quarter" idx="10"/>
          </p:nvPr>
        </p:nvSpPr>
        <p:spPr/>
        <p:txBody>
          <a:bodyPr/>
          <a:lstStyle/>
          <a:p>
            <a:fld id="{1A0ED7F4-A1EB-4158-817E-5AA4CCA184C5}"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dirty="0" smtClean="0"/>
              <a:t>左方是現有訂購期刊的</a:t>
            </a:r>
            <a:r>
              <a:rPr lang="en-US" altLang="zh-TW" dirty="0" smtClean="0"/>
              <a:t>usage, </a:t>
            </a:r>
            <a:r>
              <a:rPr lang="zh-TW" altLang="en-US" dirty="0" smtClean="0"/>
              <a:t>可用以做為購買期刊績效分析</a:t>
            </a:r>
            <a:r>
              <a:rPr lang="en-US" altLang="zh-TW" dirty="0" smtClean="0"/>
              <a:t>, cost</a:t>
            </a:r>
            <a:r>
              <a:rPr lang="en-US" altLang="zh-TW" baseline="0" dirty="0" smtClean="0"/>
              <a:t> per download</a:t>
            </a:r>
            <a:r>
              <a:rPr lang="zh-TW" altLang="en-US" baseline="0" dirty="0" smtClean="0"/>
              <a:t>較高者就可以考慮是否要推廣</a:t>
            </a:r>
            <a:endParaRPr lang="en-US" altLang="zh-TW" baseline="0" dirty="0" smtClean="0"/>
          </a:p>
          <a:p>
            <a:r>
              <a:rPr lang="zh-TW" altLang="en-US" baseline="0" dirty="0" smtClean="0"/>
              <a:t>另外，透過系統提供的每本期刊</a:t>
            </a:r>
            <a:r>
              <a:rPr lang="en-US" altLang="zh-TW" baseline="0" dirty="0" err="1" smtClean="0"/>
              <a:t>turnaway</a:t>
            </a:r>
            <a:r>
              <a:rPr lang="zh-TW" altLang="en-US" baseline="0" dirty="0" smtClean="0"/>
              <a:t>資料，可以看到右方</a:t>
            </a:r>
            <a:r>
              <a:rPr lang="en-US" altLang="zh-TW" baseline="0" dirty="0" err="1" smtClean="0"/>
              <a:t>turnaway</a:t>
            </a:r>
            <a:r>
              <a:rPr lang="zh-TW" altLang="en-US" baseline="0" dirty="0" smtClean="0"/>
              <a:t>的分析</a:t>
            </a:r>
            <a:r>
              <a:rPr lang="en-US" altLang="zh-TW" baseline="0" dirty="0" smtClean="0"/>
              <a:t>, </a:t>
            </a:r>
            <a:r>
              <a:rPr lang="zh-TW" altLang="en-US" baseline="0" dirty="0" smtClean="0"/>
              <a:t>有很多期刊是學校現在沒有採購，但是網域內卻有極高</a:t>
            </a:r>
            <a:r>
              <a:rPr lang="en-US" altLang="zh-TW" baseline="0" dirty="0" err="1" smtClean="0"/>
              <a:t>turnaway</a:t>
            </a:r>
            <a:r>
              <a:rPr lang="zh-TW" altLang="en-US" baseline="0" dirty="0" smtClean="0"/>
              <a:t>證明很多師生可能有需求沒有被滿足，因此可以由圖書館提供給系所做為下一年度的期刊採購建議</a:t>
            </a:r>
            <a:endParaRPr lang="en-US" altLang="zh-TW" baseline="0" dirty="0" smtClean="0"/>
          </a:p>
          <a:p>
            <a:endParaRPr lang="en-US" baseline="0" dirty="0" smtClean="0"/>
          </a:p>
          <a:p>
            <a:r>
              <a:rPr lang="en-US" dirty="0" smtClean="0"/>
              <a:t>PS. </a:t>
            </a:r>
            <a:r>
              <a:rPr lang="zh-TW" altLang="en-US" dirty="0" smtClean="0"/>
              <a:t>不過統計數據不能成為採購唯一考量，尤其在某一些領域，</a:t>
            </a:r>
            <a:r>
              <a:rPr lang="en-US" altLang="zh-TW" dirty="0" smtClean="0"/>
              <a:t>cost per download </a:t>
            </a:r>
            <a:r>
              <a:rPr lang="zh-TW" altLang="en-US" dirty="0" smtClean="0"/>
              <a:t>向來比較高</a:t>
            </a:r>
            <a:endParaRPr lang="en-US" dirty="0"/>
          </a:p>
        </p:txBody>
      </p:sp>
      <p:sp>
        <p:nvSpPr>
          <p:cNvPr id="4" name="Slide Number Placeholder 3"/>
          <p:cNvSpPr>
            <a:spLocks noGrp="1"/>
          </p:cNvSpPr>
          <p:nvPr>
            <p:ph type="sldNum" sz="quarter" idx="10"/>
          </p:nvPr>
        </p:nvSpPr>
        <p:spPr/>
        <p:txBody>
          <a:bodyPr/>
          <a:lstStyle/>
          <a:p>
            <a:fld id="{1A0ED7F4-A1EB-4158-817E-5AA4CCA184C5}"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zh-TW" altLang="en-US" dirty="0" smtClean="0">
                <a:latin typeface="Times New Roman" pitchFamily="18" charset="0"/>
                <a:ea typeface="SimSun" pitchFamily="2" charset="-122"/>
              </a:rPr>
              <a:t>新增本所的</a:t>
            </a:r>
            <a:r>
              <a:rPr lang="en-US" altLang="zh-CN" dirty="0" smtClean="0">
                <a:latin typeface="Times New Roman" pitchFamily="18" charset="0"/>
                <a:ea typeface="SimSun" pitchFamily="2" charset="-122"/>
              </a:rPr>
              <a:t>IP</a:t>
            </a:r>
            <a:r>
              <a:rPr lang="zh-TW" altLang="en-US" dirty="0" smtClean="0">
                <a:latin typeface="Times New Roman" pitchFamily="18" charset="0"/>
                <a:ea typeface="SimSun" pitchFamily="2" charset="-122"/>
              </a:rPr>
              <a:t>位址，在描述部分填寫</a:t>
            </a:r>
            <a:r>
              <a:rPr lang="en-US" altLang="zh-CN" dirty="0" smtClean="0">
                <a:latin typeface="Times New Roman" pitchFamily="18" charset="0"/>
                <a:ea typeface="SimSun" pitchFamily="2" charset="-122"/>
              </a:rPr>
              <a:t>IP</a:t>
            </a:r>
            <a:r>
              <a:rPr lang="zh-TW" altLang="en-US" dirty="0" smtClean="0">
                <a:latin typeface="Times New Roman" pitchFamily="18" charset="0"/>
                <a:ea typeface="SimSun" pitchFamily="2" charset="-122"/>
              </a:rPr>
              <a:t>段說明，比如某某部門，</a:t>
            </a:r>
            <a:r>
              <a:rPr lang="en-US" altLang="zh-CN" dirty="0" smtClean="0">
                <a:latin typeface="Times New Roman" pitchFamily="18" charset="0"/>
                <a:ea typeface="SimSun" pitchFamily="2" charset="-122"/>
              </a:rPr>
              <a:t>V</a:t>
            </a:r>
          </a:p>
          <a:p>
            <a:r>
              <a:rPr lang="zh-TW" altLang="en-US" dirty="0" smtClean="0">
                <a:latin typeface="Times New Roman" pitchFamily="18" charset="0"/>
                <a:ea typeface="SimSun" pitchFamily="2" charset="-122"/>
              </a:rPr>
              <a:t>然後根據後面提示的格式填寫</a:t>
            </a:r>
            <a:r>
              <a:rPr lang="en-US" altLang="zh-CN" dirty="0" smtClean="0">
                <a:latin typeface="Times New Roman" pitchFamily="18" charset="0"/>
                <a:ea typeface="SimSun" pitchFamily="2" charset="-122"/>
              </a:rPr>
              <a:t>IP</a:t>
            </a:r>
            <a:r>
              <a:rPr lang="zh-TW" altLang="en-US" dirty="0" smtClean="0">
                <a:latin typeface="Times New Roman" pitchFamily="18" charset="0"/>
                <a:ea typeface="SimSun" pitchFamily="2" charset="-122"/>
              </a:rPr>
              <a:t>段。並點擊藍色按鈕確認新增。</a:t>
            </a:r>
            <a:r>
              <a:rPr lang="en-US" altLang="zh-CN" dirty="0" smtClean="0">
                <a:latin typeface="Times New Roman" pitchFamily="18" charset="0"/>
                <a:ea typeface="SimSun" pitchFamily="2" charset="-122"/>
              </a:rPr>
              <a:t>V</a:t>
            </a:r>
          </a:p>
          <a:p>
            <a:r>
              <a:rPr lang="zh-CN" altLang="en-US" dirty="0" smtClean="0">
                <a:latin typeface="Times New Roman" pitchFamily="18" charset="0"/>
                <a:ea typeface="SimSun" pitchFamily="2" charset="-122"/>
              </a:rPr>
              <a:t>維護已有的</a:t>
            </a:r>
            <a:r>
              <a:rPr lang="en-US" altLang="zh-CN" dirty="0" smtClean="0">
                <a:latin typeface="Times New Roman" pitchFamily="18" charset="0"/>
                <a:ea typeface="SimSun" pitchFamily="2" charset="-122"/>
              </a:rPr>
              <a:t>IP</a:t>
            </a:r>
            <a:r>
              <a:rPr lang="zh-CN" altLang="en-US" dirty="0" smtClean="0">
                <a:latin typeface="Times New Roman" pitchFamily="18" charset="0"/>
                <a:ea typeface="SimSun" pitchFamily="2" charset="-122"/>
              </a:rPr>
              <a:t>位址，可以在下面的</a:t>
            </a:r>
            <a:r>
              <a:rPr lang="en-US" altLang="zh-CN" dirty="0" smtClean="0">
                <a:latin typeface="Times New Roman" pitchFamily="18" charset="0"/>
                <a:ea typeface="SimSun" pitchFamily="2" charset="-122"/>
              </a:rPr>
              <a:t>IP</a:t>
            </a:r>
            <a:r>
              <a:rPr lang="zh-TW" altLang="en-US" dirty="0" smtClean="0">
                <a:latin typeface="Times New Roman" pitchFamily="18" charset="0"/>
                <a:ea typeface="SimSun" pitchFamily="2" charset="-122"/>
              </a:rPr>
              <a:t>清單上直接修改需要維護的</a:t>
            </a:r>
            <a:r>
              <a:rPr lang="en-US" altLang="zh-CN" dirty="0" smtClean="0">
                <a:latin typeface="Times New Roman" pitchFamily="18" charset="0"/>
                <a:ea typeface="SimSun" pitchFamily="2" charset="-122"/>
              </a:rPr>
              <a:t>IP</a:t>
            </a:r>
            <a:r>
              <a:rPr lang="zh-TW" altLang="en-US" dirty="0" smtClean="0">
                <a:latin typeface="Times New Roman" pitchFamily="18" charset="0"/>
                <a:ea typeface="SimSun" pitchFamily="2" charset="-122"/>
              </a:rPr>
              <a:t>段，然後鉤選該</a:t>
            </a:r>
            <a:r>
              <a:rPr lang="en-US" altLang="zh-CN" dirty="0" smtClean="0">
                <a:latin typeface="Times New Roman" pitchFamily="18" charset="0"/>
                <a:ea typeface="SimSun" pitchFamily="2" charset="-122"/>
              </a:rPr>
              <a:t>IP</a:t>
            </a:r>
            <a:r>
              <a:rPr lang="zh-TW" altLang="en-US" dirty="0" smtClean="0">
                <a:latin typeface="Times New Roman" pitchFamily="18" charset="0"/>
                <a:ea typeface="SimSun" pitchFamily="2" charset="-122"/>
              </a:rPr>
              <a:t>段前面的選框，</a:t>
            </a:r>
            <a:r>
              <a:rPr lang="en-US" altLang="zh-CN" dirty="0" smtClean="0">
                <a:latin typeface="Times New Roman" pitchFamily="18" charset="0"/>
                <a:ea typeface="SimSun" pitchFamily="2" charset="-122"/>
              </a:rPr>
              <a:t>V</a:t>
            </a:r>
          </a:p>
          <a:p>
            <a:r>
              <a:rPr lang="zh-CN" altLang="en-US" dirty="0" smtClean="0">
                <a:latin typeface="Times New Roman" pitchFamily="18" charset="0"/>
                <a:ea typeface="SimSun" pitchFamily="2" charset="-122"/>
              </a:rPr>
              <a:t>再點擊</a:t>
            </a:r>
            <a:r>
              <a:rPr lang="en-US" altLang="zh-CN" dirty="0" smtClean="0">
                <a:latin typeface="Times New Roman" pitchFamily="18" charset="0"/>
                <a:ea typeface="SimSun" pitchFamily="2" charset="-122"/>
              </a:rPr>
              <a:t>IP</a:t>
            </a:r>
            <a:r>
              <a:rPr lang="zh-TW" altLang="en-US" dirty="0" smtClean="0">
                <a:latin typeface="Times New Roman" pitchFamily="18" charset="0"/>
                <a:ea typeface="SimSun" pitchFamily="2" charset="-122"/>
              </a:rPr>
              <a:t>清單下面藍色的更新或者刪除按鈕。</a:t>
            </a:r>
            <a:r>
              <a:rPr lang="en-US" altLang="zh-CN" dirty="0" smtClean="0">
                <a:latin typeface="Times New Roman" pitchFamily="18" charset="0"/>
                <a:ea typeface="SimSun" pitchFamily="2" charset="-122"/>
              </a:rPr>
              <a:t>V</a:t>
            </a:r>
            <a:endParaRPr lang="zh-CN" altLang="en-US" dirty="0" smtClean="0">
              <a:latin typeface="Times New Roman" pitchFamily="18" charset="0"/>
              <a:ea typeface="SimSun" pitchFamily="2" charset="-122"/>
            </a:endParaRPr>
          </a:p>
        </p:txBody>
      </p:sp>
      <p:sp>
        <p:nvSpPr>
          <p:cNvPr id="125956" name="Slide Number Placeholder 3"/>
          <p:cNvSpPr>
            <a:spLocks noGrp="1"/>
          </p:cNvSpPr>
          <p:nvPr>
            <p:ph type="sldNum" sz="quarter" idx="5"/>
          </p:nvPr>
        </p:nvSpPr>
        <p:spPr>
          <a:noFill/>
        </p:spPr>
        <p:txBody>
          <a:bodyPr/>
          <a:lstStyle/>
          <a:p>
            <a:fld id="{41BEBD72-1490-4501-AA04-46EDDAE50CFF}" type="slidenum">
              <a:rPr lang="en-US" altLang="zh-CN"/>
              <a:pPr/>
              <a:t>25</a:t>
            </a:fld>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zh-TW" altLang="en-US" dirty="0" smtClean="0">
                <a:latin typeface="Times New Roman" pitchFamily="18" charset="0"/>
                <a:ea typeface="SimSun" pitchFamily="2" charset="-122"/>
              </a:rPr>
              <a:t>維護管理者帳戶。這項功能只能由本所的初始管理者完成。新增新的管理者帳戶，只需要將新管理者的電子郵寄地址填好並點擊藍色按鈕確認，</a:t>
            </a:r>
            <a:r>
              <a:rPr lang="en-US" altLang="zh-CN" dirty="0" smtClean="0">
                <a:latin typeface="Times New Roman" pitchFamily="18" charset="0"/>
                <a:ea typeface="SimSun" pitchFamily="2" charset="-122"/>
              </a:rPr>
              <a:t>V</a:t>
            </a:r>
          </a:p>
          <a:p>
            <a:r>
              <a:rPr lang="zh-TW" altLang="en-US" dirty="0" smtClean="0">
                <a:latin typeface="Times New Roman" pitchFamily="18" charset="0"/>
                <a:ea typeface="SimSun" pitchFamily="2" charset="-122"/>
              </a:rPr>
              <a:t>新管理者將收到一封含有設定嚮導連結的電子郵件，根據郵件登錄</a:t>
            </a:r>
            <a:r>
              <a:rPr lang="en-US" altLang="zh-CN" dirty="0" smtClean="0">
                <a:latin typeface="Times New Roman" pitchFamily="18" charset="0"/>
                <a:ea typeface="SimSun" pitchFamily="2" charset="-122"/>
              </a:rPr>
              <a:t>TFO</a:t>
            </a:r>
            <a:r>
              <a:rPr lang="zh-TW" altLang="en-US" dirty="0" smtClean="0">
                <a:latin typeface="Times New Roman" pitchFamily="18" charset="0"/>
                <a:ea typeface="SimSun" pitchFamily="2" charset="-122"/>
              </a:rPr>
              <a:t>完成設定即可。</a:t>
            </a:r>
            <a:endParaRPr lang="en-US" altLang="zh-CN" dirty="0" smtClean="0">
              <a:latin typeface="Times New Roman" pitchFamily="18" charset="0"/>
              <a:ea typeface="SimSun" pitchFamily="2" charset="-122"/>
            </a:endParaRPr>
          </a:p>
          <a:p>
            <a:r>
              <a:rPr lang="zh-TW" altLang="en-US" dirty="0" smtClean="0">
                <a:latin typeface="Times New Roman" pitchFamily="18" charset="0"/>
                <a:ea typeface="SimSun" pitchFamily="2" charset="-122"/>
              </a:rPr>
              <a:t>移除一個管理者帳戶只需要鉤選本所管理者清單中需要移除的帳號並選擇確定。</a:t>
            </a:r>
            <a:r>
              <a:rPr lang="en-US" altLang="zh-CN" dirty="0" smtClean="0">
                <a:latin typeface="Times New Roman" pitchFamily="18" charset="0"/>
                <a:ea typeface="SimSun" pitchFamily="2" charset="-122"/>
              </a:rPr>
              <a:t>V</a:t>
            </a:r>
            <a:endParaRPr lang="zh-CN" altLang="en-US" dirty="0" smtClean="0">
              <a:latin typeface="Times New Roman" pitchFamily="18" charset="0"/>
              <a:ea typeface="SimSun" pitchFamily="2" charset="-122"/>
            </a:endParaRPr>
          </a:p>
        </p:txBody>
      </p:sp>
      <p:sp>
        <p:nvSpPr>
          <p:cNvPr id="126980" name="Slide Number Placeholder 3"/>
          <p:cNvSpPr>
            <a:spLocks noGrp="1"/>
          </p:cNvSpPr>
          <p:nvPr>
            <p:ph type="sldNum" sz="quarter" idx="5"/>
          </p:nvPr>
        </p:nvSpPr>
        <p:spPr>
          <a:noFill/>
        </p:spPr>
        <p:txBody>
          <a:bodyPr/>
          <a:lstStyle/>
          <a:p>
            <a:fld id="{A1AB4F28-C6C0-447C-B005-23C50871B3F9}" type="slidenum">
              <a:rPr lang="en-US" altLang="zh-CN"/>
              <a:pPr/>
              <a:t>26</a:t>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zh-TW" altLang="en-US" dirty="0" smtClean="0">
                <a:latin typeface="Times New Roman" pitchFamily="18" charset="0"/>
                <a:ea typeface="SimSun" pitchFamily="2" charset="-122"/>
              </a:rPr>
              <a:t>維護本機構的環境頁面，填寫機構的英文名稱，該名稱將出現在</a:t>
            </a:r>
            <a:r>
              <a:rPr lang="en-US" altLang="zh-CN" dirty="0" smtClean="0">
                <a:latin typeface="Times New Roman" pitchFamily="18" charset="0"/>
                <a:ea typeface="SimSun" pitchFamily="2" charset="-122"/>
              </a:rPr>
              <a:t>TFO Logo</a:t>
            </a:r>
            <a:r>
              <a:rPr lang="zh-CN" altLang="en-US" dirty="0" smtClean="0">
                <a:latin typeface="Times New Roman" pitchFamily="18" charset="0"/>
                <a:ea typeface="SimSun" pitchFamily="2" charset="-122"/>
              </a:rPr>
              <a:t>的旁邊</a:t>
            </a:r>
            <a:r>
              <a:rPr lang="en-US" altLang="zh-CN" dirty="0" smtClean="0">
                <a:latin typeface="Times New Roman" pitchFamily="18" charset="0"/>
                <a:ea typeface="SimSun" pitchFamily="2" charset="-122"/>
              </a:rPr>
              <a:t>,V</a:t>
            </a:r>
          </a:p>
          <a:p>
            <a:r>
              <a:rPr lang="zh-TW" altLang="en-US" dirty="0" smtClean="0">
                <a:latin typeface="Times New Roman" pitchFamily="18" charset="0"/>
                <a:ea typeface="SimSun" pitchFamily="2" charset="-122"/>
              </a:rPr>
              <a:t>上傳</a:t>
            </a:r>
            <a:r>
              <a:rPr lang="en-US" altLang="zh-CN" dirty="0" smtClean="0">
                <a:latin typeface="Times New Roman" pitchFamily="18" charset="0"/>
                <a:ea typeface="SimSun" pitchFamily="2" charset="-122"/>
              </a:rPr>
              <a:t>Logo</a:t>
            </a:r>
            <a:r>
              <a:rPr lang="zh-CN" altLang="en-US" dirty="0" smtClean="0">
                <a:latin typeface="Times New Roman" pitchFamily="18" charset="0"/>
                <a:ea typeface="SimSun" pitchFamily="2" charset="-122"/>
              </a:rPr>
              <a:t>，</a:t>
            </a:r>
            <a:r>
              <a:rPr lang="en-US" altLang="zh-CN" dirty="0" smtClean="0">
                <a:latin typeface="Times New Roman" pitchFamily="18" charset="0"/>
                <a:ea typeface="SimSun" pitchFamily="2" charset="-122"/>
              </a:rPr>
              <a:t>Logo</a:t>
            </a:r>
            <a:r>
              <a:rPr lang="zh-TW" altLang="en-US" dirty="0" smtClean="0">
                <a:latin typeface="Times New Roman" pitchFamily="18" charset="0"/>
                <a:ea typeface="SimSun" pitchFamily="2" charset="-122"/>
              </a:rPr>
              <a:t>也會出現在同樣的位置。</a:t>
            </a:r>
            <a:r>
              <a:rPr lang="en-US" altLang="zh-CN" dirty="0" smtClean="0">
                <a:latin typeface="Times New Roman" pitchFamily="18" charset="0"/>
                <a:ea typeface="SimSun" pitchFamily="2" charset="-122"/>
              </a:rPr>
              <a:t>V</a:t>
            </a:r>
            <a:endParaRPr lang="zh-CN" altLang="en-US" dirty="0" smtClean="0">
              <a:latin typeface="Times New Roman" pitchFamily="18" charset="0"/>
              <a:ea typeface="SimSun" pitchFamily="2" charset="-122"/>
            </a:endParaRPr>
          </a:p>
        </p:txBody>
      </p:sp>
      <p:sp>
        <p:nvSpPr>
          <p:cNvPr id="128004" name="Slide Number Placeholder 3"/>
          <p:cNvSpPr>
            <a:spLocks noGrp="1"/>
          </p:cNvSpPr>
          <p:nvPr>
            <p:ph type="sldNum" sz="quarter" idx="5"/>
          </p:nvPr>
        </p:nvSpPr>
        <p:spPr>
          <a:noFill/>
        </p:spPr>
        <p:txBody>
          <a:bodyPr/>
          <a:lstStyle/>
          <a:p>
            <a:fld id="{089879DF-99C2-423B-B65B-84073A681D6C}" type="slidenum">
              <a:rPr lang="en-US" altLang="zh-CN"/>
              <a:pPr/>
              <a:t>27</a:t>
            </a:fld>
            <a:endParaRPr lang="en-US"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TW" altLang="en-US" baseline="0" dirty="0" smtClean="0">
                <a:latin typeface="Times New Roman" pitchFamily="18" charset="0"/>
                <a:ea typeface="SimSun" pitchFamily="2" charset="-122"/>
              </a:rPr>
              <a:t>管理者</a:t>
            </a:r>
            <a:r>
              <a:rPr lang="zh-TW" altLang="en-US" dirty="0" smtClean="0">
                <a:latin typeface="Times New Roman" pitchFamily="18" charset="0"/>
                <a:ea typeface="SimSun" pitchFamily="2" charset="-122"/>
              </a:rPr>
              <a:t>透過 </a:t>
            </a:r>
            <a:r>
              <a:rPr lang="en-US" altLang="zh-TW" dirty="0" smtClean="0">
                <a:latin typeface="Times New Roman" pitchFamily="18" charset="0"/>
                <a:ea typeface="SimSun" pitchFamily="2" charset="-122"/>
              </a:rPr>
              <a:t>Link Resolver</a:t>
            </a:r>
            <a:r>
              <a:rPr lang="en-US" altLang="zh-TW" baseline="0" dirty="0" smtClean="0">
                <a:latin typeface="Times New Roman" pitchFamily="18" charset="0"/>
                <a:ea typeface="SimSun" pitchFamily="2" charset="-122"/>
              </a:rPr>
              <a:t> </a:t>
            </a:r>
            <a:r>
              <a:rPr lang="zh-TW" altLang="en-US" baseline="0" dirty="0" smtClean="0">
                <a:latin typeface="Times New Roman" pitchFamily="18" charset="0"/>
                <a:ea typeface="SimSun" pitchFamily="2" charset="-122"/>
              </a:rPr>
              <a:t>的設定畫面，可以讓使用者更方便地連結至圖書館有採購的其他資源</a:t>
            </a:r>
            <a:endParaRPr lang="en-US" altLang="zh-TW" baseline="0" dirty="0" smtClean="0">
              <a:latin typeface="Times New Roman" pitchFamily="18" charset="0"/>
              <a:ea typeface="SimSun" pitchFamily="2" charset="-122"/>
            </a:endParaRPr>
          </a:p>
          <a:p>
            <a:r>
              <a:rPr lang="zh-TW" altLang="en-US" baseline="0" dirty="0" smtClean="0">
                <a:latin typeface="Times New Roman" pitchFamily="18" charset="0"/>
                <a:ea typeface="SimSun" pitchFamily="2" charset="-122"/>
              </a:rPr>
              <a:t>圖書館必須先向其他廠商取得自己學校的</a:t>
            </a:r>
            <a:r>
              <a:rPr lang="en-US" altLang="zh-TW" baseline="0" dirty="0" smtClean="0">
                <a:latin typeface="Times New Roman" pitchFamily="18" charset="0"/>
                <a:ea typeface="SimSun" pitchFamily="2" charset="-122"/>
              </a:rPr>
              <a:t>Base URL</a:t>
            </a:r>
            <a:r>
              <a:rPr lang="zh-TW" altLang="en-US" baseline="0" dirty="0" smtClean="0">
                <a:latin typeface="Times New Roman" pitchFamily="18" charset="0"/>
                <a:ea typeface="SimSun" pitchFamily="2" charset="-122"/>
              </a:rPr>
              <a:t>，輸入</a:t>
            </a:r>
            <a:r>
              <a:rPr lang="en-US" altLang="zh-TW" baseline="0" dirty="0" smtClean="0">
                <a:latin typeface="Times New Roman" pitchFamily="18" charset="0"/>
                <a:ea typeface="SimSun" pitchFamily="2" charset="-122"/>
              </a:rPr>
              <a:t>Base URL</a:t>
            </a:r>
            <a:r>
              <a:rPr lang="zh-TW" altLang="en-US" baseline="0" dirty="0" smtClean="0">
                <a:latin typeface="Times New Roman" pitchFamily="18" charset="0"/>
                <a:ea typeface="SimSun" pitchFamily="2" charset="-122"/>
              </a:rPr>
              <a:t>之後，可以再上傳相對應的圖檔，按下 </a:t>
            </a:r>
            <a:r>
              <a:rPr lang="en-US" altLang="zh-TW" baseline="0" dirty="0" smtClean="0">
                <a:latin typeface="Times New Roman" pitchFamily="18" charset="0"/>
                <a:ea typeface="SimSun" pitchFamily="2" charset="-122"/>
              </a:rPr>
              <a:t>update </a:t>
            </a:r>
            <a:r>
              <a:rPr lang="zh-TW" altLang="en-US" baseline="0" dirty="0" smtClean="0">
                <a:latin typeface="Times New Roman" pitchFamily="18" charset="0"/>
                <a:ea typeface="SimSun" pitchFamily="2" charset="-122"/>
              </a:rPr>
              <a:t>之後，使用者便可以在有文獻的地方，例如</a:t>
            </a:r>
            <a:r>
              <a:rPr lang="en-US" altLang="zh-TW" baseline="0" dirty="0" smtClean="0">
                <a:latin typeface="Times New Roman" pitchFamily="18" charset="0"/>
                <a:ea typeface="SimSun" pitchFamily="2" charset="-122"/>
              </a:rPr>
              <a:t>reference</a:t>
            </a:r>
            <a:r>
              <a:rPr lang="zh-TW" altLang="en-US" baseline="0" dirty="0" smtClean="0">
                <a:latin typeface="Times New Roman" pitchFamily="18" charset="0"/>
                <a:ea typeface="SimSun" pitchFamily="2" charset="-122"/>
              </a:rPr>
              <a:t>之處，以非常方便的方式連至有可能收錄該文獻的其他平台。</a:t>
            </a:r>
            <a:endParaRPr lang="en-US" altLang="zh-CN" dirty="0" smtClean="0">
              <a:latin typeface="Times New Roman" pitchFamily="18" charset="0"/>
              <a:ea typeface="SimSun" pitchFamily="2" charset="-122"/>
            </a:endParaRPr>
          </a:p>
          <a:p>
            <a:endParaRPr lang="en-US" altLang="zh-CN" dirty="0" smtClean="0">
              <a:latin typeface="Times New Roman" pitchFamily="18" charset="0"/>
              <a:ea typeface="SimSun" pitchFamily="2" charset="-122"/>
            </a:endParaRPr>
          </a:p>
          <a:p>
            <a:r>
              <a:rPr lang="zh-TW" altLang="en-US" dirty="0" smtClean="0">
                <a:latin typeface="Times New Roman" pitchFamily="18" charset="0"/>
                <a:ea typeface="SimSun" pitchFamily="2" charset="-122"/>
              </a:rPr>
              <a:t>目前</a:t>
            </a:r>
            <a:r>
              <a:rPr lang="en-US" altLang="zh-TW" dirty="0" smtClean="0">
                <a:latin typeface="Times New Roman" pitchFamily="18" charset="0"/>
                <a:ea typeface="SimSun" pitchFamily="2" charset="-122"/>
              </a:rPr>
              <a:t>TFO</a:t>
            </a:r>
            <a:r>
              <a:rPr lang="zh-TW" altLang="en-US" dirty="0" smtClean="0">
                <a:latin typeface="Times New Roman" pitchFamily="18" charset="0"/>
                <a:ea typeface="SimSun" pitchFamily="2" charset="-122"/>
              </a:rPr>
              <a:t>的</a:t>
            </a:r>
            <a:r>
              <a:rPr lang="en-US" altLang="zh-CN" dirty="0" smtClean="0">
                <a:latin typeface="Times New Roman" pitchFamily="18" charset="0"/>
                <a:ea typeface="SimSun" pitchFamily="2" charset="-122"/>
              </a:rPr>
              <a:t>Link</a:t>
            </a:r>
            <a:r>
              <a:rPr lang="en-US" altLang="zh-CN" baseline="0" dirty="0" smtClean="0">
                <a:latin typeface="Times New Roman" pitchFamily="18" charset="0"/>
                <a:ea typeface="SimSun" pitchFamily="2" charset="-122"/>
              </a:rPr>
              <a:t> Resolvers </a:t>
            </a:r>
            <a:r>
              <a:rPr lang="zh-TW" altLang="en-US" baseline="0" dirty="0" smtClean="0">
                <a:latin typeface="Times New Roman" pitchFamily="18" charset="0"/>
                <a:ea typeface="SimSun" pitchFamily="2" charset="-122"/>
              </a:rPr>
              <a:t>支援：</a:t>
            </a:r>
            <a:endParaRPr lang="en-US" altLang="zh-TW" baseline="0" dirty="0" smtClean="0">
              <a:latin typeface="Times New Roman" pitchFamily="18" charset="0"/>
              <a:ea typeface="SimSun" pitchFamily="2" charset="-122"/>
            </a:endParaRPr>
          </a:p>
          <a:p>
            <a:r>
              <a:rPr lang="en-US" altLang="zh-CN" dirty="0" smtClean="0">
                <a:latin typeface="Times New Roman" pitchFamily="18" charset="0"/>
                <a:ea typeface="SimSun" pitchFamily="2" charset="-122"/>
              </a:rPr>
              <a:t>Serials Solutions</a:t>
            </a:r>
          </a:p>
          <a:p>
            <a:r>
              <a:rPr lang="en-US" altLang="zh-CN" dirty="0" smtClean="0">
                <a:latin typeface="Times New Roman" pitchFamily="18" charset="0"/>
                <a:ea typeface="SimSun" pitchFamily="2" charset="-122"/>
              </a:rPr>
              <a:t>Ovid</a:t>
            </a:r>
          </a:p>
          <a:p>
            <a:r>
              <a:rPr lang="en-US" altLang="zh-CN" dirty="0" err="1" smtClean="0">
                <a:latin typeface="Times New Roman" pitchFamily="18" charset="0"/>
                <a:ea typeface="SimSun" pitchFamily="2" charset="-122"/>
              </a:rPr>
              <a:t>Olinks</a:t>
            </a:r>
            <a:endParaRPr lang="en-US" altLang="zh-CN" dirty="0" smtClean="0">
              <a:latin typeface="Times New Roman" pitchFamily="18" charset="0"/>
              <a:ea typeface="SimSun" pitchFamily="2" charset="-122"/>
            </a:endParaRPr>
          </a:p>
          <a:p>
            <a:r>
              <a:rPr lang="en-US" altLang="zh-CN" dirty="0" smtClean="0">
                <a:latin typeface="Times New Roman" pitchFamily="18" charset="0"/>
                <a:ea typeface="SimSun" pitchFamily="2" charset="-122"/>
              </a:rPr>
              <a:t>GODOT</a:t>
            </a:r>
          </a:p>
          <a:p>
            <a:r>
              <a:rPr lang="en-US" altLang="zh-CN" dirty="0" smtClean="0">
                <a:latin typeface="Times New Roman" pitchFamily="18" charset="0"/>
                <a:ea typeface="SimSun" pitchFamily="2" charset="-122"/>
              </a:rPr>
              <a:t>innovative interfaces </a:t>
            </a:r>
            <a:r>
              <a:rPr lang="en-US" altLang="zh-CN" dirty="0" err="1" smtClean="0">
                <a:latin typeface="Times New Roman" pitchFamily="18" charset="0"/>
                <a:ea typeface="SimSun" pitchFamily="2" charset="-122"/>
              </a:rPr>
              <a:t>webridge</a:t>
            </a:r>
            <a:endParaRPr lang="en-US" altLang="zh-CN" dirty="0" smtClean="0">
              <a:latin typeface="Times New Roman" pitchFamily="18" charset="0"/>
              <a:ea typeface="SimSun" pitchFamily="2" charset="-122"/>
            </a:endParaRPr>
          </a:p>
          <a:p>
            <a:r>
              <a:rPr lang="en-US" altLang="zh-CN" dirty="0" err="1" smtClean="0">
                <a:latin typeface="Times New Roman" pitchFamily="18" charset="0"/>
                <a:ea typeface="SimSun" pitchFamily="2" charset="-122"/>
              </a:rPr>
              <a:t>Goldrush</a:t>
            </a:r>
            <a:endParaRPr lang="en-US" altLang="zh-CN" dirty="0" smtClean="0">
              <a:latin typeface="Times New Roman" pitchFamily="18" charset="0"/>
              <a:ea typeface="SimSun" pitchFamily="2" charset="-122"/>
            </a:endParaRPr>
          </a:p>
          <a:p>
            <a:r>
              <a:rPr lang="en-US" altLang="zh-CN" dirty="0" smtClean="0">
                <a:latin typeface="Times New Roman" pitchFamily="18" charset="0"/>
                <a:ea typeface="SimSun" pitchFamily="2" charset="-122"/>
              </a:rPr>
              <a:t>OCLC</a:t>
            </a:r>
          </a:p>
          <a:p>
            <a:r>
              <a:rPr lang="en-US" altLang="zh-CN" dirty="0" smtClean="0">
                <a:latin typeface="Times New Roman" pitchFamily="18" charset="0"/>
                <a:ea typeface="SimSun" pitchFamily="2" charset="-122"/>
              </a:rPr>
              <a:t>Ebsco</a:t>
            </a:r>
          </a:p>
          <a:p>
            <a:r>
              <a:rPr lang="en-US" altLang="zh-CN" dirty="0" err="1" smtClean="0">
                <a:latin typeface="Times New Roman" pitchFamily="18" charset="0"/>
                <a:ea typeface="SimSun" pitchFamily="2" charset="-122"/>
              </a:rPr>
              <a:t>TDNet</a:t>
            </a:r>
            <a:endParaRPr lang="en-US" altLang="zh-CN" dirty="0" smtClean="0">
              <a:latin typeface="Times New Roman" pitchFamily="18" charset="0"/>
              <a:ea typeface="SimSun" pitchFamily="2" charset="-122"/>
            </a:endParaRPr>
          </a:p>
          <a:p>
            <a:r>
              <a:rPr lang="en-US" altLang="zh-CN" dirty="0" smtClean="0">
                <a:latin typeface="Times New Roman" pitchFamily="18" charset="0"/>
                <a:ea typeface="SimSun" pitchFamily="2" charset="-122"/>
              </a:rPr>
              <a:t>True Serials</a:t>
            </a:r>
          </a:p>
          <a:p>
            <a:r>
              <a:rPr lang="en-US" altLang="zh-CN" dirty="0" smtClean="0">
                <a:latin typeface="Times New Roman" pitchFamily="18" charset="0"/>
                <a:ea typeface="SimSun" pitchFamily="2" charset="-122"/>
              </a:rPr>
              <a:t>Journal Finder</a:t>
            </a:r>
          </a:p>
          <a:p>
            <a:r>
              <a:rPr lang="en-US" altLang="zh-CN" dirty="0" smtClean="0">
                <a:latin typeface="Times New Roman" pitchFamily="18" charset="0"/>
                <a:ea typeface="SimSun" pitchFamily="2" charset="-122"/>
              </a:rPr>
              <a:t>Ex </a:t>
            </a:r>
            <a:r>
              <a:rPr lang="en-US" altLang="zh-CN" dirty="0" err="1" smtClean="0">
                <a:latin typeface="Times New Roman" pitchFamily="18" charset="0"/>
                <a:ea typeface="SimSun" pitchFamily="2" charset="-122"/>
              </a:rPr>
              <a:t>libris</a:t>
            </a:r>
            <a:endParaRPr lang="en-US" altLang="zh-CN" dirty="0" smtClean="0">
              <a:latin typeface="Times New Roman" pitchFamily="18" charset="0"/>
              <a:ea typeface="SimSun" pitchFamily="2" charset="-122"/>
            </a:endParaRPr>
          </a:p>
          <a:p>
            <a:endParaRPr lang="zh-CN" altLang="en-US" dirty="0" smtClean="0">
              <a:latin typeface="Times New Roman" pitchFamily="18" charset="0"/>
              <a:ea typeface="SimSun" pitchFamily="2" charset="-122"/>
            </a:endParaRPr>
          </a:p>
          <a:p>
            <a:endParaRPr lang="en-US" dirty="0"/>
          </a:p>
        </p:txBody>
      </p:sp>
      <p:sp>
        <p:nvSpPr>
          <p:cNvPr id="4" name="Slide Number Placeholder 3"/>
          <p:cNvSpPr>
            <a:spLocks noGrp="1"/>
          </p:cNvSpPr>
          <p:nvPr>
            <p:ph type="sldNum" sz="quarter" idx="10"/>
          </p:nvPr>
        </p:nvSpPr>
        <p:spPr/>
        <p:txBody>
          <a:bodyPr/>
          <a:lstStyle/>
          <a:p>
            <a:fld id="{1A0ED7F4-A1EB-4158-817E-5AA4CCA184C5}"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911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06624DD4-3C40-4E36-B869-E300606DD194}" type="slidenum">
              <a:rPr lang="en-GB" altLang="zh-CN" smtClean="0"/>
              <a:pPr eaLnBrk="1" hangingPunct="1"/>
              <a:t>29</a:t>
            </a:fld>
            <a:endParaRPr lang="en-GB" altLang="zh-CN"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686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D78AA21E-C4A3-4448-86FF-9DDBCDB0C729}" type="slidenum">
              <a:rPr lang="en-GB" altLang="zh-CN" smtClean="0"/>
              <a:pPr eaLnBrk="1" hangingPunct="1"/>
              <a:t>3</a:t>
            </a:fld>
            <a:endParaRPr lang="en-GB" altLang="zh-CN"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zh-CN" b="1" dirty="0" smtClean="0"/>
              <a:t>第</a:t>
            </a:r>
            <a:r>
              <a:rPr lang="en-US" altLang="zh-TW" b="1" dirty="0" smtClean="0"/>
              <a:t>31</a:t>
            </a:r>
            <a:r>
              <a:rPr lang="zh-CN" altLang="zh-CN" b="1" dirty="0" smtClean="0"/>
              <a:t>页</a:t>
            </a:r>
            <a:r>
              <a:rPr lang="zh-CN" altLang="zh-CN" dirty="0" smtClean="0"/>
              <a:t>：</a:t>
            </a:r>
            <a:r>
              <a:rPr lang="zh-TW" altLang="en-US" dirty="0" smtClean="0"/>
              <a:t>我們在平臺上選取了</a:t>
            </a:r>
            <a:r>
              <a:rPr lang="en-US" altLang="zh-TW" dirty="0" smtClean="0"/>
              <a:t>40</a:t>
            </a:r>
            <a:r>
              <a:rPr lang="zh-TW" altLang="en-US" dirty="0" smtClean="0"/>
              <a:t>份期刊為其添置了</a:t>
            </a:r>
            <a:r>
              <a:rPr lang="en-US" altLang="zh-TW" dirty="0" err="1" smtClean="0"/>
              <a:t>colwiz</a:t>
            </a:r>
            <a:r>
              <a:rPr lang="en-US" altLang="zh-TW" dirty="0" smtClean="0"/>
              <a:t> </a:t>
            </a:r>
            <a:r>
              <a:rPr lang="en-US" altLang="zh-TW" dirty="0" err="1" smtClean="0"/>
              <a:t>iPDF</a:t>
            </a:r>
            <a:r>
              <a:rPr lang="zh-TW" altLang="en-US" dirty="0" smtClean="0"/>
              <a:t>版本的文章</a:t>
            </a:r>
            <a:r>
              <a:rPr lang="zh-CN" altLang="zh-CN" dirty="0" smtClean="0"/>
              <a:t>，</a:t>
            </a:r>
            <a:r>
              <a:rPr lang="zh-CN" altLang="en-US" dirty="0" smtClean="0"/>
              <a:t>訂戶可直接點擊</a:t>
            </a:r>
            <a:r>
              <a:rPr lang="en-US" altLang="zh-CN" dirty="0" smtClean="0"/>
              <a:t>View &amp; annotate PDF</a:t>
            </a:r>
            <a:r>
              <a:rPr lang="zh-CN" altLang="en-US" dirty="0" smtClean="0"/>
              <a:t>在</a:t>
            </a:r>
            <a:r>
              <a:rPr lang="en-US" altLang="zh-CN" dirty="0" err="1" smtClean="0"/>
              <a:t>colwiz</a:t>
            </a:r>
            <a:r>
              <a:rPr lang="zh-CN" altLang="en-US" dirty="0" smtClean="0"/>
              <a:t>閱讀器中閱覽或下載</a:t>
            </a:r>
            <a:r>
              <a:rPr lang="en-US" altLang="zh-CN" dirty="0" err="1" smtClean="0"/>
              <a:t>iPDF</a:t>
            </a:r>
            <a:r>
              <a:rPr lang="zh-CN" altLang="en-US" dirty="0" smtClean="0"/>
              <a:t>格式的文章。在</a:t>
            </a:r>
            <a:r>
              <a:rPr lang="en-US" altLang="zh-CN" dirty="0" err="1" smtClean="0"/>
              <a:t>iPDF</a:t>
            </a:r>
            <a:r>
              <a:rPr lang="zh-CN" altLang="en-US" dirty="0" smtClean="0"/>
              <a:t>版本的文章中</a:t>
            </a:r>
            <a:r>
              <a:rPr lang="zh-CN" altLang="zh-CN" dirty="0" smtClean="0"/>
              <a:t>，</a:t>
            </a:r>
            <a:r>
              <a:rPr lang="zh-TW" altLang="en-US" dirty="0" smtClean="0"/>
              <a:t>讀者可以任意標記顏色</a:t>
            </a:r>
            <a:r>
              <a:rPr lang="zh-CN" altLang="zh-CN" dirty="0" smtClean="0"/>
              <a:t>、</a:t>
            </a:r>
            <a:r>
              <a:rPr lang="zh-TW" altLang="en-US" dirty="0" smtClean="0"/>
              <a:t>圈選文章內容</a:t>
            </a:r>
            <a:r>
              <a:rPr lang="zh-CN" altLang="zh-CN" dirty="0" smtClean="0"/>
              <a:t>、</a:t>
            </a:r>
            <a:r>
              <a:rPr lang="zh-CN" altLang="en-US" dirty="0" smtClean="0"/>
              <a:t>增加</a:t>
            </a:r>
            <a:r>
              <a:rPr lang="zh-TW" altLang="en-US" dirty="0" smtClean="0"/>
              <a:t>註</a:t>
            </a:r>
            <a:r>
              <a:rPr lang="zh-CN" altLang="en-US" dirty="0" smtClean="0"/>
              <a:t>解</a:t>
            </a:r>
            <a:r>
              <a:rPr lang="zh-CN" altLang="zh-CN" dirty="0" smtClean="0"/>
              <a:t>，</a:t>
            </a:r>
            <a:r>
              <a:rPr lang="zh-TW" altLang="en-US" dirty="0" smtClean="0"/>
              <a:t>像直接在紙質文章中做備註一樣簡單</a:t>
            </a:r>
            <a:r>
              <a:rPr lang="zh-CN" altLang="zh-CN" dirty="0" smtClean="0"/>
              <a:t>！</a:t>
            </a:r>
            <a:r>
              <a:rPr lang="zh-TW" altLang="en-US" dirty="0" smtClean="0"/>
              <a:t>讀者在</a:t>
            </a:r>
            <a:r>
              <a:rPr lang="en-US" altLang="zh-TW" dirty="0" err="1" smtClean="0"/>
              <a:t>colwiz</a:t>
            </a:r>
            <a:r>
              <a:rPr lang="zh-TW" altLang="en-US" dirty="0" smtClean="0"/>
              <a:t>註冊帳戶後可享受更多服務</a:t>
            </a:r>
            <a:r>
              <a:rPr lang="zh-CN" altLang="zh-CN" dirty="0" smtClean="0"/>
              <a:t>，</a:t>
            </a:r>
            <a:r>
              <a:rPr lang="zh-CN" altLang="en-US" dirty="0" smtClean="0"/>
              <a:t>如保存備註至</a:t>
            </a:r>
            <a:r>
              <a:rPr lang="en-US" altLang="zh-CN" dirty="0" err="1" smtClean="0"/>
              <a:t>colwiz</a:t>
            </a:r>
            <a:r>
              <a:rPr lang="en-US" altLang="zh-CN" dirty="0" smtClean="0"/>
              <a:t> Library</a:t>
            </a:r>
            <a:r>
              <a:rPr lang="zh-CN" altLang="zh-CN" dirty="0" smtClean="0"/>
              <a:t>，并分享给他人等。 </a:t>
            </a:r>
            <a:r>
              <a:rPr lang="zh-TW" altLang="en-US" dirty="0" smtClean="0"/>
              <a:t>目前</a:t>
            </a:r>
            <a:r>
              <a:rPr lang="en-US" altLang="zh-TW" dirty="0" err="1" smtClean="0"/>
              <a:t>colwiz</a:t>
            </a:r>
            <a:r>
              <a:rPr lang="zh-TW" altLang="en-US" dirty="0" smtClean="0"/>
              <a:t>閱讀器外掛程式支援</a:t>
            </a:r>
            <a:r>
              <a:rPr lang="en-US" altLang="zh-TW" dirty="0" err="1" smtClean="0"/>
              <a:t>Chrome,Firefox,Safari</a:t>
            </a:r>
            <a:r>
              <a:rPr lang="zh-TW" altLang="en-US" dirty="0" smtClean="0"/>
              <a:t>和</a:t>
            </a:r>
            <a:r>
              <a:rPr lang="en-US" altLang="zh-TW" dirty="0" smtClean="0"/>
              <a:t>IE10</a:t>
            </a:r>
            <a:r>
              <a:rPr lang="zh-TW" altLang="en-US" dirty="0" smtClean="0"/>
              <a:t>及以上版本的電腦瀏覽器</a:t>
            </a:r>
            <a:r>
              <a:rPr lang="zh-CN" altLang="zh-CN" dirty="0" smtClean="0"/>
              <a:t>，</a:t>
            </a:r>
            <a:r>
              <a:rPr lang="zh-TW" altLang="en-US" dirty="0" smtClean="0"/>
              <a:t>以及</a:t>
            </a:r>
            <a:r>
              <a:rPr lang="en-US" altLang="zh-TW" dirty="0" smtClean="0"/>
              <a:t>Chrome</a:t>
            </a:r>
            <a:r>
              <a:rPr lang="zh-TW" altLang="en-US" dirty="0" smtClean="0"/>
              <a:t>和</a:t>
            </a:r>
            <a:r>
              <a:rPr lang="en-US" altLang="zh-TW" dirty="0" smtClean="0"/>
              <a:t>Opera</a:t>
            </a:r>
            <a:r>
              <a:rPr lang="zh-TW" altLang="en-US" dirty="0" smtClean="0"/>
              <a:t>行動版瀏覽器</a:t>
            </a:r>
            <a:r>
              <a:rPr lang="zh-CN" altLang="zh-CN" dirty="0" smtClean="0"/>
              <a:t>，</a:t>
            </a:r>
            <a:r>
              <a:rPr lang="zh-TW" altLang="en-US" dirty="0" smtClean="0"/>
              <a:t>推薦您使用</a:t>
            </a:r>
            <a:r>
              <a:rPr lang="en-US" altLang="zh-TW" dirty="0" smtClean="0"/>
              <a:t>Chrome</a:t>
            </a:r>
            <a:r>
              <a:rPr lang="zh-TW" altLang="en-US" dirty="0" smtClean="0"/>
              <a:t>瀏覽器</a:t>
            </a:r>
            <a:r>
              <a:rPr lang="zh-CN" altLang="zh-CN" dirty="0" smtClean="0"/>
              <a:t>。</a:t>
            </a:r>
          </a:p>
          <a:p>
            <a:endParaRPr lang="zh-CN" altLang="zh-CN" dirty="0" smtClean="0"/>
          </a:p>
          <a:p>
            <a:endParaRPr lang="zh-CN" altLang="zh-CN" dirty="0" smtClean="0"/>
          </a:p>
          <a:p>
            <a:endParaRPr lang="zh-CN" altLang="zh-CN" dirty="0" smtClean="0"/>
          </a:p>
        </p:txBody>
      </p:sp>
      <p:sp>
        <p:nvSpPr>
          <p:cNvPr id="675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BFADAC4-12DA-451B-82DD-F2BD8DE16D18}" type="slidenum">
              <a:rPr lang="en-GB" altLang="zh-CN" smtClean="0"/>
              <a:pPr eaLnBrk="1" hangingPunct="1">
                <a:spcBef>
                  <a:spcPct val="0"/>
                </a:spcBef>
              </a:pPr>
              <a:t>30</a:t>
            </a:fld>
            <a:endParaRPr lang="en-GB" altLang="zh-CN"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zh-CN" b="1" dirty="0" smtClean="0"/>
              <a:t>第</a:t>
            </a:r>
            <a:r>
              <a:rPr lang="en-US" altLang="zh-TW" b="1" dirty="0" smtClean="0"/>
              <a:t>32</a:t>
            </a:r>
            <a:r>
              <a:rPr lang="zh-CN" altLang="zh-CN" b="1" dirty="0" smtClean="0"/>
              <a:t>页</a:t>
            </a:r>
            <a:r>
              <a:rPr lang="zh-CN" altLang="zh-CN" dirty="0" smtClean="0"/>
              <a:t>：</a:t>
            </a:r>
            <a:r>
              <a:rPr lang="zh-TW" altLang="en-US" dirty="0" smtClean="0"/>
              <a:t>首先介紹一下</a:t>
            </a:r>
            <a:r>
              <a:rPr lang="en-US" altLang="zh-TW" dirty="0" err="1" smtClean="0"/>
              <a:t>CrossMark</a:t>
            </a:r>
            <a:r>
              <a:rPr lang="en-US" altLang="zh-TW" dirty="0" smtClean="0"/>
              <a:t>:</a:t>
            </a:r>
            <a:r>
              <a:rPr lang="zh-TW" altLang="en-US" dirty="0" smtClean="0"/>
              <a:t>現在讀者獲得文獻的途徑很多</a:t>
            </a:r>
            <a:r>
              <a:rPr lang="zh-CN" altLang="en-US" dirty="0" smtClean="0"/>
              <a:t>，</a:t>
            </a:r>
            <a:r>
              <a:rPr lang="zh-TW" altLang="en-US" dirty="0" smtClean="0"/>
              <a:t>但是我們讀到的文獻的版本是已接受手稿還是最終版本呢</a:t>
            </a:r>
            <a:r>
              <a:rPr lang="zh-CN" altLang="en-US" dirty="0" smtClean="0"/>
              <a:t>？</a:t>
            </a:r>
            <a:r>
              <a:rPr lang="en-US" altLang="zh-CN" dirty="0" smtClean="0"/>
              <a:t>T&amp;F Online</a:t>
            </a:r>
            <a:r>
              <a:rPr lang="zh-TW" altLang="en-US" dirty="0" smtClean="0"/>
              <a:t>現在正在逐漸的引入</a:t>
            </a:r>
            <a:r>
              <a:rPr lang="en-US" altLang="zh-CN" dirty="0" err="1" smtClean="0"/>
              <a:t>CrossMark</a:t>
            </a:r>
            <a:r>
              <a:rPr lang="zh-TW" altLang="en-US" dirty="0" smtClean="0"/>
              <a:t>功能</a:t>
            </a:r>
            <a:r>
              <a:rPr lang="zh-CN" altLang="en-US" dirty="0" smtClean="0"/>
              <a:t>，</a:t>
            </a:r>
            <a:r>
              <a:rPr lang="zh-TW" altLang="en-US" dirty="0" smtClean="0"/>
              <a:t>説明讀者來驗證我們讀到的文獻的版本是否有更新</a:t>
            </a:r>
            <a:r>
              <a:rPr lang="zh-CN" altLang="en-US" dirty="0" smtClean="0"/>
              <a:t>。今後訪問</a:t>
            </a:r>
            <a:r>
              <a:rPr lang="en-US" altLang="zh-CN" dirty="0" smtClean="0"/>
              <a:t>T&amp;F Online</a:t>
            </a:r>
            <a:r>
              <a:rPr lang="zh-CN" altLang="en-US" dirty="0" smtClean="0"/>
              <a:t>的文章</a:t>
            </a:r>
            <a:r>
              <a:rPr lang="zh-CN" altLang="zh-CN" dirty="0" smtClean="0"/>
              <a:t>，</a:t>
            </a:r>
            <a:r>
              <a:rPr lang="zh-TW" altLang="en-US" dirty="0" smtClean="0"/>
              <a:t>就會看到</a:t>
            </a:r>
            <a:r>
              <a:rPr lang="en-US" altLang="zh-TW" dirty="0" err="1" smtClean="0"/>
              <a:t>CrossMark</a:t>
            </a:r>
            <a:r>
              <a:rPr lang="zh-TW" altLang="en-US" dirty="0" smtClean="0"/>
              <a:t>標識</a:t>
            </a:r>
            <a:r>
              <a:rPr lang="zh-CN" altLang="zh-CN" dirty="0" smtClean="0"/>
              <a:t>，</a:t>
            </a:r>
            <a:r>
              <a:rPr lang="zh-TW" altLang="en-US" dirty="0" smtClean="0"/>
              <a:t>這個功能由出版商來維護文章的更新、修改、增補、撤稿等等變化</a:t>
            </a:r>
            <a:r>
              <a:rPr lang="zh-CN" altLang="zh-CN" dirty="0" smtClean="0"/>
              <a:t>。</a:t>
            </a:r>
            <a:r>
              <a:rPr lang="zh-TW" altLang="en-US" dirty="0" smtClean="0"/>
              <a:t>研究人員只要點擊</a:t>
            </a:r>
            <a:r>
              <a:rPr lang="en-US" altLang="zh-TW" dirty="0" err="1" smtClean="0"/>
              <a:t>CrossMark</a:t>
            </a:r>
            <a:r>
              <a:rPr lang="zh-TW" altLang="en-US" dirty="0" smtClean="0"/>
              <a:t>的標識來查看文獻的狀態資訊</a:t>
            </a:r>
            <a:r>
              <a:rPr lang="zh-CN" altLang="zh-CN" dirty="0" smtClean="0"/>
              <a:t>。</a:t>
            </a:r>
            <a:r>
              <a:rPr lang="zh-TW" altLang="en-US" dirty="0" smtClean="0"/>
              <a:t>通常我們會看到一個綠色的對勾兒</a:t>
            </a:r>
            <a:r>
              <a:rPr lang="zh-CN" altLang="zh-CN" dirty="0" smtClean="0"/>
              <a:t>，</a:t>
            </a:r>
            <a:r>
              <a:rPr lang="zh-TW" altLang="en-US" dirty="0" smtClean="0"/>
              <a:t>這表示目前訪問到的是最新的文章版本</a:t>
            </a:r>
            <a:r>
              <a:rPr lang="zh-CN" altLang="zh-CN" dirty="0" smtClean="0"/>
              <a:t>。</a:t>
            </a:r>
            <a:r>
              <a:rPr lang="zh-TW" altLang="en-US" dirty="0" smtClean="0"/>
              <a:t>如果文獻更新了</a:t>
            </a:r>
            <a:r>
              <a:rPr lang="zh-CN" altLang="zh-CN" dirty="0" smtClean="0"/>
              <a:t>，</a:t>
            </a:r>
            <a:r>
              <a:rPr lang="zh-TW" altLang="en-US" dirty="0" smtClean="0"/>
              <a:t>那我們就會看到一個驚嘆號</a:t>
            </a:r>
            <a:r>
              <a:rPr lang="zh-CN" altLang="zh-CN" dirty="0" smtClean="0"/>
              <a:t>。</a:t>
            </a:r>
            <a:r>
              <a:rPr lang="zh-TW" altLang="en-US" b="1" dirty="0" smtClean="0"/>
              <a:t>那麼我要做的僅僅需要在訪問一篇文獻時養成點擊</a:t>
            </a:r>
            <a:r>
              <a:rPr lang="en-US" altLang="zh-TW" b="1" dirty="0" err="1" smtClean="0"/>
              <a:t>CrossMark</a:t>
            </a:r>
            <a:r>
              <a:rPr lang="zh-TW" altLang="en-US" b="1" dirty="0" smtClean="0"/>
              <a:t>標識</a:t>
            </a:r>
            <a:r>
              <a:rPr lang="en-US" altLang="zh-TW" b="1" dirty="0" smtClean="0"/>
              <a:t>,</a:t>
            </a:r>
            <a:r>
              <a:rPr lang="zh-TW" altLang="en-US" b="1" dirty="0" smtClean="0"/>
              <a:t>來查看資訊的習慣</a:t>
            </a:r>
            <a:r>
              <a:rPr lang="en-US" altLang="zh-TW" b="1" dirty="0" smtClean="0"/>
              <a:t>,</a:t>
            </a:r>
            <a:r>
              <a:rPr lang="zh-TW" altLang="en-US" b="1" dirty="0" smtClean="0"/>
              <a:t>只要看到綠色的對勾</a:t>
            </a:r>
            <a:r>
              <a:rPr lang="en-US" altLang="zh-TW" b="1" dirty="0" smtClean="0"/>
              <a:t>,</a:t>
            </a:r>
            <a:r>
              <a:rPr lang="zh-TW" altLang="en-US" b="1" dirty="0" smtClean="0"/>
              <a:t>文獻就是最新的</a:t>
            </a:r>
            <a:r>
              <a:rPr lang="zh-CN" altLang="zh-CN" b="1" dirty="0" smtClean="0"/>
              <a:t>。</a:t>
            </a:r>
            <a:r>
              <a:rPr lang="zh-CN" altLang="zh-CN" dirty="0" smtClean="0"/>
              <a:t>只</a:t>
            </a:r>
            <a:r>
              <a:rPr lang="zh-TW" altLang="en-US" dirty="0" smtClean="0"/>
              <a:t>需要</a:t>
            </a:r>
            <a:r>
              <a:rPr lang="en-US" altLang="zh-TW" dirty="0" smtClean="0"/>
              <a:t>1</a:t>
            </a:r>
            <a:r>
              <a:rPr lang="zh-TW" altLang="en-US" dirty="0" smtClean="0"/>
              <a:t>秒的時間就可以從根源上避免浪費讀者的時間精力</a:t>
            </a:r>
            <a:r>
              <a:rPr lang="zh-CN" altLang="zh-CN" dirty="0" smtClean="0"/>
              <a:t>。</a:t>
            </a:r>
          </a:p>
        </p:txBody>
      </p:sp>
      <p:sp>
        <p:nvSpPr>
          <p:cNvPr id="6861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8D619D3-1C57-481C-BD78-D0DE847D8978}" type="slidenum">
              <a:rPr lang="en-GB" altLang="zh-CN" smtClean="0"/>
              <a:pPr eaLnBrk="1" hangingPunct="1">
                <a:spcBef>
                  <a:spcPct val="0"/>
                </a:spcBef>
              </a:pPr>
              <a:t>31</a:t>
            </a:fld>
            <a:endParaRPr lang="en-GB" altLang="zh-CN"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zh-CN" b="1" dirty="0" smtClean="0"/>
              <a:t>第</a:t>
            </a:r>
            <a:r>
              <a:rPr lang="en-US" altLang="zh-TW" b="1" dirty="0" smtClean="0"/>
              <a:t>33</a:t>
            </a:r>
            <a:r>
              <a:rPr lang="zh-CN" altLang="zh-CN" b="1" dirty="0" smtClean="0"/>
              <a:t>页</a:t>
            </a:r>
            <a:r>
              <a:rPr lang="zh-CN" altLang="zh-CN" dirty="0" smtClean="0"/>
              <a:t>：</a:t>
            </a:r>
            <a:r>
              <a:rPr lang="zh-CN" altLang="en-US" dirty="0" smtClean="0"/>
              <a:t>另一個新功能是</a:t>
            </a:r>
            <a:r>
              <a:rPr lang="en-US" altLang="zh-CN" dirty="0" smtClean="0"/>
              <a:t>Toll Free Link</a:t>
            </a:r>
            <a:r>
              <a:rPr lang="zh-CN" altLang="zh-CN" dirty="0" smtClean="0"/>
              <a:t>，</a:t>
            </a:r>
            <a:r>
              <a:rPr lang="zh-TW" altLang="en-US" dirty="0" smtClean="0"/>
              <a:t>這是一個什麼樣的功能呢</a:t>
            </a:r>
            <a:r>
              <a:rPr lang="zh-CN" altLang="zh-CN" dirty="0" smtClean="0"/>
              <a:t>？</a:t>
            </a:r>
            <a:r>
              <a:rPr lang="zh-TW" altLang="en-US" dirty="0" smtClean="0"/>
              <a:t>讀者在閱讀一篇文章時</a:t>
            </a:r>
            <a:r>
              <a:rPr lang="zh-CN" altLang="zh-CN" dirty="0" smtClean="0"/>
              <a:t>，</a:t>
            </a:r>
            <a:r>
              <a:rPr lang="zh-TW" altLang="en-US" dirty="0" smtClean="0"/>
              <a:t>如果這篇文章引用了</a:t>
            </a:r>
            <a:r>
              <a:rPr lang="en-US" altLang="zh-TW" dirty="0" smtClean="0"/>
              <a:t>T&amp;F </a:t>
            </a:r>
            <a:r>
              <a:rPr lang="zh-TW" altLang="en-US" dirty="0" smtClean="0"/>
              <a:t>出版的其他文章</a:t>
            </a:r>
            <a:r>
              <a:rPr lang="zh-CN" altLang="zh-CN" dirty="0" smtClean="0"/>
              <a:t>，</a:t>
            </a:r>
            <a:r>
              <a:rPr lang="zh-CN" altLang="en-US" dirty="0" smtClean="0"/>
              <a:t>這個時候</a:t>
            </a:r>
            <a:r>
              <a:rPr lang="zh-CN" altLang="zh-CN" dirty="0" smtClean="0"/>
              <a:t>，</a:t>
            </a:r>
            <a:r>
              <a:rPr lang="zh-CN" altLang="en-US" dirty="0" smtClean="0"/>
              <a:t>頁面上會出現</a:t>
            </a:r>
            <a:r>
              <a:rPr lang="en-US" altLang="zh-CN" dirty="0" smtClean="0"/>
              <a:t>Taylor &amp; Francis Online</a:t>
            </a:r>
            <a:r>
              <a:rPr lang="zh-CN" altLang="en-US" dirty="0" smtClean="0"/>
              <a:t>的連結標識</a:t>
            </a:r>
            <a:r>
              <a:rPr lang="zh-CN" altLang="zh-CN" dirty="0" smtClean="0"/>
              <a:t>，</a:t>
            </a:r>
            <a:r>
              <a:rPr lang="zh-TW" altLang="en-US" dirty="0" smtClean="0"/>
              <a:t>點擊這個連結</a:t>
            </a:r>
            <a:r>
              <a:rPr lang="zh-CN" altLang="zh-CN" dirty="0" smtClean="0"/>
              <a:t>，</a:t>
            </a:r>
            <a:r>
              <a:rPr lang="zh-TW" altLang="en-US" dirty="0" smtClean="0"/>
              <a:t>就可以免費訪問到引用文章的全文</a:t>
            </a:r>
            <a:r>
              <a:rPr lang="zh-CN" altLang="zh-CN" dirty="0" smtClean="0"/>
              <a:t>。</a:t>
            </a:r>
            <a:r>
              <a:rPr lang="zh-TW" altLang="en-US" dirty="0" smtClean="0"/>
              <a:t>讀者會被提示他們是通過</a:t>
            </a:r>
            <a:r>
              <a:rPr lang="en-US" altLang="zh-TW" dirty="0" smtClean="0"/>
              <a:t>Toll Free Like</a:t>
            </a:r>
            <a:r>
              <a:rPr lang="zh-TW" altLang="en-US" dirty="0" smtClean="0"/>
              <a:t>功能獲得了這篇文章的免費存取權限</a:t>
            </a:r>
            <a:r>
              <a:rPr lang="zh-CN" altLang="zh-CN" dirty="0" smtClean="0"/>
              <a:t>。</a:t>
            </a:r>
            <a:r>
              <a:rPr lang="zh-TW" altLang="en-US" b="1" dirty="0" smtClean="0"/>
              <a:t>這樣我可以看全文的範圍一下就擴大了</a:t>
            </a:r>
            <a:r>
              <a:rPr lang="zh-CN" altLang="zh-CN" b="1" dirty="0" smtClean="0"/>
              <a:t>，</a:t>
            </a:r>
            <a:r>
              <a:rPr lang="zh-TW" altLang="en-US" b="1" dirty="0" smtClean="0"/>
              <a:t>就拿我們學校為例</a:t>
            </a:r>
            <a:r>
              <a:rPr lang="zh-CN" altLang="en-US" b="1" dirty="0" smtClean="0"/>
              <a:t>，</a:t>
            </a:r>
            <a:r>
              <a:rPr lang="zh-TW" altLang="en-US" b="1" dirty="0" smtClean="0"/>
              <a:t>目前只訂了</a:t>
            </a:r>
            <a:r>
              <a:rPr lang="en-US" altLang="zh-TW" b="1" dirty="0" smtClean="0"/>
              <a:t>SSH</a:t>
            </a:r>
            <a:r>
              <a:rPr lang="zh-TW" altLang="en-US" b="1" dirty="0" smtClean="0"/>
              <a:t>期刊資料</a:t>
            </a:r>
            <a:r>
              <a:rPr lang="zh-CN" altLang="zh-CN" b="1" dirty="0" smtClean="0"/>
              <a:t>，</a:t>
            </a:r>
            <a:r>
              <a:rPr lang="zh-TW" altLang="en-US" b="1" dirty="0" smtClean="0"/>
              <a:t>可是被引用的文章是</a:t>
            </a:r>
            <a:r>
              <a:rPr lang="en-US" altLang="zh-TW" b="1" dirty="0" smtClean="0"/>
              <a:t>ST</a:t>
            </a:r>
            <a:r>
              <a:rPr lang="zh-TW" altLang="en-US" b="1" dirty="0" smtClean="0"/>
              <a:t>資料庫中的</a:t>
            </a:r>
            <a:r>
              <a:rPr lang="zh-CN" altLang="zh-CN" b="1" dirty="0" smtClean="0"/>
              <a:t>，</a:t>
            </a:r>
            <a:r>
              <a:rPr lang="zh-TW" altLang="en-US" b="1" dirty="0" smtClean="0"/>
              <a:t>通過這個功能一下就可以看全文了</a:t>
            </a:r>
            <a:r>
              <a:rPr lang="zh-CN" altLang="zh-CN" b="1" dirty="0" smtClean="0"/>
              <a:t>！</a:t>
            </a:r>
            <a:r>
              <a:rPr lang="zh-TW" altLang="en-US" b="1" dirty="0" smtClean="0"/>
              <a:t>通過這個功能一下就可以看全文了</a:t>
            </a:r>
            <a:r>
              <a:rPr lang="zh-CN" altLang="zh-CN" dirty="0" smtClean="0"/>
              <a:t>，</a:t>
            </a:r>
            <a:r>
              <a:rPr lang="zh-TW" altLang="en-US" dirty="0" smtClean="0"/>
              <a:t>如果讀者離開了</a:t>
            </a:r>
            <a:r>
              <a:rPr lang="en-US" altLang="zh-TW" dirty="0" smtClean="0"/>
              <a:t>T &amp; F Online</a:t>
            </a:r>
            <a:r>
              <a:rPr lang="zh-TW" altLang="en-US" dirty="0" smtClean="0"/>
              <a:t>平臺或者關閉了他們的瀏覽器</a:t>
            </a:r>
            <a:r>
              <a:rPr lang="zh-CN" altLang="zh-CN" dirty="0" smtClean="0"/>
              <a:t>，</a:t>
            </a:r>
            <a:r>
              <a:rPr lang="zh-TW" altLang="en-US" dirty="0" smtClean="0"/>
              <a:t>參考文獻的全文免費存取權限就失效了。</a:t>
            </a:r>
            <a:endParaRPr lang="zh-CN" altLang="zh-CN" dirty="0" smtClean="0"/>
          </a:p>
        </p:txBody>
      </p:sp>
      <p:sp>
        <p:nvSpPr>
          <p:cNvPr id="6963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0202541-6072-4530-A788-C159C45D465D}" type="slidenum">
              <a:rPr lang="en-GB" altLang="zh-CN" smtClean="0"/>
              <a:pPr eaLnBrk="1" hangingPunct="1">
                <a:spcBef>
                  <a:spcPct val="0"/>
                </a:spcBef>
              </a:pPr>
              <a:t>32</a:t>
            </a:fld>
            <a:endParaRPr lang="en-GB" altLang="zh-CN"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065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zh-CN" b="1" dirty="0" smtClean="0"/>
              <a:t>第</a:t>
            </a:r>
            <a:r>
              <a:rPr lang="en-US" altLang="zh-TW" b="1" dirty="0" smtClean="0"/>
              <a:t>34</a:t>
            </a:r>
            <a:r>
              <a:rPr lang="zh-CN" altLang="zh-CN" b="1" dirty="0" smtClean="0"/>
              <a:t>页</a:t>
            </a:r>
            <a:r>
              <a:rPr lang="zh-CN" altLang="zh-CN" dirty="0" smtClean="0"/>
              <a:t>：</a:t>
            </a:r>
            <a:r>
              <a:rPr lang="zh-TW" altLang="en-US" dirty="0" smtClean="0"/>
              <a:t>關於</a:t>
            </a:r>
            <a:r>
              <a:rPr lang="en-US" altLang="zh-TW" dirty="0" smtClean="0"/>
              <a:t>TF Online</a:t>
            </a:r>
            <a:r>
              <a:rPr lang="zh-TW" altLang="en-US" dirty="0" smtClean="0"/>
              <a:t>平臺加入了更多的引文來源這一點</a:t>
            </a:r>
            <a:r>
              <a:rPr lang="zh-CN" altLang="zh-CN" dirty="0" smtClean="0"/>
              <a:t>，</a:t>
            </a:r>
            <a:r>
              <a:rPr lang="zh-TW" altLang="en-US" dirty="0" smtClean="0"/>
              <a:t>目</a:t>
            </a:r>
            <a:r>
              <a:rPr lang="zh-CN" altLang="en-US" dirty="0" smtClean="0"/>
              <a:t>前的</a:t>
            </a:r>
            <a:r>
              <a:rPr lang="en-US" altLang="zh-CN" dirty="0" smtClean="0"/>
              <a:t>TF online</a:t>
            </a:r>
            <a:r>
              <a:rPr lang="zh-CN" altLang="en-US" dirty="0" smtClean="0"/>
              <a:t>平臺</a:t>
            </a:r>
            <a:r>
              <a:rPr lang="zh-CN" altLang="zh-CN" dirty="0" smtClean="0"/>
              <a:t>，</a:t>
            </a:r>
            <a:r>
              <a:rPr lang="zh-TW" altLang="en-US" dirty="0" smtClean="0"/>
              <a:t>只有通過</a:t>
            </a:r>
            <a:r>
              <a:rPr lang="en-US" altLang="zh-TW" dirty="0" err="1" smtClean="0"/>
              <a:t>CrossRef</a:t>
            </a:r>
            <a:r>
              <a:rPr lang="zh-TW" altLang="en-US" dirty="0" smtClean="0"/>
              <a:t>提供的被引用計數服務顯示某篇文章被引用的次數</a:t>
            </a:r>
            <a:r>
              <a:rPr lang="zh-CN" altLang="zh-CN" dirty="0" smtClean="0"/>
              <a:t>。</a:t>
            </a:r>
            <a:r>
              <a:rPr lang="zh-TW" altLang="en-US" dirty="0" smtClean="0"/>
              <a:t>為了更準確的反映一篇文章實際引用的次數</a:t>
            </a:r>
            <a:r>
              <a:rPr lang="zh-CN" altLang="zh-CN" dirty="0" smtClean="0"/>
              <a:t>，</a:t>
            </a:r>
            <a:r>
              <a:rPr lang="zh-CN" altLang="en-US" b="1" dirty="0" smtClean="0"/>
              <a:t>現在</a:t>
            </a:r>
            <a:r>
              <a:rPr lang="zh-CN" altLang="zh-CN" b="1" dirty="0" smtClean="0"/>
              <a:t>，</a:t>
            </a:r>
            <a:r>
              <a:rPr lang="en-US" altLang="zh-CN" b="1" dirty="0" smtClean="0"/>
              <a:t>TF Online</a:t>
            </a:r>
            <a:r>
              <a:rPr lang="zh-TW" altLang="en-US" b="1" dirty="0" smtClean="0"/>
              <a:t>平臺上又增加了</a:t>
            </a:r>
            <a:r>
              <a:rPr lang="en-US" altLang="zh-CN" b="1" dirty="0" smtClean="0"/>
              <a:t>Web of Science</a:t>
            </a:r>
            <a:r>
              <a:rPr lang="zh-TW" altLang="en-US" b="1" dirty="0" smtClean="0"/>
              <a:t>和</a:t>
            </a:r>
            <a:r>
              <a:rPr lang="en-US" altLang="zh-CN" b="1" dirty="0" smtClean="0"/>
              <a:t>Scopus</a:t>
            </a:r>
            <a:r>
              <a:rPr lang="zh-TW" altLang="en-US" b="1" dirty="0" smtClean="0"/>
              <a:t>的統計數字</a:t>
            </a:r>
            <a:r>
              <a:rPr lang="zh-CN" altLang="zh-CN" b="1" dirty="0" smtClean="0"/>
              <a:t>。</a:t>
            </a:r>
            <a:r>
              <a:rPr lang="zh-CN" altLang="en-US" dirty="0" smtClean="0"/>
              <a:t>讀者點擊</a:t>
            </a:r>
            <a:r>
              <a:rPr lang="en-US" altLang="zh-CN" dirty="0" smtClean="0"/>
              <a:t>Web of Science</a:t>
            </a:r>
            <a:r>
              <a:rPr lang="zh-CN" altLang="en-US" dirty="0" smtClean="0"/>
              <a:t>或者</a:t>
            </a:r>
            <a:r>
              <a:rPr lang="en-US" altLang="zh-CN" dirty="0" smtClean="0"/>
              <a:t>Scopus</a:t>
            </a:r>
            <a:r>
              <a:rPr lang="zh-CN" altLang="en-US" dirty="0" smtClean="0"/>
              <a:t>連結以後</a:t>
            </a:r>
            <a:r>
              <a:rPr lang="zh-CN" altLang="zh-CN" dirty="0" smtClean="0"/>
              <a:t>，</a:t>
            </a:r>
            <a:r>
              <a:rPr lang="zh-TW" altLang="en-US" dirty="0" smtClean="0"/>
              <a:t>會被引到相應的服務網站查看引用它文章</a:t>
            </a:r>
            <a:r>
              <a:rPr lang="zh-CN" altLang="zh-CN" dirty="0" smtClean="0"/>
              <a:t>。</a:t>
            </a:r>
            <a:r>
              <a:rPr lang="zh-CN" altLang="en-US" dirty="0" smtClean="0"/>
              <a:t>點擊</a:t>
            </a:r>
            <a:r>
              <a:rPr lang="en-US" altLang="zh-CN" dirty="0" err="1" smtClean="0"/>
              <a:t>CrossRef</a:t>
            </a:r>
            <a:r>
              <a:rPr lang="zh-CN" altLang="en-US" dirty="0" smtClean="0"/>
              <a:t>呢</a:t>
            </a:r>
            <a:r>
              <a:rPr lang="zh-CN" altLang="zh-CN" dirty="0" smtClean="0"/>
              <a:t>，</a:t>
            </a:r>
            <a:r>
              <a:rPr lang="zh-TW" altLang="en-US" dirty="0" smtClean="0"/>
              <a:t>在網頁下面就會顯示引文的清單</a:t>
            </a:r>
            <a:r>
              <a:rPr lang="zh-CN" altLang="zh-CN" dirty="0" smtClean="0"/>
              <a:t>。</a:t>
            </a:r>
            <a:r>
              <a:rPr lang="zh-CN" altLang="en-US" dirty="0" smtClean="0"/>
              <a:t>不過</a:t>
            </a:r>
            <a:r>
              <a:rPr lang="zh-CN" altLang="zh-CN" dirty="0" smtClean="0"/>
              <a:t>，</a:t>
            </a:r>
            <a:r>
              <a:rPr lang="zh-TW" altLang="en-US" dirty="0" smtClean="0"/>
              <a:t>這三個不同的引文計數服務是相互獨立的</a:t>
            </a:r>
            <a:r>
              <a:rPr lang="zh-CN" altLang="zh-CN" dirty="0" smtClean="0"/>
              <a:t>，</a:t>
            </a:r>
            <a:r>
              <a:rPr lang="zh-TW" altLang="en-US" dirty="0" smtClean="0"/>
              <a:t>有可能重複計算</a:t>
            </a:r>
            <a:r>
              <a:rPr lang="zh-CN" altLang="zh-CN" dirty="0" smtClean="0"/>
              <a:t>。</a:t>
            </a:r>
            <a:r>
              <a:rPr lang="zh-TW" altLang="en-US" dirty="0" smtClean="0"/>
              <a:t>所以不能把</a:t>
            </a:r>
            <a:r>
              <a:rPr lang="en-US" altLang="zh-TW" dirty="0" smtClean="0"/>
              <a:t>3</a:t>
            </a:r>
            <a:r>
              <a:rPr lang="zh-TW" altLang="en-US" dirty="0" smtClean="0"/>
              <a:t>個數字疊加計算</a:t>
            </a:r>
            <a:r>
              <a:rPr lang="zh-CN" altLang="zh-CN" dirty="0" smtClean="0"/>
              <a:t>。</a:t>
            </a:r>
            <a:r>
              <a:rPr lang="zh-TW" altLang="en-US" dirty="0" smtClean="0"/>
              <a:t>增加更多的引文來源讓使用者可以通過</a:t>
            </a:r>
            <a:r>
              <a:rPr lang="en-US" altLang="zh-TW" dirty="0" smtClean="0"/>
              <a:t>TF online</a:t>
            </a:r>
            <a:r>
              <a:rPr lang="zh-TW" altLang="en-US" dirty="0" smtClean="0"/>
              <a:t>獲得訪問文章的更多資訊</a:t>
            </a:r>
            <a:r>
              <a:rPr lang="zh-CN" altLang="zh-CN" dirty="0" smtClean="0"/>
              <a:t>，</a:t>
            </a:r>
            <a:r>
              <a:rPr lang="zh-TW" altLang="en-US" dirty="0" smtClean="0"/>
              <a:t>讓讀者使用起來更加方便</a:t>
            </a:r>
            <a:r>
              <a:rPr lang="zh-CN" altLang="zh-CN" dirty="0" smtClean="0"/>
              <a:t>。</a:t>
            </a:r>
          </a:p>
        </p:txBody>
      </p:sp>
      <p:sp>
        <p:nvSpPr>
          <p:cNvPr id="7066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49D9E0D-B3F7-497D-A325-8D57D5FFF87A}" type="slidenum">
              <a:rPr lang="en-GB" altLang="zh-CN" smtClean="0"/>
              <a:pPr eaLnBrk="1" hangingPunct="1">
                <a:spcBef>
                  <a:spcPct val="0"/>
                </a:spcBef>
              </a:pPr>
              <a:t>33</a:t>
            </a:fld>
            <a:endParaRPr lang="en-GB" altLang="zh-CN"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smtClean="0">
                <a:latin typeface="Times New Roman" pitchFamily="18" charset="0"/>
              </a:rPr>
              <a:t>第</a:t>
            </a:r>
            <a:r>
              <a:rPr lang="en-US" altLang="zh-CN" dirty="0" smtClean="0">
                <a:latin typeface="Times New Roman" pitchFamily="18" charset="0"/>
              </a:rPr>
              <a:t>23</a:t>
            </a:r>
            <a:r>
              <a:rPr lang="zh-CN" altLang="en-US" dirty="0" smtClean="0">
                <a:latin typeface="Times New Roman" pitchFamily="18" charset="0"/>
              </a:rPr>
              <a:t>頁，自</a:t>
            </a:r>
            <a:r>
              <a:rPr lang="en-US" altLang="zh-CN" dirty="0" smtClean="0">
                <a:latin typeface="Times New Roman" pitchFamily="18" charset="0"/>
              </a:rPr>
              <a:t>TFO</a:t>
            </a:r>
            <a:r>
              <a:rPr lang="zh-TW" altLang="en-US" dirty="0" smtClean="0">
                <a:latin typeface="Times New Roman" pitchFamily="18" charset="0"/>
              </a:rPr>
              <a:t>發佈以來，一直在不斷的收集各方面用戶的建議，並不斷做出改進和優化，去年又有一些新的功能增加進來。比如在快速檢索時，增加了系統自動匹配功能、在期刊瀏覽頁面增加目標與範圍連結、增加合作夥伴的連結，還有就是在期刊目標與範圍頁面引入了</a:t>
            </a:r>
            <a:r>
              <a:rPr lang="en-US" altLang="zh-CN" dirty="0" smtClean="0">
                <a:latin typeface="Times New Roman" pitchFamily="18" charset="0"/>
              </a:rPr>
              <a:t>Google</a:t>
            </a:r>
            <a:r>
              <a:rPr lang="zh-TW" altLang="en-US" dirty="0" smtClean="0">
                <a:latin typeface="Times New Roman" pitchFamily="18" charset="0"/>
              </a:rPr>
              <a:t>翻譯按鈕。這些功能都讓讀者越來越容易訪問</a:t>
            </a:r>
            <a:r>
              <a:rPr lang="en-US" altLang="zh-CN" dirty="0" smtClean="0">
                <a:latin typeface="Times New Roman" pitchFamily="18" charset="0"/>
              </a:rPr>
              <a:t>TFO</a:t>
            </a:r>
            <a:r>
              <a:rPr lang="zh-CN" altLang="en-US" dirty="0" smtClean="0">
                <a:latin typeface="Times New Roman" pitchFamily="18" charset="0"/>
              </a:rPr>
              <a:t>的內容。</a:t>
            </a:r>
            <a:endParaRPr lang="en-AU" altLang="zh-CN" dirty="0" smtClean="0">
              <a:latin typeface="Times New Roman" pitchFamily="18" charset="0"/>
            </a:endParaRPr>
          </a:p>
        </p:txBody>
      </p:sp>
      <p:sp>
        <p:nvSpPr>
          <p:cNvPr id="634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67D84C48-CE56-412C-B51F-53A95C2F9D68}" type="slidenum">
              <a:rPr lang="en-GB" altLang="zh-CN" smtClean="0"/>
              <a:pPr eaLnBrk="1" hangingPunct="1"/>
              <a:t>34</a:t>
            </a:fld>
            <a:endParaRPr lang="en-GB" altLang="zh-CN"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smtClean="0">
                <a:latin typeface="Times New Roman" pitchFamily="18" charset="0"/>
              </a:rPr>
              <a:t>第</a:t>
            </a:r>
            <a:r>
              <a:rPr lang="en-US" altLang="zh-TW" dirty="0" smtClean="0">
                <a:latin typeface="Times New Roman" pitchFamily="18" charset="0"/>
              </a:rPr>
              <a:t>36</a:t>
            </a:r>
            <a:r>
              <a:rPr lang="zh-TW" altLang="en-US" dirty="0" smtClean="0">
                <a:latin typeface="Times New Roman" pitchFamily="18" charset="0"/>
              </a:rPr>
              <a:t>頁：大家可能還注意到了，在這個平台的導航標籤上也新增了一個內容，就是</a:t>
            </a:r>
            <a:r>
              <a:rPr lang="en-US" altLang="zh-CN" dirty="0" smtClean="0">
                <a:latin typeface="Times New Roman" pitchFamily="18" charset="0"/>
              </a:rPr>
              <a:t>Open Access</a:t>
            </a:r>
            <a:r>
              <a:rPr lang="zh-TW" altLang="en-US" dirty="0" smtClean="0">
                <a:latin typeface="Times New Roman" pitchFamily="18" charset="0"/>
              </a:rPr>
              <a:t>。打開這個標籤就可以看到我們的</a:t>
            </a:r>
            <a:r>
              <a:rPr lang="en-US" altLang="zh-CN" dirty="0" smtClean="0">
                <a:latin typeface="Times New Roman" pitchFamily="18" charset="0"/>
              </a:rPr>
              <a:t>OA</a:t>
            </a:r>
            <a:r>
              <a:rPr lang="zh-CN" altLang="en-US" dirty="0" smtClean="0">
                <a:latin typeface="Times New Roman" pitchFamily="18" charset="0"/>
              </a:rPr>
              <a:t>期刊列表，以及</a:t>
            </a:r>
            <a:r>
              <a:rPr lang="en-US" altLang="zh-CN" dirty="0" smtClean="0">
                <a:latin typeface="Times New Roman" pitchFamily="18" charset="0"/>
              </a:rPr>
              <a:t>TF</a:t>
            </a:r>
            <a:r>
              <a:rPr lang="zh-CN" altLang="en-US" dirty="0" smtClean="0">
                <a:latin typeface="Times New Roman" pitchFamily="18" charset="0"/>
              </a:rPr>
              <a:t>的</a:t>
            </a:r>
            <a:r>
              <a:rPr lang="en-US" altLang="zh-CN" dirty="0" smtClean="0">
                <a:latin typeface="Times New Roman" pitchFamily="18" charset="0"/>
              </a:rPr>
              <a:t>OA</a:t>
            </a:r>
            <a:r>
              <a:rPr lang="zh-TW" altLang="en-US" dirty="0" smtClean="0">
                <a:latin typeface="Times New Roman" pitchFamily="18" charset="0"/>
              </a:rPr>
              <a:t>政策。右邊這個截圖是</a:t>
            </a:r>
            <a:r>
              <a:rPr lang="en-US" altLang="zh-CN" dirty="0" smtClean="0">
                <a:latin typeface="Times New Roman" pitchFamily="18" charset="0"/>
              </a:rPr>
              <a:t>TF</a:t>
            </a:r>
            <a:r>
              <a:rPr lang="zh-CN" altLang="en-US" dirty="0" smtClean="0">
                <a:latin typeface="Times New Roman" pitchFamily="18" charset="0"/>
              </a:rPr>
              <a:t>最新推出的</a:t>
            </a:r>
            <a:r>
              <a:rPr lang="en-US" altLang="zh-CN" dirty="0" smtClean="0">
                <a:latin typeface="Times New Roman" pitchFamily="18" charset="0"/>
              </a:rPr>
              <a:t>OA</a:t>
            </a:r>
            <a:r>
              <a:rPr lang="zh-CN" altLang="en-US" dirty="0" smtClean="0">
                <a:latin typeface="Times New Roman" pitchFamily="18" charset="0"/>
              </a:rPr>
              <a:t>出版品牌</a:t>
            </a:r>
            <a:r>
              <a:rPr lang="en-US" altLang="zh-CN" dirty="0" smtClean="0">
                <a:latin typeface="Times New Roman" pitchFamily="18" charset="0"/>
              </a:rPr>
              <a:t>Cogent OA</a:t>
            </a:r>
            <a:r>
              <a:rPr lang="zh-CN" altLang="en-US" dirty="0" smtClean="0">
                <a:latin typeface="Times New Roman" pitchFamily="18" charset="0"/>
              </a:rPr>
              <a:t>的介紹</a:t>
            </a:r>
            <a:endParaRPr lang="en-AU" altLang="zh-CN" dirty="0" smtClean="0">
              <a:latin typeface="Times New Roman" pitchFamily="18" charset="0"/>
            </a:endParaRPr>
          </a:p>
        </p:txBody>
      </p:sp>
      <p:sp>
        <p:nvSpPr>
          <p:cNvPr id="624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605DA1A3-6008-4D9D-B21F-4FC1309DD9DF}" type="slidenum">
              <a:rPr lang="en-GB" altLang="zh-CN" smtClean="0"/>
              <a:pPr eaLnBrk="1" hangingPunct="1"/>
              <a:t>35</a:t>
            </a:fld>
            <a:endParaRPr lang="en-GB" altLang="zh-CN"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dirty="0" smtClean="0">
              <a:latin typeface="Times New Roman" pitchFamily="18" charset="0"/>
            </a:endParaRPr>
          </a:p>
        </p:txBody>
      </p:sp>
      <p:sp>
        <p:nvSpPr>
          <p:cNvPr id="624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605DA1A3-6008-4D9D-B21F-4FC1309DD9DF}" type="slidenum">
              <a:rPr lang="en-GB" altLang="zh-CN" smtClean="0"/>
              <a:pPr eaLnBrk="1" hangingPunct="1"/>
              <a:t>36</a:t>
            </a:fld>
            <a:endParaRPr lang="en-GB" altLang="zh-CN"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smtClean="0">
                <a:latin typeface="Times New Roman" pitchFamily="18" charset="0"/>
              </a:rPr>
              <a:t>第</a:t>
            </a:r>
            <a:r>
              <a:rPr lang="en-US" altLang="zh-TW" dirty="0" smtClean="0">
                <a:latin typeface="Times New Roman" pitchFamily="18" charset="0"/>
              </a:rPr>
              <a:t>40</a:t>
            </a:r>
            <a:r>
              <a:rPr lang="zh-TW" altLang="en-US" dirty="0" smtClean="0">
                <a:latin typeface="Times New Roman" pitchFamily="18" charset="0"/>
              </a:rPr>
              <a:t>頁：就在最近，</a:t>
            </a:r>
            <a:r>
              <a:rPr lang="en-US" altLang="zh-CN" dirty="0" smtClean="0">
                <a:latin typeface="Times New Roman" pitchFamily="18" charset="0"/>
              </a:rPr>
              <a:t>TFO</a:t>
            </a:r>
            <a:r>
              <a:rPr lang="zh-TW" altLang="en-US" dirty="0" smtClean="0">
                <a:latin typeface="Times New Roman" pitchFamily="18" charset="0"/>
              </a:rPr>
              <a:t>又在每篇文章的目錄中，都加入了這篇文章被引用和被瀏覽的次數，這是增加了衡量文章水準的指標，作為論文品質的一個評判，除了影響因數作為期刊的衡量指標之外，我們這裡有提供了文章水準的衡量指標。</a:t>
            </a:r>
            <a:endParaRPr lang="zh-CN" altLang="zh-CN" dirty="0" smtClean="0">
              <a:latin typeface="Times New Roman" pitchFamily="18" charset="0"/>
            </a:endParaRPr>
          </a:p>
          <a:p>
            <a:r>
              <a:rPr lang="en-US" altLang="zh-CN" dirty="0" smtClean="0">
                <a:latin typeface="Times New Roman" pitchFamily="18" charset="0"/>
              </a:rPr>
              <a:t> </a:t>
            </a:r>
            <a:endParaRPr lang="zh-CN" altLang="zh-CN" dirty="0" smtClean="0">
              <a:latin typeface="Times New Roman" pitchFamily="18" charset="0"/>
            </a:endParaRPr>
          </a:p>
          <a:p>
            <a:pPr eaLnBrk="1" hangingPunct="1">
              <a:spcBef>
                <a:spcPct val="0"/>
              </a:spcBef>
            </a:pPr>
            <a:endParaRPr lang="en-AU" altLang="zh-CN" dirty="0" smtClean="0">
              <a:latin typeface="Times New Roman" pitchFamily="18" charset="0"/>
            </a:endParaRPr>
          </a:p>
        </p:txBody>
      </p:sp>
      <p:sp>
        <p:nvSpPr>
          <p:cNvPr id="665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E30BA7BE-F107-49DD-B67D-4024F1EC8AB8}" type="slidenum">
              <a:rPr lang="en-GB" altLang="zh-CN" smtClean="0"/>
              <a:pPr eaLnBrk="1" hangingPunct="1"/>
              <a:t>37</a:t>
            </a:fld>
            <a:endParaRPr lang="en-GB" altLang="zh-CN"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A0ED7F4-A1EB-4158-817E-5AA4CCA184C5}" type="slidenum">
              <a:rPr lang="en-US" smtClean="0"/>
              <a:pPr/>
              <a:t>38</a:t>
            </a:fld>
            <a:endParaRPr lang="en-US"/>
          </a:p>
        </p:txBody>
      </p:sp>
    </p:spTree>
    <p:extLst>
      <p:ext uri="{BB962C8B-B14F-4D97-AF65-F5344CB8AC3E}">
        <p14:creationId xmlns="" xmlns:p14="http://schemas.microsoft.com/office/powerpoint/2010/main" val="11824741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A0ED7F4-A1EB-4158-817E-5AA4CCA184C5}" type="slidenum">
              <a:rPr lang="en-US" smtClean="0"/>
              <a:pPr/>
              <a:t>39</a:t>
            </a:fld>
            <a:endParaRPr lang="en-US"/>
          </a:p>
        </p:txBody>
      </p:sp>
    </p:spTree>
    <p:extLst>
      <p:ext uri="{BB962C8B-B14F-4D97-AF65-F5344CB8AC3E}">
        <p14:creationId xmlns="" xmlns:p14="http://schemas.microsoft.com/office/powerpoint/2010/main" val="1561875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dirty="0" smtClean="0">
                <a:latin typeface="Times New Roman" pitchFamily="18" charset="0"/>
              </a:rPr>
              <a:t>第</a:t>
            </a:r>
            <a:r>
              <a:rPr lang="en-US" altLang="zh-CN" dirty="0" smtClean="0">
                <a:latin typeface="Times New Roman" pitchFamily="18" charset="0"/>
              </a:rPr>
              <a:t>5</a:t>
            </a:r>
            <a:r>
              <a:rPr lang="zh-CN" altLang="en-US" dirty="0" smtClean="0">
                <a:latin typeface="Times New Roman" pitchFamily="18" charset="0"/>
              </a:rPr>
              <a:t>頁：</a:t>
            </a:r>
            <a:r>
              <a:rPr lang="zh-TW" altLang="en-US" dirty="0" smtClean="0">
                <a:latin typeface="Times New Roman" pitchFamily="18" charset="0"/>
              </a:rPr>
              <a:t>現在介紹一下</a:t>
            </a:r>
            <a:r>
              <a:rPr lang="en-US" altLang="zh-CN" dirty="0" smtClean="0">
                <a:latin typeface="Times New Roman" pitchFamily="18" charset="0"/>
              </a:rPr>
              <a:t>TF</a:t>
            </a:r>
            <a:r>
              <a:rPr lang="zh-CN" altLang="en-US" dirty="0" smtClean="0">
                <a:latin typeface="Times New Roman" pitchFamily="18" charset="0"/>
              </a:rPr>
              <a:t>期刊資料庫：</a:t>
            </a:r>
            <a:r>
              <a:rPr lang="en-US" altLang="zh-CN" dirty="0" smtClean="0">
                <a:latin typeface="Times New Roman" pitchFamily="18" charset="0"/>
              </a:rPr>
              <a:t>Taylor &amp; Francis</a:t>
            </a:r>
            <a:r>
              <a:rPr lang="zh-TW" altLang="en-US" dirty="0" smtClean="0">
                <a:latin typeface="Times New Roman" pitchFamily="18" charset="0"/>
              </a:rPr>
              <a:t>的期刊提供單刊訂閱和資料庫訂閱</a:t>
            </a:r>
            <a:r>
              <a:rPr lang="en-US" altLang="zh-CN" dirty="0" smtClean="0">
                <a:latin typeface="Times New Roman" pitchFamily="18" charset="0"/>
              </a:rPr>
              <a:t>2</a:t>
            </a:r>
            <a:r>
              <a:rPr lang="zh-TW" altLang="en-US" dirty="0" smtClean="0">
                <a:latin typeface="Times New Roman" pitchFamily="18" charset="0"/>
              </a:rPr>
              <a:t>種方式。我們都知道訂購</a:t>
            </a:r>
            <a:r>
              <a:rPr lang="en-US" altLang="zh-CN" dirty="0" smtClean="0">
                <a:latin typeface="Times New Roman" pitchFamily="18" charset="0"/>
              </a:rPr>
              <a:t>TF</a:t>
            </a:r>
            <a:r>
              <a:rPr lang="zh-TW" altLang="en-US" dirty="0" smtClean="0">
                <a:latin typeface="Times New Roman" pitchFamily="18" charset="0"/>
              </a:rPr>
              <a:t>的紙本期刊，可以免費訪問電子版期刊</a:t>
            </a:r>
            <a:r>
              <a:rPr lang="en-US" altLang="zh-CN" dirty="0" smtClean="0">
                <a:latin typeface="Times New Roman" pitchFamily="18" charset="0"/>
              </a:rPr>
              <a:t>97</a:t>
            </a:r>
            <a:r>
              <a:rPr lang="zh-TW" altLang="en-US" dirty="0" smtClean="0">
                <a:latin typeface="Times New Roman" pitchFamily="18" charset="0"/>
              </a:rPr>
              <a:t>年以後的出版內容。從去年開始我們又新增了一種訂閱方式，就是回溯</a:t>
            </a:r>
            <a:r>
              <a:rPr lang="en-US" altLang="zh-CN" dirty="0" smtClean="0">
                <a:latin typeface="Times New Roman" pitchFamily="18" charset="0"/>
              </a:rPr>
              <a:t>+</a:t>
            </a:r>
            <a:r>
              <a:rPr lang="zh-TW" altLang="en-US" dirty="0" smtClean="0">
                <a:latin typeface="Times New Roman" pitchFamily="18" charset="0"/>
              </a:rPr>
              <a:t>現刊的訂閱方式。如果有客戶需要訪問某個刊的回溯內容，那他只要再可以多付</a:t>
            </a:r>
            <a:r>
              <a:rPr lang="en-US" altLang="zh-CN" dirty="0" smtClean="0">
                <a:latin typeface="Times New Roman" pitchFamily="18" charset="0"/>
              </a:rPr>
              <a:t>10%</a:t>
            </a:r>
            <a:r>
              <a:rPr lang="zh-TW" altLang="en-US" dirty="0" smtClean="0">
                <a:latin typeface="Times New Roman" pitchFamily="18" charset="0"/>
              </a:rPr>
              <a:t>左右的錢就可以線上訪問這個刊回溯內容，也就是說基本上可以一直看到第一卷第一期的內容了，不過這種單刊的回溯內容是沒有永久存取權限的。</a:t>
            </a:r>
            <a:r>
              <a:rPr lang="en-US" altLang="zh-CN" dirty="0" smtClean="0">
                <a:latin typeface="Times New Roman" pitchFamily="18" charset="0"/>
              </a:rPr>
              <a:t>Taylor &amp; Francis</a:t>
            </a:r>
            <a:r>
              <a:rPr lang="zh-TW" altLang="en-US" dirty="0" smtClean="0">
                <a:latin typeface="Times New Roman" pitchFamily="18" charset="0"/>
              </a:rPr>
              <a:t>目前出版期刊數量為</a:t>
            </a:r>
            <a:r>
              <a:rPr lang="en-US" altLang="zh-CN" dirty="0" smtClean="0">
                <a:latin typeface="Times New Roman" pitchFamily="18" charset="0"/>
              </a:rPr>
              <a:t>1800</a:t>
            </a:r>
            <a:r>
              <a:rPr lang="zh-TW" altLang="en-US" dirty="0" smtClean="0">
                <a:latin typeface="Times New Roman" pitchFamily="18" charset="0"/>
              </a:rPr>
              <a:t>多種，現刊資料庫目前分為</a:t>
            </a:r>
            <a:r>
              <a:rPr lang="en-US" altLang="zh-CN" dirty="0" smtClean="0">
                <a:latin typeface="Times New Roman" pitchFamily="18" charset="0"/>
              </a:rPr>
              <a:t>4</a:t>
            </a:r>
            <a:r>
              <a:rPr lang="zh-TW" altLang="en-US" dirty="0" smtClean="0">
                <a:latin typeface="Times New Roman" pitchFamily="18" charset="0"/>
              </a:rPr>
              <a:t>個部分，人文社科期刊資料庫和科技期刊資料庫大家都比較熟悉，這</a:t>
            </a:r>
            <a:r>
              <a:rPr lang="en-US" altLang="zh-CN" dirty="0" smtClean="0">
                <a:latin typeface="Times New Roman" pitchFamily="18" charset="0"/>
              </a:rPr>
              <a:t>2</a:t>
            </a:r>
            <a:r>
              <a:rPr lang="zh-TW" altLang="en-US" dirty="0" smtClean="0">
                <a:latin typeface="Times New Roman" pitchFamily="18" charset="0"/>
              </a:rPr>
              <a:t>個資料庫都有對應的回溯資料庫。另外還有</a:t>
            </a:r>
            <a:r>
              <a:rPr lang="en-US" altLang="zh-CN" dirty="0" smtClean="0">
                <a:latin typeface="Times New Roman" pitchFamily="18" charset="0"/>
              </a:rPr>
              <a:t>Fresh</a:t>
            </a:r>
            <a:r>
              <a:rPr lang="zh-TW" altLang="en-US" dirty="0" smtClean="0">
                <a:latin typeface="Times New Roman" pitchFamily="18" charset="0"/>
              </a:rPr>
              <a:t>資料庫，包括最近</a:t>
            </a:r>
            <a:r>
              <a:rPr lang="en-US" altLang="zh-CN" dirty="0" smtClean="0">
                <a:latin typeface="Times New Roman" pitchFamily="18" charset="0"/>
              </a:rPr>
              <a:t>3-7</a:t>
            </a:r>
            <a:r>
              <a:rPr lang="zh-TW" altLang="en-US" dirty="0" smtClean="0">
                <a:latin typeface="Times New Roman" pitchFamily="18" charset="0"/>
              </a:rPr>
              <a:t>年新創期刊，總共不到</a:t>
            </a:r>
            <a:r>
              <a:rPr lang="en-US" altLang="zh-CN" dirty="0" smtClean="0">
                <a:latin typeface="Times New Roman" pitchFamily="18" charset="0"/>
              </a:rPr>
              <a:t>130</a:t>
            </a:r>
            <a:r>
              <a:rPr lang="zh-TW" altLang="en-US" dirty="0" smtClean="0">
                <a:latin typeface="Times New Roman" pitchFamily="18" charset="0"/>
              </a:rPr>
              <a:t>種。另外一部分就是對訂購了</a:t>
            </a:r>
            <a:r>
              <a:rPr lang="en-US" altLang="zh-CN" dirty="0" smtClean="0">
                <a:latin typeface="Times New Roman" pitchFamily="18" charset="0"/>
              </a:rPr>
              <a:t>SSH</a:t>
            </a:r>
            <a:r>
              <a:rPr lang="zh-CN" altLang="en-US" dirty="0" smtClean="0">
                <a:latin typeface="Times New Roman" pitchFamily="18" charset="0"/>
              </a:rPr>
              <a:t>或者</a:t>
            </a:r>
            <a:r>
              <a:rPr lang="en-US" altLang="zh-CN" dirty="0" smtClean="0">
                <a:latin typeface="Times New Roman" pitchFamily="18" charset="0"/>
              </a:rPr>
              <a:t>ST</a:t>
            </a:r>
            <a:r>
              <a:rPr lang="zh-TW" altLang="en-US" dirty="0" smtClean="0">
                <a:latin typeface="Times New Roman" pitchFamily="18" charset="0"/>
              </a:rPr>
              <a:t>資料庫的使用者免費開放的最近</a:t>
            </a:r>
            <a:r>
              <a:rPr lang="en-US" altLang="zh-CN" dirty="0" smtClean="0">
                <a:latin typeface="Times New Roman" pitchFamily="18" charset="0"/>
              </a:rPr>
              <a:t>1-2</a:t>
            </a:r>
            <a:r>
              <a:rPr lang="zh-TW" altLang="en-US" dirty="0" smtClean="0">
                <a:latin typeface="Times New Roman" pitchFamily="18" charset="0"/>
              </a:rPr>
              <a:t>年新創期刊，不到</a:t>
            </a:r>
            <a:r>
              <a:rPr lang="en-US" altLang="zh-CN" dirty="0" smtClean="0">
                <a:latin typeface="Times New Roman" pitchFamily="18" charset="0"/>
              </a:rPr>
              <a:t>40</a:t>
            </a:r>
            <a:r>
              <a:rPr lang="zh-CN" altLang="en-US" dirty="0" smtClean="0">
                <a:latin typeface="Times New Roman" pitchFamily="18" charset="0"/>
              </a:rPr>
              <a:t>種。</a:t>
            </a:r>
            <a:endParaRPr lang="en-AU" altLang="zh-CN" dirty="0" smtClean="0">
              <a:latin typeface="Times New Roman" pitchFamily="18" charset="0"/>
            </a:endParaRPr>
          </a:p>
        </p:txBody>
      </p:sp>
      <p:sp>
        <p:nvSpPr>
          <p:cNvPr id="50180"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E89ED214-2405-48AD-93E1-95CF8C7C3142}" type="slidenum">
              <a:rPr lang="en-GB" altLang="zh-CN" smtClean="0">
                <a:latin typeface="Calibri" pitchFamily="34" charset="0"/>
              </a:rPr>
              <a:pPr eaLnBrk="1" hangingPunct="1">
                <a:spcBef>
                  <a:spcPct val="0"/>
                </a:spcBef>
                <a:defRPr/>
              </a:pPr>
              <a:t>4</a:t>
            </a:fld>
            <a:endParaRPr lang="en-GB" altLang="zh-CN" smtClean="0">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A0ED7F4-A1EB-4158-817E-5AA4CCA184C5}" type="slidenum">
              <a:rPr lang="en-US" smtClean="0"/>
              <a:pPr/>
              <a:t>40</a:t>
            </a:fld>
            <a:endParaRPr lang="en-US"/>
          </a:p>
        </p:txBody>
      </p:sp>
    </p:spTree>
    <p:extLst>
      <p:ext uri="{BB962C8B-B14F-4D97-AF65-F5344CB8AC3E}">
        <p14:creationId xmlns="" xmlns:p14="http://schemas.microsoft.com/office/powerpoint/2010/main" val="5485173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CA" sz="1200" dirty="0" smtClean="0"/>
              <a:t>Refreshed Daily</a:t>
            </a:r>
          </a:p>
          <a:p>
            <a:pPr marL="0" marR="0" indent="0" algn="l" defTabSz="914400" rtl="0" eaLnBrk="0" fontAlgn="base" latinLnBrk="0" hangingPunct="0">
              <a:lnSpc>
                <a:spcPct val="100000"/>
              </a:lnSpc>
              <a:spcBef>
                <a:spcPct val="30000"/>
              </a:spcBef>
              <a:spcAft>
                <a:spcPct val="0"/>
              </a:spcAft>
              <a:buClrTx/>
              <a:buSzTx/>
              <a:buFontTx/>
              <a:buNone/>
              <a:tabLst/>
              <a:defRPr/>
            </a:pPr>
            <a:r>
              <a:rPr lang="en-CA" sz="1200" dirty="0" smtClean="0"/>
              <a:t>Based on the behaviour of each logged-in user over the previous three months</a:t>
            </a:r>
          </a:p>
          <a:p>
            <a:endParaRPr lang="en-CA"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CA" sz="1200" b="1" i="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ea typeface="宋体" pitchFamily="2" charset="-122"/>
              </a:rPr>
              <a:t>Benefits</a:t>
            </a:r>
          </a:p>
          <a:p>
            <a:pPr marL="0" marR="0" indent="0" algn="l" defTabSz="914400" rtl="0" eaLnBrk="0" fontAlgn="base" latinLnBrk="0" hangingPunct="0">
              <a:lnSpc>
                <a:spcPct val="100000"/>
              </a:lnSpc>
              <a:spcBef>
                <a:spcPct val="30000"/>
              </a:spcBef>
              <a:spcAft>
                <a:spcPct val="0"/>
              </a:spcAft>
              <a:buClrTx/>
              <a:buSzTx/>
              <a:buFontTx/>
              <a:buNone/>
              <a:tabLst/>
              <a:defRPr/>
            </a:pPr>
            <a:r>
              <a:rPr lang="en-CA" sz="1200" dirty="0" smtClean="0"/>
              <a:t>Compelling Reading List from Users Peers</a:t>
            </a:r>
          </a:p>
          <a:p>
            <a:pPr marL="0" marR="0" indent="0" algn="l" defTabSz="914400" rtl="0" eaLnBrk="0" fontAlgn="base" latinLnBrk="0" hangingPunct="0">
              <a:lnSpc>
                <a:spcPct val="100000"/>
              </a:lnSpc>
              <a:spcBef>
                <a:spcPct val="30000"/>
              </a:spcBef>
              <a:spcAft>
                <a:spcPct val="0"/>
              </a:spcAft>
              <a:buClrTx/>
              <a:buSzTx/>
              <a:buFontTx/>
              <a:buNone/>
              <a:tabLst/>
              <a:defRPr/>
            </a:pPr>
            <a:r>
              <a:rPr lang="en-CA" sz="1200" dirty="0" smtClean="0"/>
              <a:t>Welcome by Librarians who pay for content and want users to make the most of this content</a:t>
            </a:r>
          </a:p>
          <a:p>
            <a:endParaRPr lang="en-AU" dirty="0"/>
          </a:p>
        </p:txBody>
      </p:sp>
      <p:sp>
        <p:nvSpPr>
          <p:cNvPr id="4" name="Slide Number Placeholder 3"/>
          <p:cNvSpPr>
            <a:spLocks noGrp="1"/>
          </p:cNvSpPr>
          <p:nvPr>
            <p:ph type="sldNum" sz="quarter" idx="10"/>
          </p:nvPr>
        </p:nvSpPr>
        <p:spPr/>
        <p:txBody>
          <a:bodyPr/>
          <a:lstStyle/>
          <a:p>
            <a:fld id="{1A0ED7F4-A1EB-4158-817E-5AA4CCA184C5}" type="slidenum">
              <a:rPr lang="en-US" smtClean="0"/>
              <a:pPr/>
              <a:t>41</a:t>
            </a:fld>
            <a:endParaRPr lang="en-US"/>
          </a:p>
        </p:txBody>
      </p:sp>
    </p:spTree>
    <p:extLst>
      <p:ext uri="{BB962C8B-B14F-4D97-AF65-F5344CB8AC3E}">
        <p14:creationId xmlns="" xmlns:p14="http://schemas.microsoft.com/office/powerpoint/2010/main" val="42207898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1CD83698-9D67-4EEF-B0CD-37E331FA3647}" type="slidenum">
              <a:rPr lang="en-AU" smtClean="0"/>
              <a:pPr/>
              <a:t>42</a:t>
            </a:fld>
            <a:endParaRPr lang="en-AU"/>
          </a:p>
        </p:txBody>
      </p:sp>
    </p:spTree>
    <p:extLst>
      <p:ext uri="{BB962C8B-B14F-4D97-AF65-F5344CB8AC3E}">
        <p14:creationId xmlns="" xmlns:p14="http://schemas.microsoft.com/office/powerpoint/2010/main" val="28135374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9114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06624DD4-3C40-4E36-B869-E300606DD194}" type="slidenum">
              <a:rPr lang="en-GB" altLang="zh-CN" smtClean="0"/>
              <a:pPr eaLnBrk="1" hangingPunct="1"/>
              <a:t>43</a:t>
            </a:fld>
            <a:endParaRPr lang="en-GB" altLang="zh-CN"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9830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CC39CCD7-7621-4AD7-AFDC-73175EE62AE1}" type="slidenum">
              <a:rPr lang="en-GB" altLang="zh-CN" smtClean="0"/>
              <a:pPr eaLnBrk="1" hangingPunct="1"/>
              <a:t>44</a:t>
            </a:fld>
            <a:endParaRPr lang="en-GB" altLang="zh-CN"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993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05995D2C-6862-4086-A19D-0AF787EF87BF}" type="slidenum">
              <a:rPr lang="en-GB" altLang="zh-CN" smtClean="0"/>
              <a:pPr eaLnBrk="1" hangingPunct="1"/>
              <a:t>45</a:t>
            </a:fld>
            <a:endParaRPr lang="en-GB" altLang="zh-CN"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1003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7C83E145-25B7-49DA-BA9A-5F38ED20BDA9}" type="slidenum">
              <a:rPr lang="en-GB" altLang="zh-CN" smtClean="0"/>
              <a:pPr eaLnBrk="1" hangingPunct="1"/>
              <a:t>46</a:t>
            </a:fld>
            <a:endParaRPr lang="en-GB" altLang="zh-CN"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1013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E52E52B6-028C-4C89-945E-D1E669163AA1}" type="slidenum">
              <a:rPr lang="en-GB" altLang="zh-CN" smtClean="0"/>
              <a:pPr eaLnBrk="1" hangingPunct="1"/>
              <a:t>47</a:t>
            </a:fld>
            <a:endParaRPr lang="en-GB" altLang="zh-CN"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1024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21A08EA1-9B4D-4661-B835-5F72C99A5172}" type="slidenum">
              <a:rPr lang="en-GB" altLang="zh-CN" smtClean="0"/>
              <a:pPr eaLnBrk="1" hangingPunct="1"/>
              <a:t>48</a:t>
            </a:fld>
            <a:endParaRPr lang="en-GB" altLang="zh-CN"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1034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9B8D49B4-6CF4-4B17-B01B-16E43D4CF3D8}" type="slidenum">
              <a:rPr lang="en-GB" altLang="zh-CN" smtClean="0"/>
              <a:pPr eaLnBrk="1" hangingPunct="1"/>
              <a:t>49</a:t>
            </a:fld>
            <a:endParaRPr lang="en-GB" altLang="zh-CN"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dirty="0" smtClean="0">
                <a:latin typeface="Times New Roman" pitchFamily="18" charset="0"/>
              </a:rPr>
              <a:t>第</a:t>
            </a:r>
            <a:r>
              <a:rPr lang="en-US" altLang="zh-CN" dirty="0" smtClean="0">
                <a:latin typeface="Times New Roman" pitchFamily="18" charset="0"/>
              </a:rPr>
              <a:t>6</a:t>
            </a:r>
            <a:r>
              <a:rPr lang="zh-TW" altLang="en-US" dirty="0" smtClean="0">
                <a:latin typeface="Times New Roman" pitchFamily="18" charset="0"/>
              </a:rPr>
              <a:t>頁：這張圖是</a:t>
            </a:r>
            <a:r>
              <a:rPr lang="en-US" altLang="zh-CN" dirty="0" smtClean="0">
                <a:latin typeface="Times New Roman" pitchFamily="18" charset="0"/>
              </a:rPr>
              <a:t>2009</a:t>
            </a:r>
            <a:r>
              <a:rPr lang="zh-CN" altLang="en-US" dirty="0" smtClean="0">
                <a:latin typeface="Times New Roman" pitchFamily="18" charset="0"/>
              </a:rPr>
              <a:t>年以來</a:t>
            </a:r>
            <a:r>
              <a:rPr lang="en-US" altLang="zh-CN" dirty="0" smtClean="0">
                <a:latin typeface="Times New Roman" pitchFamily="18" charset="0"/>
              </a:rPr>
              <a:t>Taylor &amp; Francis</a:t>
            </a:r>
            <a:r>
              <a:rPr lang="zh-TW" altLang="en-US" dirty="0" smtClean="0">
                <a:latin typeface="Times New Roman" pitchFamily="18" charset="0"/>
              </a:rPr>
              <a:t>期刊數量的總體增長情況，從圖表中可以看到</a:t>
            </a:r>
            <a:r>
              <a:rPr lang="en-US" altLang="zh-CN" dirty="0" smtClean="0">
                <a:latin typeface="Times New Roman" pitchFamily="18" charset="0"/>
              </a:rPr>
              <a:t>Taylor &amp; Francis</a:t>
            </a:r>
            <a:r>
              <a:rPr lang="zh-CN" altLang="en-US" dirty="0" smtClean="0">
                <a:latin typeface="Times New Roman" pitchFamily="18" charset="0"/>
              </a:rPr>
              <a:t>期刊總數</a:t>
            </a:r>
            <a:r>
              <a:rPr lang="en-US" altLang="zh-CN" dirty="0" smtClean="0">
                <a:latin typeface="Times New Roman" pitchFamily="18" charset="0"/>
              </a:rPr>
              <a:t>6</a:t>
            </a:r>
            <a:r>
              <a:rPr lang="zh-TW" altLang="en-US" dirty="0" smtClean="0">
                <a:latin typeface="Times New Roman" pitchFamily="18" charset="0"/>
              </a:rPr>
              <a:t>年間增加了近</a:t>
            </a:r>
            <a:r>
              <a:rPr lang="en-US" altLang="zh-CN" dirty="0" smtClean="0">
                <a:latin typeface="Times New Roman" pitchFamily="18" charset="0"/>
              </a:rPr>
              <a:t>30%</a:t>
            </a:r>
            <a:r>
              <a:rPr lang="zh-CN" altLang="en-US" dirty="0" smtClean="0">
                <a:latin typeface="Times New Roman" pitchFamily="18" charset="0"/>
              </a:rPr>
              <a:t>，</a:t>
            </a:r>
            <a:r>
              <a:rPr lang="en-US" altLang="zh-CN" dirty="0" smtClean="0">
                <a:latin typeface="Times New Roman" pitchFamily="18" charset="0"/>
              </a:rPr>
              <a:t>SSH</a:t>
            </a:r>
            <a:r>
              <a:rPr lang="zh-CN" altLang="en-US" dirty="0" smtClean="0">
                <a:latin typeface="Times New Roman" pitchFamily="18" charset="0"/>
              </a:rPr>
              <a:t>期刊增加了</a:t>
            </a:r>
            <a:r>
              <a:rPr lang="en-US" altLang="zh-CN" dirty="0" smtClean="0">
                <a:latin typeface="Times New Roman" pitchFamily="18" charset="0"/>
              </a:rPr>
              <a:t>260</a:t>
            </a:r>
            <a:r>
              <a:rPr lang="zh-CN" altLang="en-US" dirty="0" smtClean="0">
                <a:latin typeface="Times New Roman" pitchFamily="18" charset="0"/>
              </a:rPr>
              <a:t>多種，</a:t>
            </a:r>
            <a:r>
              <a:rPr lang="en-US" altLang="zh-CN" dirty="0" smtClean="0">
                <a:latin typeface="Times New Roman" pitchFamily="18" charset="0"/>
              </a:rPr>
              <a:t>ST</a:t>
            </a:r>
            <a:r>
              <a:rPr lang="zh-CN" altLang="en-US" dirty="0" smtClean="0">
                <a:latin typeface="Times New Roman" pitchFamily="18" charset="0"/>
              </a:rPr>
              <a:t>期刊增加了</a:t>
            </a:r>
            <a:r>
              <a:rPr lang="en-US" altLang="zh-CN" dirty="0" smtClean="0">
                <a:latin typeface="Times New Roman" pitchFamily="18" charset="0"/>
              </a:rPr>
              <a:t>160</a:t>
            </a:r>
            <a:r>
              <a:rPr lang="zh-CN" altLang="en-US" dirty="0" smtClean="0">
                <a:latin typeface="Times New Roman" pitchFamily="18" charset="0"/>
              </a:rPr>
              <a:t>多種。</a:t>
            </a:r>
            <a:r>
              <a:rPr lang="en-US" altLang="zh-CN" dirty="0" smtClean="0">
                <a:latin typeface="Times New Roman" pitchFamily="18" charset="0"/>
              </a:rPr>
              <a:t>Fresh</a:t>
            </a:r>
            <a:r>
              <a:rPr lang="zh-TW" altLang="en-US" dirty="0" smtClean="0">
                <a:latin typeface="Times New Roman" pitchFamily="18" charset="0"/>
              </a:rPr>
              <a:t>資料庫和新創期刊數量相對穩定。</a:t>
            </a:r>
            <a:endParaRPr lang="en-AU" altLang="zh-CN" dirty="0" smtClean="0">
              <a:latin typeface="Times New Roman" pitchFamily="18" charset="0"/>
            </a:endParaRPr>
          </a:p>
        </p:txBody>
      </p:sp>
      <p:sp>
        <p:nvSpPr>
          <p:cNvPr id="51204"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B364974C-A0F0-4DE9-8EBF-C33388BE8534}" type="slidenum">
              <a:rPr lang="en-GB" altLang="zh-CN" smtClean="0">
                <a:latin typeface="Calibri" pitchFamily="34" charset="0"/>
              </a:rPr>
              <a:pPr eaLnBrk="1" hangingPunct="1">
                <a:spcBef>
                  <a:spcPct val="0"/>
                </a:spcBef>
                <a:defRPr/>
              </a:pPr>
              <a:t>5</a:t>
            </a:fld>
            <a:endParaRPr lang="en-GB" altLang="zh-CN" smtClean="0">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1044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DA954F00-14FF-4C1E-BAEC-BAA791D7C04A}" type="slidenum">
              <a:rPr lang="en-GB" altLang="zh-CN" smtClean="0"/>
              <a:pPr eaLnBrk="1" hangingPunct="1"/>
              <a:t>50</a:t>
            </a:fld>
            <a:endParaRPr lang="en-GB" altLang="zh-CN"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1054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2AF88E28-5C8A-4666-9F43-6062FD30E9E2}" type="slidenum">
              <a:rPr lang="en-GB" altLang="zh-CN" smtClean="0"/>
              <a:pPr eaLnBrk="1" hangingPunct="1"/>
              <a:t>51</a:t>
            </a:fld>
            <a:endParaRPr lang="en-GB" altLang="zh-CN"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53F8DD9C-8AA9-4CF7-BE4D-BD23B45594F0}" type="slidenum">
              <a:rPr lang="en-GB" altLang="zh-CN" smtClean="0"/>
              <a:pPr eaLnBrk="1" hangingPunct="1"/>
              <a:t>52</a:t>
            </a:fld>
            <a:endParaRPr lang="en-GB" altLang="zh-CN"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1075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FCF4EB0E-E091-43F0-8B6F-6D00997B00CA}" type="slidenum">
              <a:rPr lang="en-GB" altLang="zh-CN" smtClean="0"/>
              <a:pPr eaLnBrk="1" hangingPunct="1"/>
              <a:t>54</a:t>
            </a:fld>
            <a:endParaRPr lang="en-GB" altLang="zh-CN"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10854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FC0B8D03-0A25-4C3B-8995-DA6A1AC3604E}" type="slidenum">
              <a:rPr lang="en-GB" altLang="zh-CN" smtClean="0"/>
              <a:pPr eaLnBrk="1" hangingPunct="1"/>
              <a:t>55</a:t>
            </a:fld>
            <a:endParaRPr lang="en-GB" altLang="zh-CN"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1095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A1A19EAF-F321-43B6-BBE1-4CC2F83C8CFF}" type="slidenum">
              <a:rPr lang="en-GB" altLang="zh-CN" smtClean="0"/>
              <a:pPr eaLnBrk="1" hangingPunct="1"/>
              <a:t>56</a:t>
            </a:fld>
            <a:endParaRPr lang="en-GB" altLang="zh-CN"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11059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0DA30791-BF43-47C5-9AEB-3BA6DC77AE68}" type="slidenum">
              <a:rPr lang="en-GB" altLang="zh-CN" smtClean="0"/>
              <a:pPr eaLnBrk="1" hangingPunct="1"/>
              <a:t>57</a:t>
            </a:fld>
            <a:endParaRPr lang="en-GB" altLang="zh-CN"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11162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BE86EA1F-AF2C-4D48-8B4E-5D7A7D250897}" type="slidenum">
              <a:rPr lang="en-GB" altLang="zh-CN" smtClean="0"/>
              <a:pPr eaLnBrk="1" hangingPunct="1"/>
              <a:t>58</a:t>
            </a:fld>
            <a:endParaRPr lang="en-GB" altLang="zh-CN"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1126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AD1B20F2-AAF5-4112-B903-4EA82D8AA1DD}" type="slidenum">
              <a:rPr lang="en-GB" altLang="zh-CN" smtClean="0"/>
              <a:pPr eaLnBrk="1" hangingPunct="1"/>
              <a:t>59</a:t>
            </a:fld>
            <a:endParaRPr lang="en-GB" altLang="zh-CN"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1136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B6E73567-4491-4DCB-AAEA-6589FCB5D90B}" type="slidenum">
              <a:rPr lang="en-GB" altLang="zh-CN" smtClean="0">
                <a:solidFill>
                  <a:srgbClr val="000000"/>
                </a:solidFill>
              </a:rPr>
              <a:pPr eaLnBrk="1" hangingPunct="1"/>
              <a:t>60</a:t>
            </a:fld>
            <a:endParaRPr lang="en-GB" altLang="zh-CN"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smtClean="0">
                <a:latin typeface="Arial" charset="0"/>
              </a:rPr>
              <a:t>第</a:t>
            </a:r>
            <a:r>
              <a:rPr lang="en-US" altLang="zh-CN" dirty="0" smtClean="0">
                <a:latin typeface="Arial" charset="0"/>
              </a:rPr>
              <a:t>6</a:t>
            </a:r>
            <a:r>
              <a:rPr lang="zh-CN" altLang="en-US" dirty="0" smtClean="0">
                <a:latin typeface="Arial" charset="0"/>
              </a:rPr>
              <a:t>页：</a:t>
            </a:r>
            <a:r>
              <a:rPr lang="en-US" altLang="zh-CN" dirty="0" smtClean="0">
                <a:latin typeface="Arial" charset="0"/>
              </a:rPr>
              <a:t>Taylor &amp; Francis</a:t>
            </a:r>
            <a:r>
              <a:rPr lang="zh-CN" altLang="en-US" dirty="0" smtClean="0">
                <a:latin typeface="Arial" charset="0"/>
              </a:rPr>
              <a:t>为大家提供</a:t>
            </a:r>
            <a:r>
              <a:rPr lang="zh-CN" altLang="en-US" dirty="0" smtClean="0">
                <a:latin typeface="Arial" charset="0"/>
                <a:cs typeface="Arial" charset="0"/>
              </a:rPr>
              <a:t>全球最大的人文社科期刊数据库，</a:t>
            </a:r>
            <a:r>
              <a:rPr lang="zh-CN" altLang="en-US" dirty="0" smtClean="0">
                <a:latin typeface="Arial" charset="0"/>
              </a:rPr>
              <a:t>简称</a:t>
            </a:r>
            <a:r>
              <a:rPr lang="en-US" altLang="zh-CN" dirty="0" smtClean="0">
                <a:latin typeface="Arial" charset="0"/>
              </a:rPr>
              <a:t>SSH</a:t>
            </a:r>
            <a:r>
              <a:rPr lang="zh-CN" altLang="en-US" dirty="0" smtClean="0">
                <a:latin typeface="Arial" charset="0"/>
              </a:rPr>
              <a:t>期刊数据库，提供</a:t>
            </a:r>
            <a:r>
              <a:rPr lang="en-US" altLang="zh-CN" dirty="0" smtClean="0">
                <a:latin typeface="Arial" charset="0"/>
              </a:rPr>
              <a:t>1100</a:t>
            </a:r>
            <a:r>
              <a:rPr lang="zh-CN" altLang="en-US" dirty="0" smtClean="0">
                <a:latin typeface="Arial" charset="0"/>
              </a:rPr>
              <a:t>多种期刊，覆盖</a:t>
            </a:r>
            <a:r>
              <a:rPr lang="en-US" altLang="zh-CN" dirty="0" smtClean="0">
                <a:latin typeface="Arial" charset="0"/>
              </a:rPr>
              <a:t>14</a:t>
            </a:r>
            <a:r>
              <a:rPr lang="zh-CN" altLang="en-US" dirty="0" smtClean="0">
                <a:latin typeface="Arial" charset="0"/>
              </a:rPr>
              <a:t>个学科。全部期刊都经过同行评审。内容最早可以回溯到</a:t>
            </a:r>
            <a:r>
              <a:rPr lang="en-US" altLang="zh-CN" dirty="0" smtClean="0">
                <a:latin typeface="Arial" charset="0"/>
              </a:rPr>
              <a:t>1997</a:t>
            </a:r>
            <a:r>
              <a:rPr lang="zh-CN" altLang="en-US" dirty="0" smtClean="0">
                <a:latin typeface="Arial" charset="0"/>
              </a:rPr>
              <a:t>年。</a:t>
            </a:r>
            <a:endParaRPr lang="en-AU" altLang="zh-CN" dirty="0" smtClean="0"/>
          </a:p>
        </p:txBody>
      </p:sp>
      <p:sp>
        <p:nvSpPr>
          <p:cNvPr id="6144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9FC30BC-826A-4B92-B6DF-CE62313AF1B4}" type="slidenum">
              <a:rPr lang="en-GB" altLang="zh-CN">
                <a:solidFill>
                  <a:prstClr val="black"/>
                </a:solidFill>
              </a:rPr>
              <a:pPr eaLnBrk="1" hangingPunct="1">
                <a:spcBef>
                  <a:spcPct val="0"/>
                </a:spcBef>
              </a:pPr>
              <a:t>6</a:t>
            </a:fld>
            <a:endParaRPr lang="en-GB" altLang="zh-CN">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zh-CN" b="1" dirty="0" smtClean="0"/>
              <a:t>第</a:t>
            </a:r>
            <a:r>
              <a:rPr lang="en-US" altLang="zh-TW" b="1" dirty="0" smtClean="0"/>
              <a:t>68</a:t>
            </a:r>
            <a:r>
              <a:rPr lang="zh-CN" altLang="zh-CN" b="1" dirty="0" smtClean="0"/>
              <a:t>页</a:t>
            </a:r>
            <a:r>
              <a:rPr lang="zh-CN" altLang="zh-CN" dirty="0" smtClean="0"/>
              <a:t>：</a:t>
            </a:r>
            <a:r>
              <a:rPr lang="zh-TW" altLang="en-US" dirty="0" smtClean="0"/>
              <a:t>我們在平臺上選取了</a:t>
            </a:r>
            <a:r>
              <a:rPr lang="en-US" altLang="zh-TW" dirty="0" smtClean="0"/>
              <a:t>40</a:t>
            </a:r>
            <a:r>
              <a:rPr lang="zh-TW" altLang="en-US" dirty="0" smtClean="0"/>
              <a:t>份期刊為其添置了</a:t>
            </a:r>
            <a:r>
              <a:rPr lang="en-US" altLang="zh-TW" dirty="0" err="1" smtClean="0"/>
              <a:t>colwiz</a:t>
            </a:r>
            <a:r>
              <a:rPr lang="en-US" altLang="zh-TW" dirty="0" smtClean="0"/>
              <a:t> </a:t>
            </a:r>
            <a:r>
              <a:rPr lang="en-US" altLang="zh-TW" dirty="0" err="1" smtClean="0"/>
              <a:t>iPDF</a:t>
            </a:r>
            <a:r>
              <a:rPr lang="zh-TW" altLang="en-US" dirty="0" smtClean="0"/>
              <a:t>版本的文章</a:t>
            </a:r>
            <a:r>
              <a:rPr lang="zh-CN" altLang="zh-CN" dirty="0" smtClean="0"/>
              <a:t>，</a:t>
            </a:r>
            <a:r>
              <a:rPr lang="zh-CN" altLang="en-US" dirty="0" smtClean="0"/>
              <a:t>訂戶可直接點擊</a:t>
            </a:r>
            <a:r>
              <a:rPr lang="en-US" altLang="zh-CN" dirty="0" smtClean="0"/>
              <a:t>View &amp; annotate PDF</a:t>
            </a:r>
            <a:r>
              <a:rPr lang="zh-CN" altLang="en-US" dirty="0" smtClean="0"/>
              <a:t>在</a:t>
            </a:r>
            <a:r>
              <a:rPr lang="en-US" altLang="zh-CN" dirty="0" err="1" smtClean="0"/>
              <a:t>colwiz</a:t>
            </a:r>
            <a:r>
              <a:rPr lang="zh-CN" altLang="en-US" dirty="0" smtClean="0"/>
              <a:t>閱讀器中閱覽或下載</a:t>
            </a:r>
            <a:r>
              <a:rPr lang="en-US" altLang="zh-CN" dirty="0" err="1" smtClean="0"/>
              <a:t>iPDF</a:t>
            </a:r>
            <a:r>
              <a:rPr lang="zh-CN" altLang="en-US" dirty="0" smtClean="0"/>
              <a:t>格式的文章。在</a:t>
            </a:r>
            <a:r>
              <a:rPr lang="en-US" altLang="zh-CN" dirty="0" err="1" smtClean="0"/>
              <a:t>iPDF</a:t>
            </a:r>
            <a:r>
              <a:rPr lang="zh-CN" altLang="en-US" dirty="0" smtClean="0"/>
              <a:t>版本的文章中</a:t>
            </a:r>
            <a:r>
              <a:rPr lang="zh-CN" altLang="zh-CN" dirty="0" smtClean="0"/>
              <a:t>，</a:t>
            </a:r>
            <a:r>
              <a:rPr lang="zh-TW" altLang="en-US" dirty="0" smtClean="0"/>
              <a:t>讀者可以任意標記顏色</a:t>
            </a:r>
            <a:r>
              <a:rPr lang="zh-CN" altLang="zh-CN" dirty="0" smtClean="0"/>
              <a:t>、</a:t>
            </a:r>
            <a:r>
              <a:rPr lang="zh-TW" altLang="en-US" dirty="0" smtClean="0"/>
              <a:t>圈選文章內容</a:t>
            </a:r>
            <a:r>
              <a:rPr lang="zh-CN" altLang="zh-CN" dirty="0" smtClean="0"/>
              <a:t>、</a:t>
            </a:r>
            <a:r>
              <a:rPr lang="zh-CN" altLang="en-US" dirty="0" smtClean="0"/>
              <a:t>增加</a:t>
            </a:r>
            <a:r>
              <a:rPr lang="zh-TW" altLang="en-US" dirty="0" smtClean="0"/>
              <a:t>註</a:t>
            </a:r>
            <a:r>
              <a:rPr lang="zh-CN" altLang="en-US" dirty="0" smtClean="0"/>
              <a:t>解</a:t>
            </a:r>
            <a:r>
              <a:rPr lang="zh-CN" altLang="zh-CN" dirty="0" smtClean="0"/>
              <a:t>，</a:t>
            </a:r>
            <a:r>
              <a:rPr lang="zh-TW" altLang="en-US" dirty="0" smtClean="0"/>
              <a:t>像直接在紙質文章中做備註一樣簡單</a:t>
            </a:r>
            <a:r>
              <a:rPr lang="zh-CN" altLang="zh-CN" dirty="0" smtClean="0"/>
              <a:t>！</a:t>
            </a:r>
            <a:r>
              <a:rPr lang="zh-TW" altLang="en-US" dirty="0" smtClean="0"/>
              <a:t>讀者在</a:t>
            </a:r>
            <a:r>
              <a:rPr lang="en-US" altLang="zh-TW" dirty="0" err="1" smtClean="0"/>
              <a:t>colwiz</a:t>
            </a:r>
            <a:r>
              <a:rPr lang="zh-TW" altLang="en-US" dirty="0" smtClean="0"/>
              <a:t>註冊帳戶後可享受更多服務</a:t>
            </a:r>
            <a:r>
              <a:rPr lang="zh-CN" altLang="zh-CN" dirty="0" smtClean="0"/>
              <a:t>，</a:t>
            </a:r>
            <a:r>
              <a:rPr lang="zh-CN" altLang="en-US" dirty="0" smtClean="0"/>
              <a:t>如保存備註至</a:t>
            </a:r>
            <a:r>
              <a:rPr lang="en-US" altLang="zh-CN" dirty="0" err="1" smtClean="0"/>
              <a:t>colwiz</a:t>
            </a:r>
            <a:r>
              <a:rPr lang="en-US" altLang="zh-CN" dirty="0" smtClean="0"/>
              <a:t> Library</a:t>
            </a:r>
            <a:r>
              <a:rPr lang="zh-CN" altLang="zh-CN" dirty="0" smtClean="0"/>
              <a:t>，并分享给他人等。 </a:t>
            </a:r>
            <a:r>
              <a:rPr lang="zh-TW" altLang="en-US" dirty="0" smtClean="0"/>
              <a:t>目前</a:t>
            </a:r>
            <a:r>
              <a:rPr lang="en-US" altLang="zh-TW" dirty="0" err="1" smtClean="0"/>
              <a:t>colwiz</a:t>
            </a:r>
            <a:r>
              <a:rPr lang="zh-TW" altLang="en-US" dirty="0" smtClean="0"/>
              <a:t>閱讀器外掛程式支援</a:t>
            </a:r>
            <a:r>
              <a:rPr lang="en-US" altLang="zh-TW" dirty="0" err="1" smtClean="0"/>
              <a:t>Chrome,Firefox,Safari</a:t>
            </a:r>
            <a:r>
              <a:rPr lang="zh-TW" altLang="en-US" dirty="0" smtClean="0"/>
              <a:t>和</a:t>
            </a:r>
            <a:r>
              <a:rPr lang="en-US" altLang="zh-TW" dirty="0" smtClean="0"/>
              <a:t>IE10</a:t>
            </a:r>
            <a:r>
              <a:rPr lang="zh-TW" altLang="en-US" dirty="0" smtClean="0"/>
              <a:t>及以上版本的電腦瀏覽器</a:t>
            </a:r>
            <a:r>
              <a:rPr lang="zh-CN" altLang="zh-CN" dirty="0" smtClean="0"/>
              <a:t>，</a:t>
            </a:r>
            <a:r>
              <a:rPr lang="zh-TW" altLang="en-US" dirty="0" smtClean="0"/>
              <a:t>以及</a:t>
            </a:r>
            <a:r>
              <a:rPr lang="en-US" altLang="zh-TW" dirty="0" smtClean="0"/>
              <a:t>Chrome</a:t>
            </a:r>
            <a:r>
              <a:rPr lang="zh-TW" altLang="en-US" dirty="0" smtClean="0"/>
              <a:t>和</a:t>
            </a:r>
            <a:r>
              <a:rPr lang="en-US" altLang="zh-TW" dirty="0" smtClean="0"/>
              <a:t>Opera</a:t>
            </a:r>
            <a:r>
              <a:rPr lang="zh-TW" altLang="en-US" dirty="0" smtClean="0"/>
              <a:t>行動版瀏覽器</a:t>
            </a:r>
            <a:r>
              <a:rPr lang="zh-CN" altLang="zh-CN" dirty="0" smtClean="0"/>
              <a:t>，</a:t>
            </a:r>
            <a:r>
              <a:rPr lang="zh-TW" altLang="en-US" dirty="0" smtClean="0"/>
              <a:t>推薦您使用</a:t>
            </a:r>
            <a:r>
              <a:rPr lang="en-US" altLang="zh-TW" dirty="0" smtClean="0"/>
              <a:t>Chrome</a:t>
            </a:r>
            <a:r>
              <a:rPr lang="zh-TW" altLang="en-US" dirty="0" smtClean="0"/>
              <a:t>瀏覽器</a:t>
            </a:r>
            <a:r>
              <a:rPr lang="zh-CN" altLang="zh-CN" dirty="0" smtClean="0"/>
              <a:t>。</a:t>
            </a:r>
          </a:p>
          <a:p>
            <a:endParaRPr lang="zh-CN" altLang="zh-CN" dirty="0" smtClean="0"/>
          </a:p>
          <a:p>
            <a:endParaRPr lang="zh-CN" altLang="zh-CN" dirty="0" smtClean="0"/>
          </a:p>
          <a:p>
            <a:endParaRPr lang="zh-CN" altLang="zh-CN" dirty="0" smtClean="0"/>
          </a:p>
        </p:txBody>
      </p:sp>
      <p:sp>
        <p:nvSpPr>
          <p:cNvPr id="9318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0D7706D-7177-4E07-93D9-354DC1FF1446}" type="slidenum">
              <a:rPr lang="en-GB" altLang="zh-CN" smtClean="0"/>
              <a:pPr eaLnBrk="1" hangingPunct="1">
                <a:spcBef>
                  <a:spcPct val="0"/>
                </a:spcBef>
              </a:pPr>
              <a:t>61</a:t>
            </a:fld>
            <a:endParaRPr lang="en-GB" altLang="zh-CN"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757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D4185837-A02D-4108-A57C-40BDAB175C69}" type="slidenum">
              <a:rPr lang="en-GB" altLang="zh-CN" smtClean="0"/>
              <a:pPr eaLnBrk="1" hangingPunct="1"/>
              <a:t>62</a:t>
            </a:fld>
            <a:endParaRPr lang="en-GB" altLang="zh-CN"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778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95B02C13-A450-4E44-B40C-6694B299A612}" type="slidenum">
              <a:rPr lang="en-GB" altLang="zh-CN" smtClean="0"/>
              <a:pPr eaLnBrk="1" hangingPunct="1"/>
              <a:t>63</a:t>
            </a:fld>
            <a:endParaRPr lang="en-GB" altLang="zh-CN"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dirty="0" smtClean="0">
                <a:latin typeface="Times New Roman" pitchFamily="18" charset="0"/>
              </a:rPr>
              <a:t>第</a:t>
            </a:r>
            <a:r>
              <a:rPr lang="en-US" altLang="zh-TW" dirty="0" smtClean="0">
                <a:latin typeface="Times New Roman" pitchFamily="18" charset="0"/>
              </a:rPr>
              <a:t>71</a:t>
            </a:r>
            <a:r>
              <a:rPr lang="zh-CN" altLang="en-US" dirty="0" smtClean="0">
                <a:latin typeface="Times New Roman" pitchFamily="18" charset="0"/>
              </a:rPr>
              <a:t>页：</a:t>
            </a:r>
            <a:r>
              <a:rPr lang="zh-TW" altLang="en-US" dirty="0" smtClean="0">
                <a:latin typeface="Times New Roman" pitchFamily="18" charset="0"/>
              </a:rPr>
              <a:t>除了以上的資料庫之外</a:t>
            </a:r>
            <a:r>
              <a:rPr lang="zh-CN" altLang="en-US" dirty="0" smtClean="0">
                <a:latin typeface="Times New Roman" pitchFamily="18" charset="0"/>
              </a:rPr>
              <a:t>，</a:t>
            </a:r>
            <a:r>
              <a:rPr lang="en-US" altLang="zh-TW" dirty="0" smtClean="0">
                <a:latin typeface="Times New Roman" pitchFamily="18" charset="0"/>
              </a:rPr>
              <a:t>TF</a:t>
            </a:r>
            <a:r>
              <a:rPr lang="zh-TW" altLang="en-US" dirty="0" smtClean="0">
                <a:latin typeface="Times New Roman" pitchFamily="18" charset="0"/>
              </a:rPr>
              <a:t>現在有</a:t>
            </a:r>
            <a:r>
              <a:rPr lang="en-US" altLang="zh-TW" dirty="0" smtClean="0">
                <a:latin typeface="Times New Roman" pitchFamily="18" charset="0"/>
              </a:rPr>
              <a:t>55</a:t>
            </a:r>
            <a:r>
              <a:rPr lang="zh-TW" altLang="en-US" dirty="0" smtClean="0">
                <a:latin typeface="Times New Roman" pitchFamily="18" charset="0"/>
              </a:rPr>
              <a:t>份</a:t>
            </a:r>
            <a:r>
              <a:rPr lang="en-US" altLang="zh-TW" dirty="0" smtClean="0">
                <a:latin typeface="Times New Roman" pitchFamily="18" charset="0"/>
              </a:rPr>
              <a:t>OA</a:t>
            </a:r>
            <a:r>
              <a:rPr lang="zh-TW" altLang="en-US" dirty="0" smtClean="0">
                <a:latin typeface="Times New Roman" pitchFamily="18" charset="0"/>
              </a:rPr>
              <a:t>期刊</a:t>
            </a:r>
            <a:r>
              <a:rPr lang="zh-CN" altLang="en-US" dirty="0" smtClean="0">
                <a:latin typeface="Times New Roman" pitchFamily="18" charset="0"/>
              </a:rPr>
              <a:t>，目前有</a:t>
            </a:r>
            <a:r>
              <a:rPr lang="en-US" altLang="zh-CN" dirty="0" smtClean="0">
                <a:latin typeface="Times New Roman" pitchFamily="18" charset="0"/>
              </a:rPr>
              <a:t>37</a:t>
            </a:r>
            <a:r>
              <a:rPr lang="zh-CN" altLang="en-US" dirty="0" smtClean="0">
                <a:latin typeface="Times New Roman" pitchFamily="18" charset="0"/>
              </a:rPr>
              <a:t>份在</a:t>
            </a:r>
            <a:r>
              <a:rPr lang="en-US" altLang="zh-CN" dirty="0" smtClean="0">
                <a:latin typeface="Times New Roman" pitchFamily="18" charset="0"/>
              </a:rPr>
              <a:t>Taylor &amp; Francis Online</a:t>
            </a:r>
            <a:r>
              <a:rPr lang="zh-CN" altLang="en-US" dirty="0" smtClean="0">
                <a:latin typeface="Times New Roman" pitchFamily="18" charset="0"/>
              </a:rPr>
              <a:t>平臺上，</a:t>
            </a:r>
            <a:r>
              <a:rPr lang="zh-TW" altLang="en-US" dirty="0" smtClean="0">
                <a:latin typeface="Times New Roman" pitchFamily="18" charset="0"/>
              </a:rPr>
              <a:t>另有</a:t>
            </a:r>
            <a:r>
              <a:rPr lang="en-US" altLang="zh-TW" dirty="0" smtClean="0">
                <a:latin typeface="Times New Roman" pitchFamily="18" charset="0"/>
              </a:rPr>
              <a:t>18</a:t>
            </a:r>
            <a:r>
              <a:rPr lang="zh-TW" altLang="en-US" dirty="0" smtClean="0">
                <a:latin typeface="Times New Roman" pitchFamily="18" charset="0"/>
              </a:rPr>
              <a:t>種在我們的開放獲取期刊品牌</a:t>
            </a:r>
            <a:r>
              <a:rPr lang="en-US" altLang="zh-TW" dirty="0" smtClean="0">
                <a:latin typeface="Times New Roman" pitchFamily="18" charset="0"/>
              </a:rPr>
              <a:t>Cogent</a:t>
            </a:r>
            <a:r>
              <a:rPr lang="zh-TW" altLang="en-US" dirty="0" smtClean="0">
                <a:latin typeface="Times New Roman" pitchFamily="18" charset="0"/>
              </a:rPr>
              <a:t>旗下</a:t>
            </a:r>
            <a:r>
              <a:rPr lang="zh-CN" altLang="en-US" dirty="0" smtClean="0">
                <a:latin typeface="Times New Roman" pitchFamily="18" charset="0"/>
              </a:rPr>
              <a:t>。</a:t>
            </a:r>
            <a:r>
              <a:rPr lang="zh-TW" altLang="en-US" dirty="0" smtClean="0">
                <a:latin typeface="Times New Roman" pitchFamily="18" charset="0"/>
              </a:rPr>
              <a:t>去年底我們推出了</a:t>
            </a:r>
            <a:r>
              <a:rPr lang="en-US" altLang="zh-TW" dirty="0" err="1" smtClean="0">
                <a:latin typeface="Times New Roman" pitchFamily="18" charset="0"/>
              </a:rPr>
              <a:t>Congent</a:t>
            </a:r>
            <a:r>
              <a:rPr lang="zh-TW" altLang="en-US" dirty="0" smtClean="0">
                <a:latin typeface="Times New Roman" pitchFamily="18" charset="0"/>
              </a:rPr>
              <a:t>的專門網頁</a:t>
            </a:r>
            <a:r>
              <a:rPr lang="zh-CN" altLang="en-US" dirty="0" smtClean="0">
                <a:latin typeface="Times New Roman" pitchFamily="18" charset="0"/>
              </a:rPr>
              <a:t>。</a:t>
            </a:r>
            <a:endParaRPr lang="zh-CN" altLang="zh-CN" dirty="0" smtClean="0">
              <a:latin typeface="Times New Roman" pitchFamily="18" charset="0"/>
            </a:endParaRPr>
          </a:p>
        </p:txBody>
      </p:sp>
      <p:sp>
        <p:nvSpPr>
          <p:cNvPr id="9933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205EF475-3B0A-4C43-AD0D-454DDB62E69E}" type="slidenum">
              <a:rPr lang="en-GB" altLang="zh-CN" smtClean="0"/>
              <a:pPr eaLnBrk="1" hangingPunct="1">
                <a:spcBef>
                  <a:spcPct val="0"/>
                </a:spcBef>
              </a:pPr>
              <a:t>64</a:t>
            </a:fld>
            <a:endParaRPr lang="en-GB" altLang="zh-CN"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smtClean="0"/>
              <a:t>第</a:t>
            </a:r>
            <a:r>
              <a:rPr lang="en-US" altLang="zh-TW" dirty="0" smtClean="0"/>
              <a:t>72</a:t>
            </a:r>
            <a:r>
              <a:rPr lang="zh-CN" altLang="en-US" dirty="0" smtClean="0"/>
              <a:t>页：</a:t>
            </a:r>
            <a:r>
              <a:rPr lang="zh-TW" altLang="en-US" dirty="0" smtClean="0"/>
              <a:t>大家現在看到的就是移動版的主頁了</a:t>
            </a:r>
            <a:r>
              <a:rPr lang="zh-CN" altLang="en-US" dirty="0" smtClean="0"/>
              <a:t>。</a:t>
            </a:r>
            <a:r>
              <a:rPr lang="zh-TW" altLang="en-US" dirty="0" smtClean="0"/>
              <a:t>大家看到主頁非常的簡單</a:t>
            </a:r>
            <a:r>
              <a:rPr lang="zh-CN" altLang="en-US" dirty="0" smtClean="0"/>
              <a:t>，</a:t>
            </a:r>
            <a:r>
              <a:rPr lang="zh-TW" altLang="en-US" dirty="0" smtClean="0"/>
              <a:t>頂端有一個導航功能表按鈕</a:t>
            </a:r>
            <a:r>
              <a:rPr lang="zh-CN" altLang="en-US" dirty="0" smtClean="0"/>
              <a:t>。</a:t>
            </a:r>
            <a:endParaRPr lang="en-US" altLang="zh-CN" dirty="0" smtClean="0"/>
          </a:p>
          <a:p>
            <a:pPr eaLnBrk="1" hangingPunct="1">
              <a:spcBef>
                <a:spcPct val="0"/>
              </a:spcBef>
            </a:pPr>
            <a:endParaRPr lang="en-AU" altLang="zh-CN" dirty="0" smtClean="0"/>
          </a:p>
        </p:txBody>
      </p:sp>
      <p:sp>
        <p:nvSpPr>
          <p:cNvPr id="10035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44FF28F-BD5D-4A49-B939-5FB2983D37E5}" type="slidenum">
              <a:rPr lang="en-GB" altLang="zh-CN" smtClean="0"/>
              <a:pPr eaLnBrk="1" hangingPunct="1">
                <a:spcBef>
                  <a:spcPct val="0"/>
                </a:spcBef>
              </a:pPr>
              <a:t>65</a:t>
            </a:fld>
            <a:endParaRPr lang="en-GB" altLang="zh-CN"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smtClean="0"/>
              <a:t>第</a:t>
            </a:r>
            <a:r>
              <a:rPr lang="en-US" altLang="zh-TW" dirty="0" smtClean="0"/>
              <a:t>73</a:t>
            </a:r>
            <a:r>
              <a:rPr lang="zh-CN" altLang="en-US" dirty="0" smtClean="0"/>
              <a:t>页：點擊以後，</a:t>
            </a:r>
            <a:r>
              <a:rPr lang="zh-TW" altLang="en-US" dirty="0" smtClean="0"/>
              <a:t>移動版的導航就展開了</a:t>
            </a:r>
            <a:r>
              <a:rPr lang="zh-CN" altLang="en-US" dirty="0" smtClean="0"/>
              <a:t>。</a:t>
            </a:r>
            <a:r>
              <a:rPr lang="zh-TW" altLang="en-US" dirty="0" smtClean="0"/>
              <a:t>先來講一下在有</a:t>
            </a:r>
            <a:r>
              <a:rPr lang="en-US" altLang="zh-TW" dirty="0" smtClean="0"/>
              <a:t>WIFI</a:t>
            </a:r>
            <a:r>
              <a:rPr lang="zh-TW" altLang="en-US" dirty="0" smtClean="0"/>
              <a:t>的環境中</a:t>
            </a:r>
            <a:r>
              <a:rPr lang="zh-CN" altLang="en-US" dirty="0" smtClean="0"/>
              <a:t>，</a:t>
            </a:r>
            <a:r>
              <a:rPr lang="zh-TW" altLang="en-US" dirty="0" smtClean="0"/>
              <a:t>怎麼完成配置</a:t>
            </a:r>
            <a:r>
              <a:rPr lang="zh-CN" altLang="en-US" dirty="0" smtClean="0"/>
              <a:t>。其實呢，</a:t>
            </a:r>
            <a:r>
              <a:rPr lang="zh-TW" altLang="en-US" dirty="0" smtClean="0"/>
              <a:t>在圖書館或者研究所</a:t>
            </a:r>
            <a:r>
              <a:rPr lang="en-US" altLang="zh-TW" dirty="0" smtClean="0"/>
              <a:t>IP</a:t>
            </a:r>
            <a:r>
              <a:rPr lang="zh-TW" altLang="en-US" dirty="0" smtClean="0"/>
              <a:t>覆蓋範圍內</a:t>
            </a:r>
            <a:r>
              <a:rPr lang="zh-CN" altLang="en-US" dirty="0" smtClean="0"/>
              <a:t>，</a:t>
            </a:r>
            <a:r>
              <a:rPr lang="zh-TW" altLang="en-US" dirty="0" smtClean="0"/>
              <a:t>如果可以通過</a:t>
            </a:r>
            <a:r>
              <a:rPr lang="en-US" altLang="zh-TW" dirty="0" smtClean="0"/>
              <a:t>WIFI</a:t>
            </a:r>
            <a:r>
              <a:rPr lang="zh-TW" altLang="en-US" dirty="0" smtClean="0"/>
              <a:t>訪問</a:t>
            </a:r>
            <a:r>
              <a:rPr lang="en-US" altLang="zh-TW" dirty="0" smtClean="0"/>
              <a:t>T&amp;F Online</a:t>
            </a:r>
            <a:r>
              <a:rPr lang="zh-TW" altLang="en-US" dirty="0" smtClean="0"/>
              <a:t>移動版的話</a:t>
            </a:r>
            <a:r>
              <a:rPr lang="zh-CN" altLang="en-US" dirty="0" smtClean="0"/>
              <a:t>，</a:t>
            </a:r>
            <a:r>
              <a:rPr lang="zh-TW" altLang="en-US" dirty="0" smtClean="0"/>
              <a:t>那行動裝置會自動完成配置</a:t>
            </a:r>
            <a:r>
              <a:rPr lang="zh-CN" altLang="en-US" dirty="0" smtClean="0"/>
              <a:t>。</a:t>
            </a:r>
            <a:r>
              <a:rPr lang="zh-TW" altLang="en-US" dirty="0" smtClean="0"/>
              <a:t>我們在導航功能表中</a:t>
            </a:r>
            <a:r>
              <a:rPr lang="zh-CN" altLang="en-US" dirty="0" smtClean="0"/>
              <a:t>，</a:t>
            </a:r>
            <a:r>
              <a:rPr lang="zh-TW" altLang="en-US" dirty="0" smtClean="0"/>
              <a:t>找到我的帳戶</a:t>
            </a:r>
            <a:r>
              <a:rPr lang="zh-CN" altLang="en-US" dirty="0" smtClean="0"/>
              <a:t>。</a:t>
            </a:r>
            <a:r>
              <a:rPr lang="zh-TW" altLang="en-US" dirty="0" smtClean="0"/>
              <a:t>可以看到連接到學校無線網路以後</a:t>
            </a:r>
            <a:r>
              <a:rPr lang="zh-CN" altLang="en-US" dirty="0" smtClean="0"/>
              <a:t>，</a:t>
            </a:r>
            <a:r>
              <a:rPr lang="zh-TW" altLang="en-US" dirty="0" smtClean="0"/>
              <a:t>設備配對這裡的狀態會自動識別出來讀者所屬的學校</a:t>
            </a:r>
            <a:r>
              <a:rPr lang="zh-CN" altLang="en-US" dirty="0" smtClean="0"/>
              <a:t>，</a:t>
            </a:r>
            <a:r>
              <a:rPr lang="zh-TW" altLang="en-US" dirty="0" smtClean="0"/>
              <a:t>並顯示學校的英文名稱</a:t>
            </a:r>
            <a:r>
              <a:rPr lang="zh-CN" altLang="en-US" dirty="0" smtClean="0"/>
              <a:t>。</a:t>
            </a:r>
            <a:endParaRPr lang="en-AU" altLang="zh-CN" dirty="0" smtClean="0"/>
          </a:p>
        </p:txBody>
      </p:sp>
      <p:sp>
        <p:nvSpPr>
          <p:cNvPr id="10138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FA36C05-4674-4A55-86B2-54EF3CC6B1F1}" type="slidenum">
              <a:rPr lang="en-GB" altLang="zh-CN" smtClean="0"/>
              <a:pPr eaLnBrk="1" hangingPunct="1">
                <a:spcBef>
                  <a:spcPct val="0"/>
                </a:spcBef>
              </a:pPr>
              <a:t>66</a:t>
            </a:fld>
            <a:endParaRPr lang="en-GB" altLang="zh-CN"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smtClean="0"/>
              <a:t>第</a:t>
            </a:r>
            <a:r>
              <a:rPr lang="en-US" altLang="zh-CN" dirty="0" smtClean="0"/>
              <a:t>19</a:t>
            </a:r>
            <a:r>
              <a:rPr lang="zh-CN" altLang="en-US" dirty="0" smtClean="0"/>
              <a:t>页：在没有</a:t>
            </a:r>
            <a:r>
              <a:rPr lang="en-US" altLang="zh-CN" dirty="0" smtClean="0"/>
              <a:t>WIFI</a:t>
            </a:r>
            <a:r>
              <a:rPr lang="zh-CN" altLang="en-US" dirty="0" smtClean="0"/>
              <a:t>的情况下，我们需要通过图书馆或者研究所的电脑终端登录</a:t>
            </a:r>
            <a:r>
              <a:rPr lang="en-US" altLang="zh-CN" dirty="0" smtClean="0">
                <a:latin typeface="Times New Roman" pitchFamily="18" charset="0"/>
              </a:rPr>
              <a:t>T&amp;F Online</a:t>
            </a:r>
            <a:r>
              <a:rPr lang="zh-CN" altLang="en-US" dirty="0" smtClean="0"/>
              <a:t>主页，在主页顶端找到</a:t>
            </a:r>
            <a:r>
              <a:rPr lang="zh-CN" altLang="en-US" b="1" dirty="0" smtClean="0"/>
              <a:t>移动配置的入口</a:t>
            </a:r>
            <a:r>
              <a:rPr lang="zh-CN" altLang="en-US" dirty="0" smtClean="0"/>
              <a:t>，也就是点击</a:t>
            </a:r>
            <a:r>
              <a:rPr lang="en-US" altLang="zh-CN" b="1" dirty="0" smtClean="0"/>
              <a:t>Mobile</a:t>
            </a:r>
            <a:r>
              <a:rPr lang="zh-CN" altLang="en-US" dirty="0" smtClean="0"/>
              <a:t>这个链接。</a:t>
            </a:r>
            <a:endParaRPr lang="en-AU" altLang="zh-CN" dirty="0" smtClean="0"/>
          </a:p>
        </p:txBody>
      </p:sp>
      <p:sp>
        <p:nvSpPr>
          <p:cNvPr id="10240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39F8D4A-2BB6-40E2-871C-AFE9CAB0867C}" type="slidenum">
              <a:rPr lang="en-GB" altLang="zh-CN" smtClean="0"/>
              <a:pPr eaLnBrk="1" hangingPunct="1">
                <a:spcBef>
                  <a:spcPct val="0"/>
                </a:spcBef>
              </a:pPr>
              <a:t>67</a:t>
            </a:fld>
            <a:endParaRPr lang="en-GB" altLang="zh-CN"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第</a:t>
            </a:r>
            <a:r>
              <a:rPr lang="en-US" altLang="zh-CN" smtClean="0"/>
              <a:t>20</a:t>
            </a:r>
            <a:r>
              <a:rPr lang="zh-CN" altLang="en-US" smtClean="0"/>
              <a:t>页：这个链接会把我们带到个人帐号登录页面，如果我们已经有账号请直接登录，如果没有账号也可以在这里注册。</a:t>
            </a:r>
            <a:endParaRPr lang="en-AU" altLang="zh-CN" smtClean="0"/>
          </a:p>
        </p:txBody>
      </p:sp>
      <p:sp>
        <p:nvSpPr>
          <p:cNvPr id="10342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040266-196B-4860-824B-F83BA858CA10}" type="slidenum">
              <a:rPr lang="en-GB" altLang="zh-CN" smtClean="0"/>
              <a:pPr eaLnBrk="1" hangingPunct="1">
                <a:spcBef>
                  <a:spcPct val="0"/>
                </a:spcBef>
              </a:pPr>
              <a:t>68</a:t>
            </a:fld>
            <a:endParaRPr lang="en-GB" altLang="zh-CN"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809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BC6F2968-615B-4194-B55A-74FA7A87E805}" type="slidenum">
              <a:rPr lang="en-GB" altLang="zh-CN" smtClean="0"/>
              <a:pPr eaLnBrk="1" hangingPunct="1"/>
              <a:t>69</a:t>
            </a:fld>
            <a:endParaRPr lang="en-GB" altLang="zh-CN"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smtClean="0"/>
              <a:t>第</a:t>
            </a:r>
            <a:r>
              <a:rPr lang="en-US" altLang="zh-TW" dirty="0" smtClean="0"/>
              <a:t>77</a:t>
            </a:r>
            <a:r>
              <a:rPr lang="zh-CN" altLang="en-US" dirty="0" smtClean="0"/>
              <a:t>页：</a:t>
            </a:r>
            <a:r>
              <a:rPr lang="zh-TW" altLang="en-US" dirty="0" smtClean="0"/>
              <a:t>在導航功能表 我的帳號中找到最下面的配對設備</a:t>
            </a:r>
            <a:r>
              <a:rPr lang="zh-CN" altLang="en-US" dirty="0" smtClean="0"/>
              <a:t>。</a:t>
            </a:r>
            <a:r>
              <a:rPr lang="zh-TW" altLang="en-US" dirty="0" smtClean="0"/>
              <a:t>把剛才拿到的</a:t>
            </a:r>
            <a:r>
              <a:rPr lang="en-US" altLang="zh-TW" dirty="0" smtClean="0"/>
              <a:t>6</a:t>
            </a:r>
            <a:r>
              <a:rPr lang="zh-TW" altLang="en-US" dirty="0" smtClean="0"/>
              <a:t>位數配對碼輸入到對話方塊中</a:t>
            </a:r>
            <a:r>
              <a:rPr lang="zh-CN" altLang="en-US" dirty="0" smtClean="0"/>
              <a:t>，</a:t>
            </a:r>
            <a:r>
              <a:rPr lang="zh-TW" altLang="en-US" dirty="0" smtClean="0"/>
              <a:t>然後按一下驗證代碼</a:t>
            </a:r>
            <a:r>
              <a:rPr lang="zh-CN" altLang="en-US" dirty="0" smtClean="0"/>
              <a:t>。</a:t>
            </a:r>
            <a:r>
              <a:rPr lang="zh-TW" altLang="en-US" dirty="0" smtClean="0"/>
              <a:t>之後就會收到配對成功的提示了</a:t>
            </a:r>
            <a:r>
              <a:rPr lang="zh-CN" altLang="en-US" dirty="0" smtClean="0"/>
              <a:t>。</a:t>
            </a:r>
            <a:r>
              <a:rPr lang="zh-TW" altLang="en-US" dirty="0" smtClean="0"/>
              <a:t>這裡需要注意的是</a:t>
            </a:r>
            <a:r>
              <a:rPr lang="zh-CN" altLang="en-US" dirty="0" smtClean="0"/>
              <a:t>，</a:t>
            </a:r>
            <a:r>
              <a:rPr lang="zh-TW" altLang="en-US" dirty="0" smtClean="0"/>
              <a:t>電腦終端上拿到的配對碼</a:t>
            </a:r>
            <a:r>
              <a:rPr lang="zh-CN" altLang="en-US" dirty="0" smtClean="0"/>
              <a:t>，</a:t>
            </a:r>
            <a:r>
              <a:rPr lang="zh-TW" altLang="en-US" dirty="0" smtClean="0"/>
              <a:t>然後通過行動裝置驗證的過程不能超過</a:t>
            </a:r>
            <a:r>
              <a:rPr lang="en-US" altLang="zh-TW" dirty="0" smtClean="0"/>
              <a:t>5</a:t>
            </a:r>
            <a:r>
              <a:rPr lang="zh-TW" altLang="en-US" dirty="0" smtClean="0"/>
              <a:t>分鐘</a:t>
            </a:r>
            <a:r>
              <a:rPr lang="zh-CN" altLang="en-US" dirty="0" smtClean="0"/>
              <a:t>。</a:t>
            </a:r>
            <a:r>
              <a:rPr lang="zh-TW" altLang="en-US" dirty="0" smtClean="0"/>
              <a:t>如果在</a:t>
            </a:r>
            <a:r>
              <a:rPr lang="en-US" altLang="zh-TW" dirty="0" smtClean="0"/>
              <a:t>5</a:t>
            </a:r>
            <a:r>
              <a:rPr lang="zh-TW" altLang="en-US" dirty="0" smtClean="0"/>
              <a:t>分鐘之內不能把配置碼輸入行動裝置</a:t>
            </a:r>
            <a:r>
              <a:rPr lang="zh-CN" altLang="en-US" dirty="0" smtClean="0"/>
              <a:t>，</a:t>
            </a:r>
            <a:r>
              <a:rPr lang="zh-TW" altLang="en-US" dirty="0" smtClean="0"/>
              <a:t>我們就需要重複上面的步驟</a:t>
            </a:r>
            <a:r>
              <a:rPr lang="zh-CN" altLang="en-US" dirty="0" smtClean="0"/>
              <a:t>，</a:t>
            </a:r>
            <a:r>
              <a:rPr lang="zh-TW" altLang="en-US" dirty="0" smtClean="0"/>
              <a:t>重新取得新的配對碼</a:t>
            </a:r>
            <a:r>
              <a:rPr lang="zh-CN" altLang="en-US" dirty="0" smtClean="0"/>
              <a:t>。</a:t>
            </a:r>
            <a:endParaRPr lang="en-AU" altLang="zh-CN" dirty="0" smtClean="0"/>
          </a:p>
        </p:txBody>
      </p:sp>
      <p:sp>
        <p:nvSpPr>
          <p:cNvPr id="105476"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94CF7DF-303C-4D3C-AFB8-29975336DAAF}" type="slidenum">
              <a:rPr lang="en-GB" altLang="zh-CN" smtClean="0"/>
              <a:pPr eaLnBrk="1" hangingPunct="1">
                <a:spcBef>
                  <a:spcPct val="0"/>
                </a:spcBef>
              </a:pPr>
              <a:t>70</a:t>
            </a:fld>
            <a:endParaRPr lang="en-GB" altLang="zh-C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dirty="0" smtClean="0">
                <a:latin typeface="Arial" pitchFamily="34" charset="0"/>
              </a:rPr>
              <a:t>第</a:t>
            </a:r>
            <a:r>
              <a:rPr lang="en-US" altLang="zh-CN" dirty="0" smtClean="0">
                <a:latin typeface="Arial" pitchFamily="34" charset="0"/>
              </a:rPr>
              <a:t>7</a:t>
            </a:r>
            <a:r>
              <a:rPr lang="zh-CN" altLang="en-US" dirty="0" smtClean="0">
                <a:latin typeface="Arial" pitchFamily="34" charset="0"/>
              </a:rPr>
              <a:t>頁：</a:t>
            </a:r>
            <a:r>
              <a:rPr lang="en-US" altLang="zh-CN" dirty="0" smtClean="0">
                <a:latin typeface="Arial" pitchFamily="34" charset="0"/>
              </a:rPr>
              <a:t>TF</a:t>
            </a:r>
            <a:r>
              <a:rPr lang="zh-TW" altLang="en-US" dirty="0" smtClean="0">
                <a:latin typeface="Arial" pitchFamily="34" charset="0"/>
              </a:rPr>
              <a:t>人文社科期刊庫提供</a:t>
            </a:r>
            <a:r>
              <a:rPr lang="en-US" altLang="zh-CN" dirty="0" smtClean="0">
                <a:latin typeface="Arial" pitchFamily="34" charset="0"/>
              </a:rPr>
              <a:t>1100</a:t>
            </a:r>
            <a:r>
              <a:rPr lang="zh-TW" altLang="en-US" dirty="0" smtClean="0">
                <a:latin typeface="Arial" pitchFamily="34" charset="0"/>
              </a:rPr>
              <a:t>多種期刊，覆蓋</a:t>
            </a:r>
            <a:r>
              <a:rPr lang="en-US" altLang="zh-CN" dirty="0" smtClean="0">
                <a:latin typeface="Arial" pitchFamily="34" charset="0"/>
              </a:rPr>
              <a:t>14</a:t>
            </a:r>
            <a:r>
              <a:rPr lang="zh-TW" altLang="en-US" dirty="0" smtClean="0">
                <a:latin typeface="Arial" pitchFamily="34" charset="0"/>
              </a:rPr>
              <a:t>個學科。根據</a:t>
            </a:r>
            <a:r>
              <a:rPr lang="en-US" altLang="zh-CN" dirty="0" smtClean="0">
                <a:latin typeface="Arial" pitchFamily="34" charset="0"/>
              </a:rPr>
              <a:t>2012</a:t>
            </a:r>
            <a:r>
              <a:rPr lang="zh-TW" altLang="en-US" dirty="0" smtClean="0">
                <a:latin typeface="Arial" pitchFamily="34" charset="0"/>
              </a:rPr>
              <a:t>年的湯森路透期刊引文報告社科版統計，</a:t>
            </a:r>
            <a:r>
              <a:rPr lang="en-US" altLang="zh-CN" dirty="0" smtClean="0">
                <a:latin typeface="Arial" pitchFamily="34" charset="0"/>
              </a:rPr>
              <a:t>T&amp;F</a:t>
            </a:r>
            <a:r>
              <a:rPr lang="zh-TW" altLang="en-US" dirty="0" smtClean="0">
                <a:latin typeface="Arial" pitchFamily="34" charset="0"/>
              </a:rPr>
              <a:t>是全球最大的社會科學出版商；約</a:t>
            </a:r>
            <a:r>
              <a:rPr lang="en-US" altLang="zh-CN" dirty="0" smtClean="0">
                <a:latin typeface="Arial" pitchFamily="34" charset="0"/>
              </a:rPr>
              <a:t>40%</a:t>
            </a:r>
            <a:r>
              <a:rPr lang="zh-TW" altLang="en-US" dirty="0" smtClean="0">
                <a:latin typeface="Arial" pitchFamily="34" charset="0"/>
              </a:rPr>
              <a:t>的期刊被湯森路透引文索引收錄，幾個比較大的學科包括藝術人文、行為科學、教育學和政治國際關係與區域研究，這</a:t>
            </a:r>
            <a:r>
              <a:rPr lang="en-US" altLang="zh-CN" dirty="0" smtClean="0">
                <a:latin typeface="Arial" pitchFamily="34" charset="0"/>
              </a:rPr>
              <a:t>4</a:t>
            </a:r>
            <a:r>
              <a:rPr lang="zh-TW" altLang="en-US" dirty="0" smtClean="0">
                <a:latin typeface="Arial" pitchFamily="34" charset="0"/>
              </a:rPr>
              <a:t>個學科中的期刊數量都超過</a:t>
            </a:r>
            <a:r>
              <a:rPr lang="en-US" altLang="zh-CN" dirty="0" smtClean="0">
                <a:latin typeface="Arial" pitchFamily="34" charset="0"/>
              </a:rPr>
              <a:t>100</a:t>
            </a:r>
            <a:r>
              <a:rPr lang="zh-TW" altLang="en-US" dirty="0" smtClean="0">
                <a:latin typeface="Arial" pitchFamily="34" charset="0"/>
              </a:rPr>
              <a:t>種。另外犯罪學與法學、圖書館與資訊科學和體育、休閒與旅遊這</a:t>
            </a:r>
            <a:r>
              <a:rPr lang="en-US" altLang="zh-CN" dirty="0" smtClean="0">
                <a:latin typeface="Arial" pitchFamily="34" charset="0"/>
              </a:rPr>
              <a:t>3</a:t>
            </a:r>
            <a:r>
              <a:rPr lang="zh-TW" altLang="en-US" dirty="0" smtClean="0">
                <a:latin typeface="Arial" pitchFamily="34" charset="0"/>
              </a:rPr>
              <a:t>個學科是我們比較有特色的學科。目前的用戶有</a:t>
            </a:r>
            <a:r>
              <a:rPr lang="en-US" altLang="zh-CN" dirty="0" smtClean="0">
                <a:latin typeface="Arial" pitchFamily="34" charset="0"/>
              </a:rPr>
              <a:t>20</a:t>
            </a:r>
            <a:r>
              <a:rPr lang="zh-CN" altLang="en-US" dirty="0" smtClean="0">
                <a:latin typeface="Arial" pitchFamily="34" charset="0"/>
              </a:rPr>
              <a:t>多家。</a:t>
            </a:r>
            <a:endParaRPr lang="en-US" altLang="zh-CN" dirty="0" smtClean="0">
              <a:latin typeface="Arial" pitchFamily="34" charset="0"/>
            </a:endParaRPr>
          </a:p>
          <a:p>
            <a:pPr eaLnBrk="1" hangingPunct="1">
              <a:spcBef>
                <a:spcPct val="0"/>
              </a:spcBef>
            </a:pPr>
            <a:endParaRPr lang="en-AU" altLang="zh-CN" dirty="0" smtClean="0">
              <a:latin typeface="Times New Roman" pitchFamily="18" charset="0"/>
            </a:endParaRPr>
          </a:p>
        </p:txBody>
      </p:sp>
      <p:sp>
        <p:nvSpPr>
          <p:cNvPr id="52228"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1250C05C-4DE4-4723-882D-E03BD6AA740B}" type="slidenum">
              <a:rPr lang="en-GB" altLang="zh-CN" smtClean="0">
                <a:latin typeface="Calibri" pitchFamily="34" charset="0"/>
              </a:rPr>
              <a:pPr eaLnBrk="1" hangingPunct="1">
                <a:spcBef>
                  <a:spcPct val="0"/>
                </a:spcBef>
                <a:defRPr/>
              </a:pPr>
              <a:t>7</a:t>
            </a:fld>
            <a:endParaRPr lang="en-GB" altLang="zh-CN" smtClean="0">
              <a:latin typeface="Calibri"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smtClean="0"/>
              <a:t>第</a:t>
            </a:r>
            <a:r>
              <a:rPr lang="en-US" altLang="zh-CN" smtClean="0"/>
              <a:t>23</a:t>
            </a:r>
            <a:r>
              <a:rPr lang="zh-CN" altLang="en-US" smtClean="0"/>
              <a:t>页：配置好我们的移动设备以后，可以把</a:t>
            </a:r>
            <a:r>
              <a:rPr lang="en-US" altLang="zh-CN" smtClean="0">
                <a:latin typeface="Times New Roman" pitchFamily="18" charset="0"/>
              </a:rPr>
              <a:t>T&amp;F Online</a:t>
            </a:r>
            <a:r>
              <a:rPr lang="zh-CN" altLang="en-US" smtClean="0"/>
              <a:t>的快捷方式添加到移动设备的主屏幕，方便以后使用。具体方法有</a:t>
            </a:r>
            <a:r>
              <a:rPr lang="en-US" altLang="zh-CN" smtClean="0"/>
              <a:t>4</a:t>
            </a:r>
            <a:r>
              <a:rPr lang="zh-CN" altLang="en-US" smtClean="0"/>
              <a:t>个步骤。我会通过下面的动画演示一下。</a:t>
            </a:r>
            <a:endParaRPr lang="en-AU" altLang="zh-CN" smtClean="0"/>
          </a:p>
        </p:txBody>
      </p:sp>
      <p:sp>
        <p:nvSpPr>
          <p:cNvPr id="1065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DD2D874-FAC5-4F70-89A1-1BD6836C2B68}" type="slidenum">
              <a:rPr lang="en-GB" altLang="zh-CN" smtClean="0"/>
              <a:pPr eaLnBrk="1" hangingPunct="1">
                <a:spcBef>
                  <a:spcPct val="0"/>
                </a:spcBef>
              </a:pPr>
              <a:t>71</a:t>
            </a:fld>
            <a:endParaRPr lang="en-GB" altLang="zh-CN"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zh-CN" altLang="en-US" smtClean="0"/>
              <a:t>第</a:t>
            </a:r>
            <a:r>
              <a:rPr lang="en-US" altLang="zh-CN" smtClean="0"/>
              <a:t>24</a:t>
            </a:r>
            <a:r>
              <a:rPr lang="zh-CN" altLang="en-US" smtClean="0"/>
              <a:t>页：</a:t>
            </a:r>
            <a:r>
              <a:rPr lang="zh-CN" altLang="en-US" smtClean="0">
                <a:latin typeface="Arial" charset="0"/>
                <a:cs typeface="Arial" charset="0"/>
              </a:rPr>
              <a:t>第</a:t>
            </a:r>
            <a:r>
              <a:rPr lang="en-US" altLang="zh-CN" smtClean="0">
                <a:latin typeface="Arial" charset="0"/>
                <a:cs typeface="Arial" charset="0"/>
              </a:rPr>
              <a:t>1</a:t>
            </a:r>
            <a:r>
              <a:rPr lang="zh-CN" altLang="en-US" smtClean="0">
                <a:latin typeface="Arial" charset="0"/>
                <a:cs typeface="Arial" charset="0"/>
              </a:rPr>
              <a:t>步：浏览器打开主页后根据提示点击相应按钮；第</a:t>
            </a:r>
            <a:r>
              <a:rPr lang="en-US" altLang="zh-CN" smtClean="0">
                <a:latin typeface="Arial" charset="0"/>
                <a:cs typeface="Arial" charset="0"/>
              </a:rPr>
              <a:t>2</a:t>
            </a:r>
            <a:r>
              <a:rPr lang="zh-CN" altLang="en-US" smtClean="0">
                <a:latin typeface="Arial" charset="0"/>
                <a:cs typeface="Arial" charset="0"/>
              </a:rPr>
              <a:t>步：点击</a:t>
            </a:r>
            <a:r>
              <a:rPr lang="zh-CN" altLang="en-US" b="1" smtClean="0">
                <a:latin typeface="Arial" charset="0"/>
                <a:cs typeface="Arial" charset="0"/>
              </a:rPr>
              <a:t>添加至主屏幕</a:t>
            </a:r>
            <a:r>
              <a:rPr lang="zh-CN" altLang="en-US" smtClean="0">
                <a:latin typeface="Arial" charset="0"/>
                <a:cs typeface="Arial" charset="0"/>
              </a:rPr>
              <a:t>；第</a:t>
            </a:r>
            <a:r>
              <a:rPr lang="en-US" altLang="zh-CN" smtClean="0">
                <a:latin typeface="Arial" charset="0"/>
                <a:cs typeface="Arial" charset="0"/>
              </a:rPr>
              <a:t>3</a:t>
            </a:r>
            <a:r>
              <a:rPr lang="zh-CN" altLang="en-US" smtClean="0">
                <a:latin typeface="Arial" charset="0"/>
                <a:cs typeface="Arial" charset="0"/>
              </a:rPr>
              <a:t>步：确认快捷方式名称后单击</a:t>
            </a:r>
            <a:r>
              <a:rPr lang="zh-CN" altLang="en-US" b="1" smtClean="0">
                <a:latin typeface="Arial" charset="0"/>
                <a:cs typeface="Arial" charset="0"/>
              </a:rPr>
              <a:t>添加</a:t>
            </a:r>
            <a:r>
              <a:rPr lang="zh-CN" altLang="en-US" smtClean="0">
                <a:latin typeface="Arial" charset="0"/>
                <a:cs typeface="Arial" charset="0"/>
              </a:rPr>
              <a:t>按钮；第</a:t>
            </a:r>
            <a:r>
              <a:rPr lang="en-US" altLang="zh-CN" smtClean="0">
                <a:latin typeface="Arial" charset="0"/>
                <a:cs typeface="Arial" charset="0"/>
              </a:rPr>
              <a:t>4</a:t>
            </a:r>
            <a:r>
              <a:rPr lang="zh-CN" altLang="en-US" smtClean="0">
                <a:latin typeface="Arial" charset="0"/>
                <a:cs typeface="Arial" charset="0"/>
              </a:rPr>
              <a:t>步：回到</a:t>
            </a:r>
            <a:r>
              <a:rPr lang="zh-CN" altLang="en-US" b="1" smtClean="0">
                <a:latin typeface="Arial" charset="0"/>
                <a:cs typeface="Arial" charset="0"/>
              </a:rPr>
              <a:t>主屏幕，</a:t>
            </a:r>
            <a:r>
              <a:rPr lang="zh-CN" altLang="en-US" smtClean="0">
                <a:latin typeface="Arial" charset="0"/>
                <a:cs typeface="Arial" charset="0"/>
              </a:rPr>
              <a:t>可以看到</a:t>
            </a:r>
            <a:r>
              <a:rPr lang="en-US" altLang="zh-CN" smtClean="0">
                <a:latin typeface="Times New Roman" pitchFamily="18" charset="0"/>
              </a:rPr>
              <a:t>T&amp;F Online</a:t>
            </a:r>
            <a:r>
              <a:rPr lang="zh-CN" altLang="en-US" smtClean="0">
                <a:latin typeface="Arial" charset="0"/>
              </a:rPr>
              <a:t>的图标</a:t>
            </a:r>
            <a:r>
              <a:rPr lang="en-US" altLang="zh-CN" smtClean="0">
                <a:latin typeface="Arial" charset="0"/>
              </a:rPr>
              <a:t>.</a:t>
            </a:r>
            <a:endParaRPr lang="en-US" altLang="zh-CN" smtClean="0"/>
          </a:p>
          <a:p>
            <a:pPr eaLnBrk="1" hangingPunct="1">
              <a:spcBef>
                <a:spcPct val="0"/>
              </a:spcBef>
            </a:pPr>
            <a:endParaRPr lang="en-AU" altLang="zh-CN" smtClean="0"/>
          </a:p>
        </p:txBody>
      </p:sp>
      <p:sp>
        <p:nvSpPr>
          <p:cNvPr id="10752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defTabSz="457200" eaLnBrk="0" fontAlgn="base" hangingPunct="0">
              <a:spcBef>
                <a:spcPct val="30000"/>
              </a:spcBef>
              <a:spcAft>
                <a:spcPct val="0"/>
              </a:spcAft>
              <a:defRPr sz="1200">
                <a:solidFill>
                  <a:schemeClr val="tx1"/>
                </a:solidFill>
                <a:latin typeface="Calibri" pitchFamily="34" charset="0"/>
              </a:defRPr>
            </a:lvl6pPr>
            <a:lvl7pPr marL="2971800" indent="-228600" defTabSz="457200" eaLnBrk="0" fontAlgn="base" hangingPunct="0">
              <a:spcBef>
                <a:spcPct val="30000"/>
              </a:spcBef>
              <a:spcAft>
                <a:spcPct val="0"/>
              </a:spcAft>
              <a:defRPr sz="1200">
                <a:solidFill>
                  <a:schemeClr val="tx1"/>
                </a:solidFill>
                <a:latin typeface="Calibri" pitchFamily="34" charset="0"/>
              </a:defRPr>
            </a:lvl7pPr>
            <a:lvl8pPr marL="3429000" indent="-228600" defTabSz="457200" eaLnBrk="0" fontAlgn="base" hangingPunct="0">
              <a:spcBef>
                <a:spcPct val="30000"/>
              </a:spcBef>
              <a:spcAft>
                <a:spcPct val="0"/>
              </a:spcAft>
              <a:defRPr sz="1200">
                <a:solidFill>
                  <a:schemeClr val="tx1"/>
                </a:solidFill>
                <a:latin typeface="Calibri" pitchFamily="34" charset="0"/>
              </a:defRPr>
            </a:lvl8pPr>
            <a:lvl9pPr marL="3886200" indent="-228600" defTabSz="4572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65A752B-3EAA-407E-B6ED-6BCB10E9E81F}" type="slidenum">
              <a:rPr lang="en-GB" altLang="zh-CN" smtClean="0"/>
              <a:pPr eaLnBrk="1" hangingPunct="1">
                <a:spcBef>
                  <a:spcPct val="0"/>
                </a:spcBef>
              </a:pPr>
              <a:t>72</a:t>
            </a:fld>
            <a:endParaRPr lang="en-GB" altLang="zh-CN"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zh-CN" smtClean="0"/>
          </a:p>
        </p:txBody>
      </p:sp>
      <p:sp>
        <p:nvSpPr>
          <p:cNvPr id="1146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fld id="{BA5BC6F6-ECEB-42FC-9F9B-10C25594545C}" type="slidenum">
              <a:rPr lang="en-GB" altLang="zh-CN" smtClean="0">
                <a:solidFill>
                  <a:srgbClr val="000000"/>
                </a:solidFill>
              </a:rPr>
              <a:pPr eaLnBrk="1" hangingPunct="1"/>
              <a:t>73</a:t>
            </a:fld>
            <a:endParaRPr lang="en-GB" altLang="zh-CN"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zh-CN" altLang="en-US" sz="2000" smtClean="0">
                <a:latin typeface="Times New Roman" pitchFamily="18" charset="0"/>
              </a:rPr>
              <a:t>第</a:t>
            </a:r>
            <a:r>
              <a:rPr lang="en-US" altLang="zh-CN" sz="2000" smtClean="0">
                <a:latin typeface="Times New Roman" pitchFamily="18" charset="0"/>
              </a:rPr>
              <a:t>8</a:t>
            </a:r>
            <a:r>
              <a:rPr lang="zh-TW" altLang="en-US" sz="2000" smtClean="0">
                <a:latin typeface="Times New Roman" pitchFamily="18" charset="0"/>
              </a:rPr>
              <a:t>頁：根據湯森路透引文報告的統計，在藝術與人文、 教育和地理與規劃三個學科裡，</a:t>
            </a:r>
            <a:r>
              <a:rPr lang="en-US" altLang="zh-CN" sz="2000" smtClean="0">
                <a:latin typeface="Times New Roman" pitchFamily="18" charset="0"/>
              </a:rPr>
              <a:t>T&amp;F</a:t>
            </a:r>
            <a:r>
              <a:rPr lang="zh-TW" altLang="en-US" sz="2000" smtClean="0">
                <a:latin typeface="Times New Roman" pitchFamily="18" charset="0"/>
              </a:rPr>
              <a:t>期刊發表文章數量全球排名第一；在區域研究、社會學和心理學三個學科裡，</a:t>
            </a:r>
            <a:r>
              <a:rPr lang="en-US" altLang="zh-CN" sz="2000" smtClean="0">
                <a:latin typeface="Times New Roman" pitchFamily="18" charset="0"/>
              </a:rPr>
              <a:t>T&amp;F</a:t>
            </a:r>
            <a:r>
              <a:rPr lang="zh-TW" altLang="en-US" sz="2000" smtClean="0">
                <a:latin typeface="Times New Roman" pitchFamily="18" charset="0"/>
              </a:rPr>
              <a:t>出版的期刊數量全球排名第一；</a:t>
            </a:r>
            <a:r>
              <a:rPr lang="en-US" altLang="zh-CN" sz="2000" smtClean="0">
                <a:latin typeface="Times New Roman" pitchFamily="18" charset="0"/>
              </a:rPr>
              <a:t>T&amp;F</a:t>
            </a:r>
            <a:r>
              <a:rPr lang="zh-CN" altLang="en-US" sz="2000" dirty="0" smtClean="0">
                <a:latin typeface="Times New Roman" pitchFamily="18" charset="0"/>
              </a:rPr>
              <a:t>的人文期刊</a:t>
            </a:r>
            <a:r>
              <a:rPr lang="zh-CN" altLang="en-US" sz="2000" smtClean="0">
                <a:latin typeface="Times New Roman" pitchFamily="18" charset="0"/>
              </a:rPr>
              <a:t>在</a:t>
            </a:r>
            <a:r>
              <a:rPr lang="en-US" altLang="zh-CN" sz="2000" smtClean="0">
                <a:latin typeface="Times New Roman" pitchFamily="18" charset="0"/>
              </a:rPr>
              <a:t>7</a:t>
            </a:r>
            <a:r>
              <a:rPr lang="zh-TW" altLang="en-US" sz="2000" smtClean="0">
                <a:latin typeface="Times New Roman" pitchFamily="18" charset="0"/>
              </a:rPr>
              <a:t>個領域（民族學研究、傳播學、倫理學、歷史與科學哲學、社會問題、社會科學及生物醫學、種族研究）的影響因數排名第一；</a:t>
            </a:r>
            <a:r>
              <a:rPr lang="en-US" altLang="zh-CN" sz="2000" smtClean="0">
                <a:latin typeface="Times New Roman" pitchFamily="18" charset="0"/>
              </a:rPr>
              <a:t>T&amp;F</a:t>
            </a:r>
            <a:r>
              <a:rPr lang="zh-CN" altLang="en-US" sz="2000" smtClean="0">
                <a:latin typeface="Times New Roman" pitchFamily="18" charset="0"/>
              </a:rPr>
              <a:t>在</a:t>
            </a:r>
            <a:r>
              <a:rPr lang="en-US" altLang="zh-CN" sz="2000" smtClean="0">
                <a:latin typeface="Times New Roman" pitchFamily="18" charset="0"/>
              </a:rPr>
              <a:t>6</a:t>
            </a:r>
            <a:r>
              <a:rPr lang="zh-TW" altLang="en-US" sz="2000" smtClean="0">
                <a:latin typeface="Times New Roman" pitchFamily="18" charset="0"/>
              </a:rPr>
              <a:t>個學科裡被湯森路透引文報告收錄的人文期刊數量排名前三，其它學科數量皆排名前五，期刊數量排名前三的學科是：</a:t>
            </a:r>
            <a:endParaRPr lang="zh-CN" altLang="en-US" sz="2000" dirty="0" smtClean="0">
              <a:latin typeface="Times New Roman" pitchFamily="18" charset="0"/>
            </a:endParaRPr>
          </a:p>
          <a:p>
            <a:pPr>
              <a:defRPr/>
            </a:pPr>
            <a:r>
              <a:rPr lang="zh-CN" altLang="en-US" sz="2000" smtClean="0">
                <a:latin typeface="Times New Roman" pitchFamily="18" charset="0"/>
              </a:rPr>
              <a:t>教育學</a:t>
            </a:r>
            <a:r>
              <a:rPr lang="en-US" altLang="zh-CN" sz="2000" smtClean="0">
                <a:latin typeface="Times New Roman" pitchFamily="18" charset="0"/>
              </a:rPr>
              <a:t>-</a:t>
            </a:r>
            <a:r>
              <a:rPr lang="zh-TW" altLang="en-US" sz="2000" smtClean="0">
                <a:latin typeface="Times New Roman" pitchFamily="18" charset="0"/>
              </a:rPr>
              <a:t>第一；政治、國際關係和區域研究</a:t>
            </a:r>
            <a:r>
              <a:rPr lang="en-US" altLang="zh-CN" sz="2000" smtClean="0">
                <a:latin typeface="Times New Roman" pitchFamily="18" charset="0"/>
              </a:rPr>
              <a:t>-</a:t>
            </a:r>
            <a:r>
              <a:rPr lang="zh-TW" altLang="en-US" sz="2000" smtClean="0">
                <a:latin typeface="Times New Roman" pitchFamily="18" charset="0"/>
              </a:rPr>
              <a:t>第二；經濟、地理，城市規劃與環境、人文、心理學</a:t>
            </a:r>
            <a:r>
              <a:rPr lang="en-US" altLang="zh-CN" sz="2000" smtClean="0">
                <a:latin typeface="Times New Roman" pitchFamily="18" charset="0"/>
              </a:rPr>
              <a:t>-</a:t>
            </a:r>
            <a:r>
              <a:rPr lang="zh-CN" altLang="en-US" sz="2000" smtClean="0">
                <a:latin typeface="Times New Roman" pitchFamily="18" charset="0"/>
              </a:rPr>
              <a:t>第三</a:t>
            </a:r>
            <a:r>
              <a:rPr lang="zh-CN" altLang="en-US" sz="2000" dirty="0" smtClean="0">
                <a:latin typeface="Times New Roman" pitchFamily="18" charset="0"/>
              </a:rPr>
              <a:t>。</a:t>
            </a:r>
            <a:endParaRPr lang="en-AU" altLang="zh-CN" sz="2000" dirty="0" smtClean="0">
              <a:latin typeface="Times New Roman" pitchFamily="18" charset="0"/>
            </a:endParaRPr>
          </a:p>
        </p:txBody>
      </p:sp>
      <p:sp>
        <p:nvSpPr>
          <p:cNvPr id="53252"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5C1DCB7A-C81B-44AF-A603-D046E32B5A01}" type="slidenum">
              <a:rPr lang="en-GB" altLang="zh-CN" smtClean="0">
                <a:latin typeface="Calibri" pitchFamily="34" charset="0"/>
              </a:rPr>
              <a:pPr eaLnBrk="1" hangingPunct="1">
                <a:spcBef>
                  <a:spcPct val="0"/>
                </a:spcBef>
                <a:defRPr/>
              </a:pPr>
              <a:t>8</a:t>
            </a:fld>
            <a:endParaRPr lang="en-GB" altLang="zh-CN" smtClean="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zh-CN" altLang="en-US" smtClean="0">
                <a:latin typeface="Times New Roman" pitchFamily="18" charset="0"/>
              </a:rPr>
              <a:t>第</a:t>
            </a:r>
            <a:r>
              <a:rPr lang="en-US" altLang="zh-CN" smtClean="0">
                <a:latin typeface="Times New Roman" pitchFamily="18" charset="0"/>
              </a:rPr>
              <a:t>9</a:t>
            </a:r>
            <a:r>
              <a:rPr lang="zh-TW" altLang="en-US" smtClean="0">
                <a:latin typeface="Times New Roman" pitchFamily="18" charset="0"/>
              </a:rPr>
              <a:t>頁：下面介紹幾個學科吧：大家都知道</a:t>
            </a:r>
            <a:r>
              <a:rPr lang="en-US" altLang="zh-CN" smtClean="0">
                <a:latin typeface="Times New Roman" pitchFamily="18" charset="0"/>
              </a:rPr>
              <a:t>TF</a:t>
            </a:r>
            <a:r>
              <a:rPr lang="zh-TW" altLang="en-US" smtClean="0">
                <a:latin typeface="Times New Roman" pitchFamily="18" charset="0"/>
              </a:rPr>
              <a:t>旗下有一個非常著名的心理學出版品牌</a:t>
            </a:r>
            <a:r>
              <a:rPr lang="en-US" altLang="zh-CN" smtClean="0">
                <a:latin typeface="Times New Roman" pitchFamily="18" charset="0"/>
              </a:rPr>
              <a:t>Psychology Press,</a:t>
            </a:r>
            <a:r>
              <a:rPr lang="zh-TW" altLang="en-US" smtClean="0">
                <a:latin typeface="Times New Roman" pitchFamily="18" charset="0"/>
              </a:rPr>
              <a:t>這個品牌出版的領域涵蓋了心理學和行為科學的方方面面。比如右邊的這本</a:t>
            </a:r>
            <a:r>
              <a:rPr lang="en-US" altLang="zh-CN" smtClean="0">
                <a:latin typeface="Times New Roman" pitchFamily="18" charset="0"/>
              </a:rPr>
              <a:t>《</a:t>
            </a:r>
            <a:r>
              <a:rPr lang="zh-TW" altLang="en-US" smtClean="0">
                <a:latin typeface="Times New Roman" pitchFamily="18" charset="0"/>
              </a:rPr>
              <a:t>結構方程模型</a:t>
            </a:r>
            <a:r>
              <a:rPr lang="en-US" altLang="zh-CN" smtClean="0">
                <a:latin typeface="Times New Roman" pitchFamily="18" charset="0"/>
              </a:rPr>
              <a:t>》</a:t>
            </a:r>
            <a:r>
              <a:rPr lang="zh-CN" altLang="en-US" smtClean="0">
                <a:latin typeface="Times New Roman" pitchFamily="18" charset="0"/>
              </a:rPr>
              <a:t>，這個刊在</a:t>
            </a:r>
            <a:r>
              <a:rPr lang="en-US" altLang="zh-CN" smtClean="0">
                <a:latin typeface="Times New Roman" pitchFamily="18" charset="0"/>
              </a:rPr>
              <a:t>92</a:t>
            </a:r>
            <a:r>
              <a:rPr lang="zh-TW" altLang="en-US" smtClean="0">
                <a:latin typeface="Times New Roman" pitchFamily="18" charset="0"/>
              </a:rPr>
              <a:t>種數學方法多學科應用中排名第一；</a:t>
            </a:r>
            <a:r>
              <a:rPr lang="en-US" altLang="zh-CN" smtClean="0">
                <a:latin typeface="Times New Roman" pitchFamily="18" charset="0"/>
              </a:rPr>
              <a:t>45</a:t>
            </a:r>
            <a:r>
              <a:rPr lang="zh-TW" altLang="en-US" smtClean="0">
                <a:latin typeface="Times New Roman" pitchFamily="18" charset="0"/>
              </a:rPr>
              <a:t>種社會科學數學研究方法中排名第二；結構方程模型是社會科學研究中的一個非常好的方法，在社會科學以及經濟、市場、管理等研究領域，有時需處理多個原因、多個結果的關係，或者會碰到不能直接觀測的潛變數，這些都是傳統的統計方法不能很好解決的問題。</a:t>
            </a:r>
            <a:r>
              <a:rPr lang="en-US" altLang="zh-CN" smtClean="0">
                <a:latin typeface="Times New Roman" pitchFamily="18" charset="0"/>
              </a:rPr>
              <a:t>20</a:t>
            </a:r>
            <a:r>
              <a:rPr lang="zh-CN" altLang="en-US" smtClean="0">
                <a:latin typeface="Times New Roman" pitchFamily="18" charset="0"/>
              </a:rPr>
              <a:t>世紀</a:t>
            </a:r>
            <a:r>
              <a:rPr lang="en-US" altLang="zh-CN" smtClean="0">
                <a:latin typeface="Times New Roman" pitchFamily="18" charset="0"/>
              </a:rPr>
              <a:t>80</a:t>
            </a:r>
            <a:r>
              <a:rPr lang="zh-TW" altLang="en-US" smtClean="0">
                <a:latin typeface="Times New Roman" pitchFamily="18" charset="0"/>
              </a:rPr>
              <a:t>年代以來，結構方程模型迅速發展，彌補了傳統統計方法的不足，成為多中繼資料分析的重要工具。而這本期刊正好為從事這方面研究的學者提供了一個交流平臺。</a:t>
            </a:r>
            <a:endParaRPr lang="en-US" altLang="zh-CN" dirty="0" smtClean="0">
              <a:latin typeface="Times New Roman" pitchFamily="18" charset="0"/>
            </a:endParaRPr>
          </a:p>
          <a:p>
            <a:pPr eaLnBrk="1" hangingPunct="1">
              <a:spcBef>
                <a:spcPct val="0"/>
              </a:spcBef>
            </a:pPr>
            <a:r>
              <a:rPr lang="zh-TW" altLang="en-US" smtClean="0">
                <a:latin typeface="Times New Roman" pitchFamily="18" charset="0"/>
              </a:rPr>
              <a:t>下面看一下教育學：教育學是</a:t>
            </a:r>
            <a:r>
              <a:rPr lang="en-US" altLang="zh-CN" smtClean="0">
                <a:latin typeface="Times New Roman" pitchFamily="18" charset="0"/>
              </a:rPr>
              <a:t>TF</a:t>
            </a:r>
            <a:r>
              <a:rPr lang="zh-TW" altLang="en-US" smtClean="0">
                <a:latin typeface="Times New Roman" pitchFamily="18" charset="0"/>
              </a:rPr>
              <a:t>人文社科資料庫中最大的學科，提供超過</a:t>
            </a:r>
            <a:r>
              <a:rPr lang="en-US" altLang="zh-CN" smtClean="0">
                <a:latin typeface="Times New Roman" pitchFamily="18" charset="0"/>
              </a:rPr>
              <a:t>190</a:t>
            </a:r>
            <a:r>
              <a:rPr lang="zh-TW" altLang="en-US" smtClean="0">
                <a:latin typeface="Times New Roman" pitchFamily="18" charset="0"/>
              </a:rPr>
              <a:t>種期刊，而且還在不斷的增加，</a:t>
            </a:r>
            <a:r>
              <a:rPr lang="en-US" altLang="zh-CN" smtClean="0">
                <a:latin typeface="Times New Roman" pitchFamily="18" charset="0"/>
              </a:rPr>
              <a:t>《</a:t>
            </a:r>
            <a:r>
              <a:rPr lang="zh-TW" altLang="en-US" smtClean="0">
                <a:latin typeface="Times New Roman" pitchFamily="18" charset="0"/>
              </a:rPr>
              <a:t>教育技術研究期刊</a:t>
            </a:r>
            <a:r>
              <a:rPr lang="en-US" altLang="zh-CN" smtClean="0">
                <a:latin typeface="Times New Roman" pitchFamily="18" charset="0"/>
              </a:rPr>
              <a:t>》</a:t>
            </a:r>
            <a:r>
              <a:rPr lang="zh-CN" altLang="en-US" smtClean="0">
                <a:latin typeface="Times New Roman" pitchFamily="18" charset="0"/>
              </a:rPr>
              <a:t>和</a:t>
            </a:r>
            <a:r>
              <a:rPr lang="en-US" altLang="zh-CN" smtClean="0">
                <a:latin typeface="Times New Roman" pitchFamily="18" charset="0"/>
              </a:rPr>
              <a:t>《</a:t>
            </a:r>
            <a:r>
              <a:rPr lang="zh-TW" altLang="en-US" smtClean="0">
                <a:latin typeface="Times New Roman" pitchFamily="18" charset="0"/>
              </a:rPr>
              <a:t>師範教育數位化學習期刊</a:t>
            </a:r>
            <a:r>
              <a:rPr lang="en-US" altLang="zh-CN" smtClean="0">
                <a:latin typeface="Times New Roman" pitchFamily="18" charset="0"/>
              </a:rPr>
              <a:t>》</a:t>
            </a:r>
            <a:r>
              <a:rPr lang="zh-CN" altLang="en-US" smtClean="0">
                <a:latin typeface="Times New Roman" pitchFamily="18" charset="0"/>
              </a:rPr>
              <a:t>就是</a:t>
            </a:r>
            <a:r>
              <a:rPr lang="en-US" altLang="zh-CN" smtClean="0">
                <a:latin typeface="Times New Roman" pitchFamily="18" charset="0"/>
              </a:rPr>
              <a:t>2014</a:t>
            </a:r>
            <a:r>
              <a:rPr lang="zh-TW" altLang="en-US" smtClean="0">
                <a:latin typeface="Times New Roman" pitchFamily="18" charset="0"/>
              </a:rPr>
              <a:t>年最新轉入的</a:t>
            </a:r>
            <a:r>
              <a:rPr lang="en-US" altLang="zh-CN" smtClean="0">
                <a:latin typeface="Times New Roman" pitchFamily="18" charset="0"/>
              </a:rPr>
              <a:t>2</a:t>
            </a:r>
            <a:r>
              <a:rPr lang="zh-CN" altLang="en-US" smtClean="0">
                <a:latin typeface="Times New Roman" pitchFamily="18" charset="0"/>
              </a:rPr>
              <a:t>份期刊，這</a:t>
            </a:r>
            <a:r>
              <a:rPr lang="en-US" altLang="zh-CN" smtClean="0">
                <a:latin typeface="Times New Roman" pitchFamily="18" charset="0"/>
              </a:rPr>
              <a:t>2</a:t>
            </a:r>
            <a:r>
              <a:rPr lang="zh-TW" altLang="en-US" smtClean="0">
                <a:latin typeface="Times New Roman" pitchFamily="18" charset="0"/>
              </a:rPr>
              <a:t>份期刊原來是國際教育技術協會的官方刊物。</a:t>
            </a:r>
            <a:endParaRPr lang="en-AU" altLang="zh-CN" dirty="0" smtClean="0">
              <a:latin typeface="Times New Roman" pitchFamily="18" charset="0"/>
            </a:endParaRPr>
          </a:p>
        </p:txBody>
      </p:sp>
      <p:sp>
        <p:nvSpPr>
          <p:cNvPr id="54276" name="Slide Number Placeholder 3"/>
          <p:cNvSpPr>
            <a:spLocks noGrp="1"/>
          </p:cNvSpPr>
          <p:nvPr>
            <p:ph type="sldNum" sz="quarter" idx="5"/>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Times New Roman" pitchFamily="18" charset="0"/>
              </a:defRPr>
            </a:lvl1pPr>
            <a:lvl2pPr marL="742950" indent="-285750" eaLnBrk="0" hangingPunct="0">
              <a:spcBef>
                <a:spcPct val="30000"/>
              </a:spcBef>
              <a:defRPr sz="1200">
                <a:solidFill>
                  <a:schemeClr val="tx1"/>
                </a:solidFill>
                <a:latin typeface="Times New Roman" pitchFamily="18" charset="0"/>
              </a:defRPr>
            </a:lvl2pPr>
            <a:lvl3pPr marL="1143000" indent="-228600" eaLnBrk="0" hangingPunct="0">
              <a:spcBef>
                <a:spcPct val="30000"/>
              </a:spcBef>
              <a:defRPr sz="1200">
                <a:solidFill>
                  <a:schemeClr val="tx1"/>
                </a:solidFill>
                <a:latin typeface="Times New Roman" pitchFamily="18" charset="0"/>
              </a:defRPr>
            </a:lvl3pPr>
            <a:lvl4pPr marL="1600200" indent="-228600" eaLnBrk="0" hangingPunct="0">
              <a:spcBef>
                <a:spcPct val="30000"/>
              </a:spcBef>
              <a:defRPr sz="1200">
                <a:solidFill>
                  <a:schemeClr val="tx1"/>
                </a:solidFill>
                <a:latin typeface="Times New Roman" pitchFamily="18" charset="0"/>
              </a:defRPr>
            </a:lvl4pPr>
            <a:lvl5pPr marL="2057400" indent="-228600"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defRPr/>
            </a:pPr>
            <a:fld id="{1B5F555E-1749-46E9-8694-962558DFA3DD}" type="slidenum">
              <a:rPr lang="en-GB" altLang="zh-CN" smtClean="0">
                <a:latin typeface="Calibri" pitchFamily="34" charset="0"/>
              </a:rPr>
              <a:pPr eaLnBrk="1" hangingPunct="1">
                <a:spcBef>
                  <a:spcPct val="0"/>
                </a:spcBef>
                <a:defRPr/>
              </a:pPr>
              <a:t>9</a:t>
            </a:fld>
            <a:endParaRPr lang="en-GB" altLang="zh-CN" smtClean="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zh-CN" altLang="en-US"/>
          </a:p>
        </p:txBody>
      </p:sp>
      <p:sp>
        <p:nvSpPr>
          <p:cNvPr id="4" name="Date Placeholder 3"/>
          <p:cNvSpPr>
            <a:spLocks noGrp="1"/>
          </p:cNvSpPr>
          <p:nvPr>
            <p:ph type="dt" sz="half" idx="10"/>
          </p:nvPr>
        </p:nvSpPr>
        <p:spPr/>
        <p:txBody>
          <a:bodyPr/>
          <a:lstStyle>
            <a:lvl1pPr>
              <a:defRPr/>
            </a:lvl1pPr>
          </a:lstStyle>
          <a:p>
            <a:pPr>
              <a:defRPr/>
            </a:pPr>
            <a:fld id="{B0A88D6D-530B-4002-B0D3-4CE60D9DC25E}" type="datetimeFigureOut">
              <a:rPr lang="en-US" altLang="zh-CN"/>
              <a:pPr>
                <a:defRPr/>
              </a:pPr>
              <a:t>9/22/2015</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416A0A10-C093-463B-99E7-AA0EFB8F57AA}" type="slidenum">
              <a:rPr lang="en-US" altLang="zh-CN"/>
              <a:pPr>
                <a:defRPr/>
              </a:pPr>
              <a:t>‹#›</a:t>
            </a:fld>
            <a:endParaRPr lang="en-US" altLang="zh-CN"/>
          </a:p>
        </p:txBody>
      </p:sp>
    </p:spTree>
    <p:extLst>
      <p:ext uri="{BB962C8B-B14F-4D97-AF65-F5344CB8AC3E}">
        <p14:creationId xmlns="" xmlns:p14="http://schemas.microsoft.com/office/powerpoint/2010/main" val="931881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lvl1pPr>
              <a:defRPr/>
            </a:lvl1pPr>
          </a:lstStyle>
          <a:p>
            <a:pPr>
              <a:defRPr/>
            </a:pPr>
            <a:fld id="{68C12E9E-DAFB-4913-9E02-A249B9872B20}" type="datetimeFigureOut">
              <a:rPr lang="en-US" altLang="zh-CN"/>
              <a:pPr>
                <a:defRPr/>
              </a:pPr>
              <a:t>9/22/2015</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A0F9F135-2AE4-4410-8F02-5D1AEA24CA7C}" type="slidenum">
              <a:rPr lang="en-US" altLang="zh-CN"/>
              <a:pPr>
                <a:defRPr/>
              </a:pPr>
              <a:t>‹#›</a:t>
            </a:fld>
            <a:endParaRPr lang="en-US" altLang="zh-CN"/>
          </a:p>
        </p:txBody>
      </p:sp>
    </p:spTree>
    <p:extLst>
      <p:ext uri="{BB962C8B-B14F-4D97-AF65-F5344CB8AC3E}">
        <p14:creationId xmlns="" xmlns:p14="http://schemas.microsoft.com/office/powerpoint/2010/main" val="41549223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lvl1pPr>
              <a:defRPr/>
            </a:lvl1pPr>
          </a:lstStyle>
          <a:p>
            <a:pPr>
              <a:defRPr/>
            </a:pPr>
            <a:fld id="{2F832705-49DD-473B-896E-FDD815F83AC8}" type="datetimeFigureOut">
              <a:rPr lang="en-US" altLang="zh-CN"/>
              <a:pPr>
                <a:defRPr/>
              </a:pPr>
              <a:t>9/22/2015</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96C05305-C57A-4BA1-A469-20B78ECF33D3}" type="slidenum">
              <a:rPr lang="en-US" altLang="zh-CN"/>
              <a:pPr>
                <a:defRPr/>
              </a:pPr>
              <a:t>‹#›</a:t>
            </a:fld>
            <a:endParaRPr lang="en-US" altLang="zh-CN"/>
          </a:p>
        </p:txBody>
      </p:sp>
    </p:spTree>
    <p:extLst>
      <p:ext uri="{BB962C8B-B14F-4D97-AF65-F5344CB8AC3E}">
        <p14:creationId xmlns="" xmlns:p14="http://schemas.microsoft.com/office/powerpoint/2010/main" val="37768583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ltLang="zh-CN" smtClean="0"/>
              <a:t>Click to edit Master title style</a:t>
            </a:r>
            <a:endParaRPr lang="zh-CN"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zh-CN" smtClean="0"/>
              <a:t>Click to edit Master subtitle style</a:t>
            </a:r>
            <a:endParaRPr lang="zh-CN" altLang="en-US"/>
          </a:p>
        </p:txBody>
      </p:sp>
      <p:sp>
        <p:nvSpPr>
          <p:cNvPr id="4" name="Date Placeholder 3"/>
          <p:cNvSpPr>
            <a:spLocks noGrp="1"/>
          </p:cNvSpPr>
          <p:nvPr>
            <p:ph type="dt" sz="half" idx="10"/>
          </p:nvPr>
        </p:nvSpPr>
        <p:spPr/>
        <p:txBody>
          <a:bodyPr/>
          <a:lstStyle>
            <a:lvl1pPr>
              <a:defRPr/>
            </a:lvl1pPr>
          </a:lstStyle>
          <a:p>
            <a:pPr>
              <a:defRPr/>
            </a:pPr>
            <a:fld id="{30DC7ED6-7C93-4BFE-A493-F61906922165}" type="datetime1">
              <a:rPr lang="en-US" altLang="zh-CN"/>
              <a:pPr>
                <a:defRPr/>
              </a:pPr>
              <a:t>9/22/2015</a:t>
            </a:fld>
            <a:endParaRPr lang="en-US" altLang="zh-CN"/>
          </a:p>
        </p:txBody>
      </p:sp>
      <p:sp>
        <p:nvSpPr>
          <p:cNvPr id="5" name="Footer Placeholder 4"/>
          <p:cNvSpPr>
            <a:spLocks noGrp="1"/>
          </p:cNvSpPr>
          <p:nvPr>
            <p:ph type="ftr" sz="quarter" idx="11"/>
          </p:nvPr>
        </p:nvSpPr>
        <p:spPr/>
        <p:txBody>
          <a:bodyPr/>
          <a:lstStyle>
            <a:lvl1pPr>
              <a:defRPr/>
            </a:lvl1pPr>
          </a:lstStyle>
          <a:p>
            <a:pPr>
              <a:defRPr/>
            </a:pPr>
            <a:r>
              <a:rPr lang="en-US" altLang="zh-CN"/>
              <a:t>4</a:t>
            </a:r>
          </a:p>
        </p:txBody>
      </p:sp>
      <p:sp>
        <p:nvSpPr>
          <p:cNvPr id="6" name="Slide Number Placeholder 5"/>
          <p:cNvSpPr>
            <a:spLocks noGrp="1"/>
          </p:cNvSpPr>
          <p:nvPr>
            <p:ph type="sldNum" sz="quarter" idx="12"/>
          </p:nvPr>
        </p:nvSpPr>
        <p:spPr/>
        <p:txBody>
          <a:bodyPr/>
          <a:lstStyle>
            <a:lvl1pPr>
              <a:defRPr/>
            </a:lvl1pPr>
          </a:lstStyle>
          <a:p>
            <a:pPr>
              <a:defRPr/>
            </a:pPr>
            <a:fld id="{0C7BD341-1E3F-402E-A135-EFD4671E965C}" type="slidenum">
              <a:rPr lang="en-US" altLang="zh-CN"/>
              <a:pPr>
                <a:defRPr/>
              </a:pPr>
              <a:t>‹#›</a:t>
            </a:fld>
            <a:endParaRPr lang="en-US" altLang="zh-CN"/>
          </a:p>
        </p:txBody>
      </p:sp>
    </p:spTree>
    <p:extLst>
      <p:ext uri="{BB962C8B-B14F-4D97-AF65-F5344CB8AC3E}">
        <p14:creationId xmlns="" xmlns:p14="http://schemas.microsoft.com/office/powerpoint/2010/main" val="903855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lvl1pPr>
              <a:defRPr/>
            </a:lvl1pPr>
          </a:lstStyle>
          <a:p>
            <a:pPr>
              <a:defRPr/>
            </a:pPr>
            <a:fld id="{E9244E9D-177F-47D1-97A9-DD2EF9B3E5E8}" type="datetime1">
              <a:rPr lang="en-US" altLang="zh-CN"/>
              <a:pPr>
                <a:defRPr/>
              </a:pPr>
              <a:t>9/22/2015</a:t>
            </a:fld>
            <a:endParaRPr lang="en-US" altLang="zh-CN"/>
          </a:p>
        </p:txBody>
      </p:sp>
      <p:sp>
        <p:nvSpPr>
          <p:cNvPr id="5" name="Footer Placeholder 4"/>
          <p:cNvSpPr>
            <a:spLocks noGrp="1"/>
          </p:cNvSpPr>
          <p:nvPr>
            <p:ph type="ftr" sz="quarter" idx="11"/>
          </p:nvPr>
        </p:nvSpPr>
        <p:spPr/>
        <p:txBody>
          <a:bodyPr/>
          <a:lstStyle>
            <a:lvl1pPr>
              <a:defRPr/>
            </a:lvl1pPr>
          </a:lstStyle>
          <a:p>
            <a:pPr>
              <a:defRPr/>
            </a:pPr>
            <a:r>
              <a:rPr lang="en-US" altLang="zh-CN"/>
              <a:t>4</a:t>
            </a:r>
          </a:p>
        </p:txBody>
      </p:sp>
      <p:sp>
        <p:nvSpPr>
          <p:cNvPr id="6" name="Slide Number Placeholder 5"/>
          <p:cNvSpPr>
            <a:spLocks noGrp="1"/>
          </p:cNvSpPr>
          <p:nvPr>
            <p:ph type="sldNum" sz="quarter" idx="12"/>
          </p:nvPr>
        </p:nvSpPr>
        <p:spPr/>
        <p:txBody>
          <a:bodyPr/>
          <a:lstStyle>
            <a:lvl1pPr>
              <a:defRPr/>
            </a:lvl1pPr>
          </a:lstStyle>
          <a:p>
            <a:pPr>
              <a:defRPr/>
            </a:pPr>
            <a:fld id="{24AA3E15-A25C-464A-83FB-3089ECCAF931}" type="slidenum">
              <a:rPr lang="en-US" altLang="zh-CN"/>
              <a:pPr>
                <a:defRPr/>
              </a:pPr>
              <a:t>‹#›</a:t>
            </a:fld>
            <a:endParaRPr lang="en-US" altLang="zh-CN"/>
          </a:p>
        </p:txBody>
      </p:sp>
    </p:spTree>
    <p:extLst>
      <p:ext uri="{BB962C8B-B14F-4D97-AF65-F5344CB8AC3E}">
        <p14:creationId xmlns="" xmlns:p14="http://schemas.microsoft.com/office/powerpoint/2010/main" val="1840169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A699D89-6A82-44D5-A3FF-B64E88A15E94}" type="datetime1">
              <a:rPr lang="en-US" altLang="zh-CN"/>
              <a:pPr>
                <a:defRPr/>
              </a:pPr>
              <a:t>9/22/2015</a:t>
            </a:fld>
            <a:endParaRPr lang="en-US" altLang="zh-CN"/>
          </a:p>
        </p:txBody>
      </p:sp>
      <p:sp>
        <p:nvSpPr>
          <p:cNvPr id="5" name="Footer Placeholder 4"/>
          <p:cNvSpPr>
            <a:spLocks noGrp="1"/>
          </p:cNvSpPr>
          <p:nvPr>
            <p:ph type="ftr" sz="quarter" idx="11"/>
          </p:nvPr>
        </p:nvSpPr>
        <p:spPr/>
        <p:txBody>
          <a:bodyPr/>
          <a:lstStyle>
            <a:lvl1pPr>
              <a:defRPr/>
            </a:lvl1pPr>
          </a:lstStyle>
          <a:p>
            <a:pPr>
              <a:defRPr/>
            </a:pPr>
            <a:r>
              <a:rPr lang="en-US" altLang="zh-CN"/>
              <a:t>4</a:t>
            </a:r>
          </a:p>
        </p:txBody>
      </p:sp>
      <p:sp>
        <p:nvSpPr>
          <p:cNvPr id="6" name="Slide Number Placeholder 5"/>
          <p:cNvSpPr>
            <a:spLocks noGrp="1"/>
          </p:cNvSpPr>
          <p:nvPr>
            <p:ph type="sldNum" sz="quarter" idx="12"/>
          </p:nvPr>
        </p:nvSpPr>
        <p:spPr/>
        <p:txBody>
          <a:bodyPr/>
          <a:lstStyle>
            <a:lvl1pPr>
              <a:defRPr/>
            </a:lvl1pPr>
          </a:lstStyle>
          <a:p>
            <a:pPr>
              <a:defRPr/>
            </a:pPr>
            <a:fld id="{B7F218EE-158A-4B4A-95F9-B78BDDEF437D}" type="slidenum">
              <a:rPr lang="en-US" altLang="zh-CN"/>
              <a:pPr>
                <a:defRPr/>
              </a:pPr>
              <a:t>‹#›</a:t>
            </a:fld>
            <a:endParaRPr lang="en-US" altLang="zh-CN"/>
          </a:p>
        </p:txBody>
      </p:sp>
    </p:spTree>
    <p:extLst>
      <p:ext uri="{BB962C8B-B14F-4D97-AF65-F5344CB8AC3E}">
        <p14:creationId xmlns="" xmlns:p14="http://schemas.microsoft.com/office/powerpoint/2010/main" val="40636786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Date Placeholder 3"/>
          <p:cNvSpPr>
            <a:spLocks noGrp="1"/>
          </p:cNvSpPr>
          <p:nvPr>
            <p:ph type="dt" sz="half" idx="10"/>
          </p:nvPr>
        </p:nvSpPr>
        <p:spPr/>
        <p:txBody>
          <a:bodyPr/>
          <a:lstStyle>
            <a:lvl1pPr>
              <a:defRPr/>
            </a:lvl1pPr>
          </a:lstStyle>
          <a:p>
            <a:pPr>
              <a:defRPr/>
            </a:pPr>
            <a:fld id="{1315548B-A555-423A-BF57-05A63FDB58A2}" type="datetime1">
              <a:rPr lang="en-US" altLang="zh-CN"/>
              <a:pPr>
                <a:defRPr/>
              </a:pPr>
              <a:t>9/22/2015</a:t>
            </a:fld>
            <a:endParaRPr lang="en-US" altLang="zh-CN"/>
          </a:p>
        </p:txBody>
      </p:sp>
      <p:sp>
        <p:nvSpPr>
          <p:cNvPr id="6" name="Footer Placeholder 4"/>
          <p:cNvSpPr>
            <a:spLocks noGrp="1"/>
          </p:cNvSpPr>
          <p:nvPr>
            <p:ph type="ftr" sz="quarter" idx="11"/>
          </p:nvPr>
        </p:nvSpPr>
        <p:spPr/>
        <p:txBody>
          <a:bodyPr/>
          <a:lstStyle>
            <a:lvl1pPr>
              <a:defRPr/>
            </a:lvl1pPr>
          </a:lstStyle>
          <a:p>
            <a:pPr>
              <a:defRPr/>
            </a:pPr>
            <a:r>
              <a:rPr lang="en-US" altLang="zh-CN"/>
              <a:t>4</a:t>
            </a:r>
          </a:p>
        </p:txBody>
      </p:sp>
      <p:sp>
        <p:nvSpPr>
          <p:cNvPr id="7" name="Slide Number Placeholder 5"/>
          <p:cNvSpPr>
            <a:spLocks noGrp="1"/>
          </p:cNvSpPr>
          <p:nvPr>
            <p:ph type="sldNum" sz="quarter" idx="12"/>
          </p:nvPr>
        </p:nvSpPr>
        <p:spPr/>
        <p:txBody>
          <a:bodyPr/>
          <a:lstStyle>
            <a:lvl1pPr>
              <a:defRPr/>
            </a:lvl1pPr>
          </a:lstStyle>
          <a:p>
            <a:pPr>
              <a:defRPr/>
            </a:pPr>
            <a:fld id="{7C126FA9-9380-4FF0-8C97-728EC66A345C}" type="slidenum">
              <a:rPr lang="en-US" altLang="zh-CN"/>
              <a:pPr>
                <a:defRPr/>
              </a:pPr>
              <a:t>‹#›</a:t>
            </a:fld>
            <a:endParaRPr lang="en-US" altLang="zh-CN"/>
          </a:p>
        </p:txBody>
      </p:sp>
    </p:spTree>
    <p:extLst>
      <p:ext uri="{BB962C8B-B14F-4D97-AF65-F5344CB8AC3E}">
        <p14:creationId xmlns="" xmlns:p14="http://schemas.microsoft.com/office/powerpoint/2010/main" val="6409768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Date Placeholder 3"/>
          <p:cNvSpPr>
            <a:spLocks noGrp="1"/>
          </p:cNvSpPr>
          <p:nvPr>
            <p:ph type="dt" sz="half" idx="10"/>
          </p:nvPr>
        </p:nvSpPr>
        <p:spPr/>
        <p:txBody>
          <a:bodyPr/>
          <a:lstStyle>
            <a:lvl1pPr>
              <a:defRPr/>
            </a:lvl1pPr>
          </a:lstStyle>
          <a:p>
            <a:pPr>
              <a:defRPr/>
            </a:pPr>
            <a:fld id="{758E2FF1-C2C0-4E49-8193-C30B0D06BC7A}" type="datetime1">
              <a:rPr lang="en-US" altLang="zh-CN"/>
              <a:pPr>
                <a:defRPr/>
              </a:pPr>
              <a:t>9/22/2015</a:t>
            </a:fld>
            <a:endParaRPr lang="en-US" altLang="zh-CN"/>
          </a:p>
        </p:txBody>
      </p:sp>
      <p:sp>
        <p:nvSpPr>
          <p:cNvPr id="8" name="Footer Placeholder 4"/>
          <p:cNvSpPr>
            <a:spLocks noGrp="1"/>
          </p:cNvSpPr>
          <p:nvPr>
            <p:ph type="ftr" sz="quarter" idx="11"/>
          </p:nvPr>
        </p:nvSpPr>
        <p:spPr/>
        <p:txBody>
          <a:bodyPr/>
          <a:lstStyle>
            <a:lvl1pPr>
              <a:defRPr/>
            </a:lvl1pPr>
          </a:lstStyle>
          <a:p>
            <a:pPr>
              <a:defRPr/>
            </a:pPr>
            <a:r>
              <a:rPr lang="en-US" altLang="zh-CN"/>
              <a:t>4</a:t>
            </a:r>
          </a:p>
        </p:txBody>
      </p:sp>
      <p:sp>
        <p:nvSpPr>
          <p:cNvPr id="9" name="Slide Number Placeholder 5"/>
          <p:cNvSpPr>
            <a:spLocks noGrp="1"/>
          </p:cNvSpPr>
          <p:nvPr>
            <p:ph type="sldNum" sz="quarter" idx="12"/>
          </p:nvPr>
        </p:nvSpPr>
        <p:spPr/>
        <p:txBody>
          <a:bodyPr/>
          <a:lstStyle>
            <a:lvl1pPr>
              <a:defRPr/>
            </a:lvl1pPr>
          </a:lstStyle>
          <a:p>
            <a:pPr>
              <a:defRPr/>
            </a:pPr>
            <a:fld id="{7CF34447-0D8D-4BAC-9C92-8FEBA9233E26}" type="slidenum">
              <a:rPr lang="en-US" altLang="zh-CN"/>
              <a:pPr>
                <a:defRPr/>
              </a:pPr>
              <a:t>‹#›</a:t>
            </a:fld>
            <a:endParaRPr lang="en-US" altLang="zh-CN"/>
          </a:p>
        </p:txBody>
      </p:sp>
    </p:spTree>
    <p:extLst>
      <p:ext uri="{BB962C8B-B14F-4D97-AF65-F5344CB8AC3E}">
        <p14:creationId xmlns="" xmlns:p14="http://schemas.microsoft.com/office/powerpoint/2010/main" val="12141052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Date Placeholder 3"/>
          <p:cNvSpPr>
            <a:spLocks noGrp="1"/>
          </p:cNvSpPr>
          <p:nvPr>
            <p:ph type="dt" sz="half" idx="10"/>
          </p:nvPr>
        </p:nvSpPr>
        <p:spPr/>
        <p:txBody>
          <a:bodyPr/>
          <a:lstStyle>
            <a:lvl1pPr>
              <a:defRPr/>
            </a:lvl1pPr>
          </a:lstStyle>
          <a:p>
            <a:pPr>
              <a:defRPr/>
            </a:pPr>
            <a:fld id="{965AFA78-B748-4B22-A1E0-752A715C2315}" type="datetime1">
              <a:rPr lang="en-US" altLang="zh-CN"/>
              <a:pPr>
                <a:defRPr/>
              </a:pPr>
              <a:t>9/22/2015</a:t>
            </a:fld>
            <a:endParaRPr lang="en-US" altLang="zh-CN"/>
          </a:p>
        </p:txBody>
      </p:sp>
      <p:sp>
        <p:nvSpPr>
          <p:cNvPr id="4" name="Footer Placeholder 4"/>
          <p:cNvSpPr>
            <a:spLocks noGrp="1"/>
          </p:cNvSpPr>
          <p:nvPr>
            <p:ph type="ftr" sz="quarter" idx="11"/>
          </p:nvPr>
        </p:nvSpPr>
        <p:spPr/>
        <p:txBody>
          <a:bodyPr/>
          <a:lstStyle>
            <a:lvl1pPr>
              <a:defRPr/>
            </a:lvl1pPr>
          </a:lstStyle>
          <a:p>
            <a:pPr>
              <a:defRPr/>
            </a:pPr>
            <a:r>
              <a:rPr lang="en-US" altLang="zh-CN"/>
              <a:t>4</a:t>
            </a:r>
          </a:p>
        </p:txBody>
      </p:sp>
      <p:sp>
        <p:nvSpPr>
          <p:cNvPr id="5" name="Slide Number Placeholder 5"/>
          <p:cNvSpPr>
            <a:spLocks noGrp="1"/>
          </p:cNvSpPr>
          <p:nvPr>
            <p:ph type="sldNum" sz="quarter" idx="12"/>
          </p:nvPr>
        </p:nvSpPr>
        <p:spPr/>
        <p:txBody>
          <a:bodyPr/>
          <a:lstStyle>
            <a:lvl1pPr>
              <a:defRPr/>
            </a:lvl1pPr>
          </a:lstStyle>
          <a:p>
            <a:pPr>
              <a:defRPr/>
            </a:pPr>
            <a:fld id="{2CD1CC54-8C00-48B6-B6B7-0BD6D44F9E4D}" type="slidenum">
              <a:rPr lang="en-US" altLang="zh-CN"/>
              <a:pPr>
                <a:defRPr/>
              </a:pPr>
              <a:t>‹#›</a:t>
            </a:fld>
            <a:endParaRPr lang="en-US" altLang="zh-CN"/>
          </a:p>
        </p:txBody>
      </p:sp>
    </p:spTree>
    <p:extLst>
      <p:ext uri="{BB962C8B-B14F-4D97-AF65-F5344CB8AC3E}">
        <p14:creationId xmlns="" xmlns:p14="http://schemas.microsoft.com/office/powerpoint/2010/main" val="10202109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107D8B5-401F-4888-9818-9F2096100831}" type="datetime1">
              <a:rPr lang="en-US" altLang="zh-CN"/>
              <a:pPr>
                <a:defRPr/>
              </a:pPr>
              <a:t>9/22/2015</a:t>
            </a:fld>
            <a:endParaRPr lang="en-US" altLang="zh-CN"/>
          </a:p>
        </p:txBody>
      </p:sp>
      <p:sp>
        <p:nvSpPr>
          <p:cNvPr id="3" name="Footer Placeholder 4"/>
          <p:cNvSpPr>
            <a:spLocks noGrp="1"/>
          </p:cNvSpPr>
          <p:nvPr>
            <p:ph type="ftr" sz="quarter" idx="11"/>
          </p:nvPr>
        </p:nvSpPr>
        <p:spPr/>
        <p:txBody>
          <a:bodyPr/>
          <a:lstStyle>
            <a:lvl1pPr>
              <a:defRPr/>
            </a:lvl1pPr>
          </a:lstStyle>
          <a:p>
            <a:pPr>
              <a:defRPr/>
            </a:pPr>
            <a:r>
              <a:rPr lang="en-US" altLang="zh-CN"/>
              <a:t>4</a:t>
            </a:r>
          </a:p>
        </p:txBody>
      </p:sp>
      <p:sp>
        <p:nvSpPr>
          <p:cNvPr id="4" name="Slide Number Placeholder 5"/>
          <p:cNvSpPr>
            <a:spLocks noGrp="1"/>
          </p:cNvSpPr>
          <p:nvPr>
            <p:ph type="sldNum" sz="quarter" idx="12"/>
          </p:nvPr>
        </p:nvSpPr>
        <p:spPr/>
        <p:txBody>
          <a:bodyPr/>
          <a:lstStyle>
            <a:lvl1pPr>
              <a:defRPr/>
            </a:lvl1pPr>
          </a:lstStyle>
          <a:p>
            <a:pPr>
              <a:defRPr/>
            </a:pPr>
            <a:fld id="{C6CF8825-D7E5-414E-9AA3-D0E16B65AD82}" type="slidenum">
              <a:rPr lang="en-US" altLang="zh-CN"/>
              <a:pPr>
                <a:defRPr/>
              </a:pPr>
              <a:t>‹#›</a:t>
            </a:fld>
            <a:endParaRPr lang="en-US" altLang="zh-CN"/>
          </a:p>
        </p:txBody>
      </p:sp>
    </p:spTree>
    <p:extLst>
      <p:ext uri="{BB962C8B-B14F-4D97-AF65-F5344CB8AC3E}">
        <p14:creationId xmlns="" xmlns:p14="http://schemas.microsoft.com/office/powerpoint/2010/main" val="3864246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zh-CN"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A64A65A-1682-419F-B8B4-BEFEECE3BB64}" type="datetime1">
              <a:rPr lang="en-US" altLang="zh-CN"/>
              <a:pPr>
                <a:defRPr/>
              </a:pPr>
              <a:t>9/22/2015</a:t>
            </a:fld>
            <a:endParaRPr lang="en-US" altLang="zh-CN"/>
          </a:p>
        </p:txBody>
      </p:sp>
      <p:sp>
        <p:nvSpPr>
          <p:cNvPr id="6" name="Footer Placeholder 4"/>
          <p:cNvSpPr>
            <a:spLocks noGrp="1"/>
          </p:cNvSpPr>
          <p:nvPr>
            <p:ph type="ftr" sz="quarter" idx="11"/>
          </p:nvPr>
        </p:nvSpPr>
        <p:spPr/>
        <p:txBody>
          <a:bodyPr/>
          <a:lstStyle>
            <a:lvl1pPr>
              <a:defRPr/>
            </a:lvl1pPr>
          </a:lstStyle>
          <a:p>
            <a:pPr>
              <a:defRPr/>
            </a:pPr>
            <a:r>
              <a:rPr lang="en-US" altLang="zh-CN"/>
              <a:t>4</a:t>
            </a:r>
          </a:p>
        </p:txBody>
      </p:sp>
      <p:sp>
        <p:nvSpPr>
          <p:cNvPr id="7" name="Slide Number Placeholder 5"/>
          <p:cNvSpPr>
            <a:spLocks noGrp="1"/>
          </p:cNvSpPr>
          <p:nvPr>
            <p:ph type="sldNum" sz="quarter" idx="12"/>
          </p:nvPr>
        </p:nvSpPr>
        <p:spPr/>
        <p:txBody>
          <a:bodyPr/>
          <a:lstStyle>
            <a:lvl1pPr>
              <a:defRPr/>
            </a:lvl1pPr>
          </a:lstStyle>
          <a:p>
            <a:pPr>
              <a:defRPr/>
            </a:pPr>
            <a:fld id="{93705FF3-FF61-4E5E-B760-41637187FE6D}" type="slidenum">
              <a:rPr lang="en-US" altLang="zh-CN"/>
              <a:pPr>
                <a:defRPr/>
              </a:pPr>
              <a:t>‹#›</a:t>
            </a:fld>
            <a:endParaRPr lang="en-US" altLang="zh-CN"/>
          </a:p>
        </p:txBody>
      </p:sp>
    </p:spTree>
    <p:extLst>
      <p:ext uri="{BB962C8B-B14F-4D97-AF65-F5344CB8AC3E}">
        <p14:creationId xmlns="" xmlns:p14="http://schemas.microsoft.com/office/powerpoint/2010/main" val="2657811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idx="1"/>
          </p:nvPr>
        </p:nvSpPr>
        <p:spPr/>
        <p:txBody>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lvl1pPr>
              <a:defRPr/>
            </a:lvl1pPr>
          </a:lstStyle>
          <a:p>
            <a:pPr>
              <a:defRPr/>
            </a:pPr>
            <a:fld id="{5222D806-A3B6-4B55-811B-ACFBA4459AA8}" type="datetimeFigureOut">
              <a:rPr lang="en-US" altLang="zh-CN"/>
              <a:pPr>
                <a:defRPr/>
              </a:pPr>
              <a:t>9/22/2015</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C65F7A3C-77CE-4927-A22D-030F7E8716AF}" type="slidenum">
              <a:rPr lang="en-US" altLang="zh-CN"/>
              <a:pPr>
                <a:defRPr/>
              </a:pPr>
              <a:t>‹#›</a:t>
            </a:fld>
            <a:endParaRPr lang="en-US" altLang="zh-CN"/>
          </a:p>
        </p:txBody>
      </p:sp>
    </p:spTree>
    <p:extLst>
      <p:ext uri="{BB962C8B-B14F-4D97-AF65-F5344CB8AC3E}">
        <p14:creationId xmlns="" xmlns:p14="http://schemas.microsoft.com/office/powerpoint/2010/main" val="25689226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E3F038-E920-47E4-B913-A4BDF5365265}" type="datetime1">
              <a:rPr lang="en-US" altLang="zh-CN"/>
              <a:pPr>
                <a:defRPr/>
              </a:pPr>
              <a:t>9/22/2015</a:t>
            </a:fld>
            <a:endParaRPr lang="en-US" altLang="zh-CN"/>
          </a:p>
        </p:txBody>
      </p:sp>
      <p:sp>
        <p:nvSpPr>
          <p:cNvPr id="6" name="Footer Placeholder 4"/>
          <p:cNvSpPr>
            <a:spLocks noGrp="1"/>
          </p:cNvSpPr>
          <p:nvPr>
            <p:ph type="ftr" sz="quarter" idx="11"/>
          </p:nvPr>
        </p:nvSpPr>
        <p:spPr/>
        <p:txBody>
          <a:bodyPr/>
          <a:lstStyle>
            <a:lvl1pPr>
              <a:defRPr/>
            </a:lvl1pPr>
          </a:lstStyle>
          <a:p>
            <a:pPr>
              <a:defRPr/>
            </a:pPr>
            <a:r>
              <a:rPr lang="en-US" altLang="zh-CN"/>
              <a:t>4</a:t>
            </a:r>
          </a:p>
        </p:txBody>
      </p:sp>
      <p:sp>
        <p:nvSpPr>
          <p:cNvPr id="7" name="Slide Number Placeholder 5"/>
          <p:cNvSpPr>
            <a:spLocks noGrp="1"/>
          </p:cNvSpPr>
          <p:nvPr>
            <p:ph type="sldNum" sz="quarter" idx="12"/>
          </p:nvPr>
        </p:nvSpPr>
        <p:spPr/>
        <p:txBody>
          <a:bodyPr/>
          <a:lstStyle>
            <a:lvl1pPr>
              <a:defRPr/>
            </a:lvl1pPr>
          </a:lstStyle>
          <a:p>
            <a:pPr>
              <a:defRPr/>
            </a:pPr>
            <a:fld id="{D1342A2A-0ACF-44D6-AEC5-29F6719CB978}" type="slidenum">
              <a:rPr lang="en-US" altLang="zh-CN"/>
              <a:pPr>
                <a:defRPr/>
              </a:pPr>
              <a:t>‹#›</a:t>
            </a:fld>
            <a:endParaRPr lang="en-US" altLang="zh-CN"/>
          </a:p>
        </p:txBody>
      </p:sp>
    </p:spTree>
    <p:extLst>
      <p:ext uri="{BB962C8B-B14F-4D97-AF65-F5344CB8AC3E}">
        <p14:creationId xmlns="" xmlns:p14="http://schemas.microsoft.com/office/powerpoint/2010/main" val="2653770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lvl1pPr>
              <a:defRPr/>
            </a:lvl1pPr>
          </a:lstStyle>
          <a:p>
            <a:pPr>
              <a:defRPr/>
            </a:pPr>
            <a:fld id="{09FC4F02-0448-4E3F-B0C1-248E80F68CF5}" type="datetime1">
              <a:rPr lang="en-US" altLang="zh-CN"/>
              <a:pPr>
                <a:defRPr/>
              </a:pPr>
              <a:t>9/22/2015</a:t>
            </a:fld>
            <a:endParaRPr lang="en-US" altLang="zh-CN"/>
          </a:p>
        </p:txBody>
      </p:sp>
      <p:sp>
        <p:nvSpPr>
          <p:cNvPr id="5" name="Footer Placeholder 4"/>
          <p:cNvSpPr>
            <a:spLocks noGrp="1"/>
          </p:cNvSpPr>
          <p:nvPr>
            <p:ph type="ftr" sz="quarter" idx="11"/>
          </p:nvPr>
        </p:nvSpPr>
        <p:spPr/>
        <p:txBody>
          <a:bodyPr/>
          <a:lstStyle>
            <a:lvl1pPr>
              <a:defRPr/>
            </a:lvl1pPr>
          </a:lstStyle>
          <a:p>
            <a:pPr>
              <a:defRPr/>
            </a:pPr>
            <a:r>
              <a:rPr lang="en-US" altLang="zh-CN"/>
              <a:t>4</a:t>
            </a:r>
          </a:p>
        </p:txBody>
      </p:sp>
      <p:sp>
        <p:nvSpPr>
          <p:cNvPr id="6" name="Slide Number Placeholder 5"/>
          <p:cNvSpPr>
            <a:spLocks noGrp="1"/>
          </p:cNvSpPr>
          <p:nvPr>
            <p:ph type="sldNum" sz="quarter" idx="12"/>
          </p:nvPr>
        </p:nvSpPr>
        <p:spPr/>
        <p:txBody>
          <a:bodyPr/>
          <a:lstStyle>
            <a:lvl1pPr>
              <a:defRPr/>
            </a:lvl1pPr>
          </a:lstStyle>
          <a:p>
            <a:pPr>
              <a:defRPr/>
            </a:pPr>
            <a:fld id="{C5E50E28-DBBF-4AAC-AB94-69CA69AC41FD}" type="slidenum">
              <a:rPr lang="en-US" altLang="zh-CN"/>
              <a:pPr>
                <a:defRPr/>
              </a:pPr>
              <a:t>‹#›</a:t>
            </a:fld>
            <a:endParaRPr lang="en-US" altLang="zh-CN"/>
          </a:p>
        </p:txBody>
      </p:sp>
    </p:spTree>
    <p:extLst>
      <p:ext uri="{BB962C8B-B14F-4D97-AF65-F5344CB8AC3E}">
        <p14:creationId xmlns="" xmlns:p14="http://schemas.microsoft.com/office/powerpoint/2010/main" val="18656332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ltLang="zh-CN" smtClean="0"/>
              <a:t>Click to edit Master title style</a:t>
            </a:r>
            <a:endParaRPr lang="zh-CN"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Date Placeholder 3"/>
          <p:cNvSpPr>
            <a:spLocks noGrp="1"/>
          </p:cNvSpPr>
          <p:nvPr>
            <p:ph type="dt" sz="half" idx="10"/>
          </p:nvPr>
        </p:nvSpPr>
        <p:spPr/>
        <p:txBody>
          <a:bodyPr/>
          <a:lstStyle>
            <a:lvl1pPr>
              <a:defRPr/>
            </a:lvl1pPr>
          </a:lstStyle>
          <a:p>
            <a:pPr>
              <a:defRPr/>
            </a:pPr>
            <a:fld id="{8D74AD80-0D7C-4FBE-952B-9C427F471CE3}" type="datetime1">
              <a:rPr lang="en-US" altLang="zh-CN"/>
              <a:pPr>
                <a:defRPr/>
              </a:pPr>
              <a:t>9/22/2015</a:t>
            </a:fld>
            <a:endParaRPr lang="en-US" altLang="zh-CN"/>
          </a:p>
        </p:txBody>
      </p:sp>
      <p:sp>
        <p:nvSpPr>
          <p:cNvPr id="5" name="Footer Placeholder 4"/>
          <p:cNvSpPr>
            <a:spLocks noGrp="1"/>
          </p:cNvSpPr>
          <p:nvPr>
            <p:ph type="ftr" sz="quarter" idx="11"/>
          </p:nvPr>
        </p:nvSpPr>
        <p:spPr/>
        <p:txBody>
          <a:bodyPr/>
          <a:lstStyle>
            <a:lvl1pPr>
              <a:defRPr/>
            </a:lvl1pPr>
          </a:lstStyle>
          <a:p>
            <a:pPr>
              <a:defRPr/>
            </a:pPr>
            <a:r>
              <a:rPr lang="en-US" altLang="zh-CN"/>
              <a:t>4</a:t>
            </a:r>
          </a:p>
        </p:txBody>
      </p:sp>
      <p:sp>
        <p:nvSpPr>
          <p:cNvPr id="6" name="Slide Number Placeholder 5"/>
          <p:cNvSpPr>
            <a:spLocks noGrp="1"/>
          </p:cNvSpPr>
          <p:nvPr>
            <p:ph type="sldNum" sz="quarter" idx="12"/>
          </p:nvPr>
        </p:nvSpPr>
        <p:spPr/>
        <p:txBody>
          <a:bodyPr/>
          <a:lstStyle>
            <a:lvl1pPr>
              <a:defRPr/>
            </a:lvl1pPr>
          </a:lstStyle>
          <a:p>
            <a:pPr>
              <a:defRPr/>
            </a:pPr>
            <a:fld id="{B94DB104-8913-4107-A5EA-9699008D3488}" type="slidenum">
              <a:rPr lang="en-US" altLang="zh-CN"/>
              <a:pPr>
                <a:defRPr/>
              </a:pPr>
              <a:t>‹#›</a:t>
            </a:fld>
            <a:endParaRPr lang="en-US" altLang="zh-CN"/>
          </a:p>
        </p:txBody>
      </p:sp>
    </p:spTree>
    <p:extLst>
      <p:ext uri="{BB962C8B-B14F-4D97-AF65-F5344CB8AC3E}">
        <p14:creationId xmlns="" xmlns:p14="http://schemas.microsoft.com/office/powerpoint/2010/main" val="1030974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9B85E80-C98F-4FBC-9633-FCDDE0B5884F}" type="datetimeFigureOut">
              <a:rPr lang="en-US" altLang="zh-CN"/>
              <a:pPr>
                <a:defRPr/>
              </a:pPr>
              <a:t>9/22/2015</a:t>
            </a:fld>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6C70B204-9440-4850-A54E-6C82852F3473}" type="slidenum">
              <a:rPr lang="en-US" altLang="zh-CN"/>
              <a:pPr>
                <a:defRPr/>
              </a:pPr>
              <a:t>‹#›</a:t>
            </a:fld>
            <a:endParaRPr lang="en-US" altLang="zh-CN"/>
          </a:p>
        </p:txBody>
      </p:sp>
    </p:spTree>
    <p:extLst>
      <p:ext uri="{BB962C8B-B14F-4D97-AF65-F5344CB8AC3E}">
        <p14:creationId xmlns="" xmlns:p14="http://schemas.microsoft.com/office/powerpoint/2010/main" val="388396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Date Placeholder 3"/>
          <p:cNvSpPr>
            <a:spLocks noGrp="1"/>
          </p:cNvSpPr>
          <p:nvPr>
            <p:ph type="dt" sz="half" idx="10"/>
          </p:nvPr>
        </p:nvSpPr>
        <p:spPr/>
        <p:txBody>
          <a:bodyPr/>
          <a:lstStyle>
            <a:lvl1pPr>
              <a:defRPr/>
            </a:lvl1pPr>
          </a:lstStyle>
          <a:p>
            <a:pPr>
              <a:defRPr/>
            </a:pPr>
            <a:fld id="{E0E3793E-2E81-41D4-9C83-6DE81DE97C70}" type="datetimeFigureOut">
              <a:rPr lang="en-US" altLang="zh-CN"/>
              <a:pPr>
                <a:defRPr/>
              </a:pPr>
              <a:t>9/22/2015</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5CD6B3BD-CFE7-4DF9-A418-1497DBEE4271}" type="slidenum">
              <a:rPr lang="en-US" altLang="zh-CN"/>
              <a:pPr>
                <a:defRPr/>
              </a:pPr>
              <a:t>‹#›</a:t>
            </a:fld>
            <a:endParaRPr lang="en-US" altLang="zh-CN"/>
          </a:p>
        </p:txBody>
      </p:sp>
    </p:spTree>
    <p:extLst>
      <p:ext uri="{BB962C8B-B14F-4D97-AF65-F5344CB8AC3E}">
        <p14:creationId xmlns="" xmlns:p14="http://schemas.microsoft.com/office/powerpoint/2010/main" val="99306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smtClean="0"/>
              <a:t>Click to edit Master title style</a:t>
            </a:r>
            <a:endParaRPr lang="zh-CN"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Date Placeholder 3"/>
          <p:cNvSpPr>
            <a:spLocks noGrp="1"/>
          </p:cNvSpPr>
          <p:nvPr>
            <p:ph type="dt" sz="half" idx="10"/>
          </p:nvPr>
        </p:nvSpPr>
        <p:spPr/>
        <p:txBody>
          <a:bodyPr/>
          <a:lstStyle>
            <a:lvl1pPr>
              <a:defRPr/>
            </a:lvl1pPr>
          </a:lstStyle>
          <a:p>
            <a:pPr>
              <a:defRPr/>
            </a:pPr>
            <a:fld id="{BA33967C-3FE1-40B7-AAA2-332191F2382F}" type="datetimeFigureOut">
              <a:rPr lang="en-US" altLang="zh-CN"/>
              <a:pPr>
                <a:defRPr/>
              </a:pPr>
              <a:t>9/22/2015</a:t>
            </a:fld>
            <a:endParaRPr lang="en-US" altLang="zh-CN"/>
          </a:p>
        </p:txBody>
      </p:sp>
      <p:sp>
        <p:nvSpPr>
          <p:cNvPr id="8" name="Footer Placeholder 4"/>
          <p:cNvSpPr>
            <a:spLocks noGrp="1"/>
          </p:cNvSpPr>
          <p:nvPr>
            <p:ph type="ftr" sz="quarter" idx="11"/>
          </p:nvPr>
        </p:nvSpPr>
        <p:spPr/>
        <p:txBody>
          <a:bodyPr/>
          <a:lstStyle>
            <a:lvl1pPr>
              <a:defRPr/>
            </a:lvl1pPr>
          </a:lstStyle>
          <a:p>
            <a:pPr>
              <a:defRPr/>
            </a:pPr>
            <a:endParaRPr lang="en-US" altLang="zh-CN"/>
          </a:p>
        </p:txBody>
      </p:sp>
      <p:sp>
        <p:nvSpPr>
          <p:cNvPr id="9" name="Slide Number Placeholder 5"/>
          <p:cNvSpPr>
            <a:spLocks noGrp="1"/>
          </p:cNvSpPr>
          <p:nvPr>
            <p:ph type="sldNum" sz="quarter" idx="12"/>
          </p:nvPr>
        </p:nvSpPr>
        <p:spPr/>
        <p:txBody>
          <a:bodyPr/>
          <a:lstStyle>
            <a:lvl1pPr>
              <a:defRPr/>
            </a:lvl1pPr>
          </a:lstStyle>
          <a:p>
            <a:pPr>
              <a:defRPr/>
            </a:pPr>
            <a:fld id="{B8654B32-C9D6-4FA9-A54C-D7A1DA801834}" type="slidenum">
              <a:rPr lang="en-US" altLang="zh-CN"/>
              <a:pPr>
                <a:defRPr/>
              </a:pPr>
              <a:t>‹#›</a:t>
            </a:fld>
            <a:endParaRPr lang="en-US" altLang="zh-CN"/>
          </a:p>
        </p:txBody>
      </p:sp>
    </p:spTree>
    <p:extLst>
      <p:ext uri="{BB962C8B-B14F-4D97-AF65-F5344CB8AC3E}">
        <p14:creationId xmlns="" xmlns:p14="http://schemas.microsoft.com/office/powerpoint/2010/main" val="1762443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smtClean="0"/>
              <a:t>Click to edit Master title style</a:t>
            </a:r>
            <a:endParaRPr lang="zh-CN" altLang="en-US"/>
          </a:p>
        </p:txBody>
      </p:sp>
      <p:sp>
        <p:nvSpPr>
          <p:cNvPr id="3" name="Date Placeholder 3"/>
          <p:cNvSpPr>
            <a:spLocks noGrp="1"/>
          </p:cNvSpPr>
          <p:nvPr>
            <p:ph type="dt" sz="half" idx="10"/>
          </p:nvPr>
        </p:nvSpPr>
        <p:spPr/>
        <p:txBody>
          <a:bodyPr/>
          <a:lstStyle>
            <a:lvl1pPr>
              <a:defRPr/>
            </a:lvl1pPr>
          </a:lstStyle>
          <a:p>
            <a:pPr>
              <a:defRPr/>
            </a:pPr>
            <a:fld id="{F5221CD7-1572-4F2C-91FE-85FA4778FA34}" type="datetimeFigureOut">
              <a:rPr lang="en-US" altLang="zh-CN"/>
              <a:pPr>
                <a:defRPr/>
              </a:pPr>
              <a:t>9/22/2015</a:t>
            </a:fld>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ltLang="zh-CN"/>
          </a:p>
        </p:txBody>
      </p:sp>
      <p:sp>
        <p:nvSpPr>
          <p:cNvPr id="5" name="Slide Number Placeholder 5"/>
          <p:cNvSpPr>
            <a:spLocks noGrp="1"/>
          </p:cNvSpPr>
          <p:nvPr>
            <p:ph type="sldNum" sz="quarter" idx="12"/>
          </p:nvPr>
        </p:nvSpPr>
        <p:spPr/>
        <p:txBody>
          <a:bodyPr/>
          <a:lstStyle>
            <a:lvl1pPr>
              <a:defRPr/>
            </a:lvl1pPr>
          </a:lstStyle>
          <a:p>
            <a:pPr>
              <a:defRPr/>
            </a:pPr>
            <a:fld id="{024FA743-8B25-41AB-A085-D11F599C7CFB}" type="slidenum">
              <a:rPr lang="en-US" altLang="zh-CN"/>
              <a:pPr>
                <a:defRPr/>
              </a:pPr>
              <a:t>‹#›</a:t>
            </a:fld>
            <a:endParaRPr lang="en-US" altLang="zh-CN"/>
          </a:p>
        </p:txBody>
      </p:sp>
    </p:spTree>
    <p:extLst>
      <p:ext uri="{BB962C8B-B14F-4D97-AF65-F5344CB8AC3E}">
        <p14:creationId xmlns="" xmlns:p14="http://schemas.microsoft.com/office/powerpoint/2010/main" val="276729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A0D9AE-E9E4-434E-8146-16246AD33138}" type="datetimeFigureOut">
              <a:rPr lang="en-US" altLang="zh-CN"/>
              <a:pPr>
                <a:defRPr/>
              </a:pPr>
              <a:t>9/22/2015</a:t>
            </a:fld>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ltLang="zh-CN"/>
          </a:p>
        </p:txBody>
      </p:sp>
      <p:sp>
        <p:nvSpPr>
          <p:cNvPr id="4" name="Slide Number Placeholder 5"/>
          <p:cNvSpPr>
            <a:spLocks noGrp="1"/>
          </p:cNvSpPr>
          <p:nvPr>
            <p:ph type="sldNum" sz="quarter" idx="12"/>
          </p:nvPr>
        </p:nvSpPr>
        <p:spPr/>
        <p:txBody>
          <a:bodyPr/>
          <a:lstStyle>
            <a:lvl1pPr>
              <a:defRPr/>
            </a:lvl1pPr>
          </a:lstStyle>
          <a:p>
            <a:pPr>
              <a:defRPr/>
            </a:pPr>
            <a:fld id="{9E602AA2-EBE4-40D1-8816-A1433BE74EAA}" type="slidenum">
              <a:rPr lang="en-US" altLang="zh-CN"/>
              <a:pPr>
                <a:defRPr/>
              </a:pPr>
              <a:t>‹#›</a:t>
            </a:fld>
            <a:endParaRPr lang="en-US" altLang="zh-CN"/>
          </a:p>
        </p:txBody>
      </p:sp>
    </p:spTree>
    <p:extLst>
      <p:ext uri="{BB962C8B-B14F-4D97-AF65-F5344CB8AC3E}">
        <p14:creationId xmlns="" xmlns:p14="http://schemas.microsoft.com/office/powerpoint/2010/main" val="669229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zh-CN" smtClean="0"/>
              <a:t>Click to edit Master title style</a:t>
            </a:r>
            <a:endParaRPr lang="zh-CN"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1C16F72-A657-4EE1-A395-613A2573FC82}" type="datetimeFigureOut">
              <a:rPr lang="en-US" altLang="zh-CN"/>
              <a:pPr>
                <a:defRPr/>
              </a:pPr>
              <a:t>9/22/2015</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9D22EA9D-EA17-404C-8C44-6A05B7125D0C}" type="slidenum">
              <a:rPr lang="en-US" altLang="zh-CN"/>
              <a:pPr>
                <a:defRPr/>
              </a:pPr>
              <a:t>‹#›</a:t>
            </a:fld>
            <a:endParaRPr lang="en-US" altLang="zh-CN"/>
          </a:p>
        </p:txBody>
      </p:sp>
    </p:spTree>
    <p:extLst>
      <p:ext uri="{BB962C8B-B14F-4D97-AF65-F5344CB8AC3E}">
        <p14:creationId xmlns="" xmlns:p14="http://schemas.microsoft.com/office/powerpoint/2010/main" val="2207538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zh-CN" smtClean="0"/>
              <a:t>Click to edit Master title style</a:t>
            </a:r>
            <a:endParaRPr lang="zh-CN" alt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zh-CN"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F5D979-1DD9-4E76-828E-203D220B584A}" type="datetimeFigureOut">
              <a:rPr lang="en-US" altLang="zh-CN"/>
              <a:pPr>
                <a:defRPr/>
              </a:pPr>
              <a:t>9/22/2015</a:t>
            </a:fld>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13D53BB7-6116-438E-9C22-0778EFF149BE}" type="slidenum">
              <a:rPr lang="en-US" altLang="zh-CN"/>
              <a:pPr>
                <a:defRPr/>
              </a:pPr>
              <a:t>‹#›</a:t>
            </a:fld>
            <a:endParaRPr lang="en-US" altLang="zh-CN"/>
          </a:p>
        </p:txBody>
      </p:sp>
    </p:spTree>
    <p:extLst>
      <p:ext uri="{BB962C8B-B14F-4D97-AF65-F5344CB8AC3E}">
        <p14:creationId xmlns="" xmlns:p14="http://schemas.microsoft.com/office/powerpoint/2010/main" val="1888699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endParaRPr lang="zh-CN"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宋体" pitchFamily="2" charset="-122"/>
              </a:defRPr>
            </a:lvl1pPr>
          </a:lstStyle>
          <a:p>
            <a:pPr>
              <a:defRPr/>
            </a:pPr>
            <a:fld id="{94D05F4E-6BEF-4CA6-8533-682172C1D7CC}" type="datetimeFigureOut">
              <a:rPr lang="en-US" altLang="zh-CN"/>
              <a:pPr>
                <a:defRPr/>
              </a:pPr>
              <a:t>9/22/2015</a:t>
            </a:fld>
            <a:endParaRPr lang="en-US" altLang="zh-CN"/>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宋体" pitchFamily="2" charset="-122"/>
              </a:defRPr>
            </a:lvl1pPr>
          </a:lstStyle>
          <a:p>
            <a:pPr>
              <a:defRPr/>
            </a:pPr>
            <a:endParaRPr lang="en-US" altLang="zh-C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ea typeface="宋体" pitchFamily="2" charset="-122"/>
              </a:defRPr>
            </a:lvl1pPr>
          </a:lstStyle>
          <a:p>
            <a:pPr>
              <a:defRPr/>
            </a:pPr>
            <a:fld id="{2AD24443-5250-4173-96DE-DFDF6EC6E030}"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endParaRPr lang="zh-CN" altLang="en-US" smtClean="0"/>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宋体" pitchFamily="2" charset="-122"/>
              </a:defRPr>
            </a:lvl1pPr>
          </a:lstStyle>
          <a:p>
            <a:pPr>
              <a:defRPr/>
            </a:pPr>
            <a:fld id="{D9349965-ED1A-4998-9969-3D9D4730B2F2}" type="datetime1">
              <a:rPr lang="en-US" altLang="zh-CN"/>
              <a:pPr>
                <a:defRPr/>
              </a:pPr>
              <a:t>9/22/2015</a:t>
            </a:fld>
            <a:endParaRPr lang="en-US" altLang="zh-CN"/>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宋体" pitchFamily="2" charset="-122"/>
              </a:defRPr>
            </a:lvl1pPr>
          </a:lstStyle>
          <a:p>
            <a:pPr>
              <a:defRPr/>
            </a:pPr>
            <a:r>
              <a:rPr lang="en-US" altLang="zh-CN"/>
              <a:t>4</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ea typeface="宋体" pitchFamily="2" charset="-122"/>
              </a:defRPr>
            </a:lvl1pPr>
          </a:lstStyle>
          <a:p>
            <a:pPr>
              <a:defRPr/>
            </a:pPr>
            <a:fld id="{B7EB9FEC-F412-4C0B-9359-E569D342D3EF}" type="slidenum">
              <a:rPr lang="en-US" altLang="zh-CN"/>
              <a:pPr>
                <a:defRPr/>
              </a:pPr>
              <a:t>‹#›</a:t>
            </a:fld>
            <a:endParaRPr lang="en-US" altLang="zh-CN"/>
          </a:p>
        </p:txBody>
      </p:sp>
    </p:spTree>
    <p:extLst>
      <p:ext uri="{BB962C8B-B14F-4D97-AF65-F5344CB8AC3E}">
        <p14:creationId xmlns="" xmlns:p14="http://schemas.microsoft.com/office/powerpoint/2010/main" val="17946610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13.jpeg"/><Relationship Id="rId7"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2.jpeg"/><Relationship Id="rId3" Type="http://schemas.openxmlformats.org/officeDocument/2006/relationships/image" Target="../media/image2.jpeg"/><Relationship Id="rId7" Type="http://schemas.openxmlformats.org/officeDocument/2006/relationships/image" Target="../media/image47.jpeg"/><Relationship Id="rId12" Type="http://schemas.openxmlformats.org/officeDocument/2006/relationships/image" Target="../media/image51.jpeg"/><Relationship Id="rId17" Type="http://schemas.openxmlformats.org/officeDocument/2006/relationships/image" Target="../media/image56.jpeg"/><Relationship Id="rId2" Type="http://schemas.openxmlformats.org/officeDocument/2006/relationships/notesSlide" Target="../notesSlides/notesSlide11.xml"/><Relationship Id="rId16" Type="http://schemas.openxmlformats.org/officeDocument/2006/relationships/image" Target="../media/image55.jpeg"/><Relationship Id="rId1" Type="http://schemas.openxmlformats.org/officeDocument/2006/relationships/slideLayout" Target="../slideLayouts/slideLayout13.xml"/><Relationship Id="rId6" Type="http://schemas.openxmlformats.org/officeDocument/2006/relationships/image" Target="../media/image46.jpeg"/><Relationship Id="rId11" Type="http://schemas.openxmlformats.org/officeDocument/2006/relationships/image" Target="../media/image20.jpeg"/><Relationship Id="rId5" Type="http://schemas.openxmlformats.org/officeDocument/2006/relationships/image" Target="../media/image45.jpeg"/><Relationship Id="rId15" Type="http://schemas.openxmlformats.org/officeDocument/2006/relationships/image" Target="../media/image54.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56.jpeg"/><Relationship Id="rId18" Type="http://schemas.openxmlformats.org/officeDocument/2006/relationships/image" Target="../media/image69.jpeg"/><Relationship Id="rId3" Type="http://schemas.openxmlformats.org/officeDocument/2006/relationships/image" Target="../media/image2.jpeg"/><Relationship Id="rId7" Type="http://schemas.openxmlformats.org/officeDocument/2006/relationships/image" Target="../media/image46.jpeg"/><Relationship Id="rId12" Type="http://schemas.openxmlformats.org/officeDocument/2006/relationships/image" Target="../media/image64.jpeg"/><Relationship Id="rId17" Type="http://schemas.openxmlformats.org/officeDocument/2006/relationships/image" Target="../media/image68.jpeg"/><Relationship Id="rId2" Type="http://schemas.openxmlformats.org/officeDocument/2006/relationships/notesSlide" Target="../notesSlides/notesSlide13.xml"/><Relationship Id="rId16"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3.jpeg"/><Relationship Id="rId5" Type="http://schemas.openxmlformats.org/officeDocument/2006/relationships/image" Target="../media/image58.jpeg"/><Relationship Id="rId15" Type="http://schemas.openxmlformats.org/officeDocument/2006/relationships/image" Target="../media/image66.jpeg"/><Relationship Id="rId10" Type="http://schemas.openxmlformats.org/officeDocument/2006/relationships/image" Target="../media/image62.jpeg"/><Relationship Id="rId19" Type="http://schemas.openxmlformats.org/officeDocument/2006/relationships/image" Target="../media/image70.jpeg"/><Relationship Id="rId4" Type="http://schemas.openxmlformats.org/officeDocument/2006/relationships/image" Target="../media/image57.jpeg"/><Relationship Id="rId9" Type="http://schemas.openxmlformats.org/officeDocument/2006/relationships/image" Target="../media/image61.jpeg"/><Relationship Id="rId14" Type="http://schemas.openxmlformats.org/officeDocument/2006/relationships/image" Target="../media/image65.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71.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73.gif"/><Relationship Id="rId4" Type="http://schemas.openxmlformats.org/officeDocument/2006/relationships/image" Target="../media/image7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audio" Target="../media/audio1.wav"/><Relationship Id="rId6" Type="http://schemas.openxmlformats.org/officeDocument/2006/relationships/image" Target="../media/image74.png"/><Relationship Id="rId5" Type="http://schemas.openxmlformats.org/officeDocument/2006/relationships/image" Target="../media/image3.wmf"/><Relationship Id="rId4" Type="http://schemas.openxmlformats.org/officeDocument/2006/relationships/image" Target="../media/image2.jpeg"/></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7.jpeg"/><Relationship Id="rId4" Type="http://schemas.openxmlformats.org/officeDocument/2006/relationships/image" Target="../media/image76.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ervice.flysheet.com.tw/online/T&amp;F/" TargetMode="External"/><Relationship Id="rId5" Type="http://schemas.openxmlformats.org/officeDocument/2006/relationships/image" Target="../media/image4.png"/><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2.jpe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94.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jpeg"/><Relationship Id="rId7" Type="http://schemas.openxmlformats.org/officeDocument/2006/relationships/diagramQuickStyle" Target="../diagrams/quickStyle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95.png"/><Relationship Id="rId9" Type="http://schemas.microsoft.com/office/2007/relationships/diagramDrawing" Target="../diagrams/drawing1.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0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3.wmf"/></Relationships>
</file>

<file path=ppt/slides/_rels/slide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12.jpeg"/><Relationship Id="rId5" Type="http://schemas.openxmlformats.org/officeDocument/2006/relationships/image" Target="../media/image111.png"/><Relationship Id="rId4" Type="http://schemas.openxmlformats.org/officeDocument/2006/relationships/image" Target="../media/image13.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audio" Target="../media/audio2.wav"/><Relationship Id="rId1" Type="http://schemas.openxmlformats.org/officeDocument/2006/relationships/tags" Target="../tags/tag2.xml"/><Relationship Id="rId6" Type="http://schemas.openxmlformats.org/officeDocument/2006/relationships/image" Target="../media/image113.png"/><Relationship Id="rId5" Type="http://schemas.openxmlformats.org/officeDocument/2006/relationships/image" Target="../media/image2.jpe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audio" Target="../media/audio3.wav"/><Relationship Id="rId6" Type="http://schemas.openxmlformats.org/officeDocument/2006/relationships/image" Target="../media/image74.png"/><Relationship Id="rId5" Type="http://schemas.openxmlformats.org/officeDocument/2006/relationships/image" Target="../media/image114.png"/><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audio" Target="../media/audio4.wav"/><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audio" Target="../media/audio5.wav"/><Relationship Id="rId6" Type="http://schemas.openxmlformats.org/officeDocument/2006/relationships/image" Target="../media/image74.png"/><Relationship Id="rId5" Type="http://schemas.openxmlformats.org/officeDocument/2006/relationships/image" Target="../media/image117.png"/><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4.png"/><Relationship Id="rId2" Type="http://schemas.openxmlformats.org/officeDocument/2006/relationships/audio" Target="../media/audio6.wav"/><Relationship Id="rId1" Type="http://schemas.openxmlformats.org/officeDocument/2006/relationships/tags" Target="../tags/tag3.xml"/><Relationship Id="rId6" Type="http://schemas.openxmlformats.org/officeDocument/2006/relationships/image" Target="../media/image113.png"/><Relationship Id="rId5" Type="http://schemas.openxmlformats.org/officeDocument/2006/relationships/image" Target="../media/image2.jpe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audio" Target="../media/audio7.wav"/><Relationship Id="rId6" Type="http://schemas.openxmlformats.org/officeDocument/2006/relationships/image" Target="../media/image74.png"/><Relationship Id="rId5" Type="http://schemas.openxmlformats.org/officeDocument/2006/relationships/image" Target="../media/image118.pn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audio" Target="../media/audio8.wav"/><Relationship Id="rId6" Type="http://schemas.openxmlformats.org/officeDocument/2006/relationships/image" Target="../media/image74.png"/><Relationship Id="rId5" Type="http://schemas.openxmlformats.org/officeDocument/2006/relationships/image" Target="../media/image119.png"/><Relationship Id="rId4" Type="http://schemas.openxmlformats.org/officeDocument/2006/relationships/image" Target="../media/image2.jpeg"/></Relationships>
</file>

<file path=ppt/slides/_rels/slide51.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slideLayout" Target="../slideLayouts/slideLayout2.xml"/><Relationship Id="rId7" Type="http://schemas.openxmlformats.org/officeDocument/2006/relationships/image" Target="../media/image121.png"/><Relationship Id="rId2" Type="http://schemas.openxmlformats.org/officeDocument/2006/relationships/audio" Target="../media/audio9.wav"/><Relationship Id="rId1" Type="http://schemas.openxmlformats.org/officeDocument/2006/relationships/tags" Target="../tags/tag4.xml"/><Relationship Id="rId6" Type="http://schemas.openxmlformats.org/officeDocument/2006/relationships/image" Target="../media/image120.png"/><Relationship Id="rId5" Type="http://schemas.openxmlformats.org/officeDocument/2006/relationships/image" Target="../media/image2.jpeg"/><Relationship Id="rId4" Type="http://schemas.openxmlformats.org/officeDocument/2006/relationships/notesSlide" Target="../notesSlides/notesSlide51.xml"/><Relationship Id="rId9" Type="http://schemas.openxmlformats.org/officeDocument/2006/relationships/image" Target="../media/image74.png"/></Relationships>
</file>

<file path=ppt/slides/_rels/slide5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slideLayout" Target="../slideLayouts/slideLayout2.xml"/><Relationship Id="rId7" Type="http://schemas.openxmlformats.org/officeDocument/2006/relationships/image" Target="../media/image124.png"/><Relationship Id="rId2" Type="http://schemas.openxmlformats.org/officeDocument/2006/relationships/audio" Target="../media/audio10.wav"/><Relationship Id="rId1" Type="http://schemas.openxmlformats.org/officeDocument/2006/relationships/tags" Target="../tags/tag5.xml"/><Relationship Id="rId6" Type="http://schemas.openxmlformats.org/officeDocument/2006/relationships/image" Target="../media/image123.png"/><Relationship Id="rId5" Type="http://schemas.openxmlformats.org/officeDocument/2006/relationships/image" Target="../media/image2.jpeg"/><Relationship Id="rId4" Type="http://schemas.openxmlformats.org/officeDocument/2006/relationships/notesSlide" Target="../notesSlides/notesSlide52.xml"/><Relationship Id="rId9"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54.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slideLayout" Target="../slideLayouts/slideLayout2.xml"/><Relationship Id="rId7" Type="http://schemas.openxmlformats.org/officeDocument/2006/relationships/image" Target="../media/image121.png"/><Relationship Id="rId2" Type="http://schemas.openxmlformats.org/officeDocument/2006/relationships/audio" Target="../media/audio11.wav"/><Relationship Id="rId1" Type="http://schemas.openxmlformats.org/officeDocument/2006/relationships/tags" Target="../tags/tag6.xml"/><Relationship Id="rId6" Type="http://schemas.openxmlformats.org/officeDocument/2006/relationships/image" Target="../media/image128.png"/><Relationship Id="rId5" Type="http://schemas.openxmlformats.org/officeDocument/2006/relationships/image" Target="../media/image2.jpeg"/><Relationship Id="rId4" Type="http://schemas.openxmlformats.org/officeDocument/2006/relationships/notesSlide" Target="../notesSlides/notesSlide53.xml"/><Relationship Id="rId9"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audio" Target="../media/audio12.wav"/><Relationship Id="rId6" Type="http://schemas.openxmlformats.org/officeDocument/2006/relationships/image" Target="../media/image74.png"/><Relationship Id="rId5" Type="http://schemas.openxmlformats.org/officeDocument/2006/relationships/image" Target="../media/image129.png"/><Relationship Id="rId4" Type="http://schemas.openxmlformats.org/officeDocument/2006/relationships/image" Target="../media/image2.jpeg"/></Relationships>
</file>

<file path=ppt/slides/_rels/slide56.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55.xml"/><Relationship Id="rId7"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audio" Target="../media/audio13.wav"/><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2.jpeg"/></Relationships>
</file>

<file path=ppt/slides/_rels/slide57.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notesSlide" Target="../notesSlides/notesSlide56.xml"/><Relationship Id="rId7"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audio" Target="../media/audio14.wav"/><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2.jpe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7"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audio" Target="../media/audio15.wav"/><Relationship Id="rId6" Type="http://schemas.openxmlformats.org/officeDocument/2006/relationships/image" Target="../media/image74.png"/><Relationship Id="rId5" Type="http://schemas.openxmlformats.org/officeDocument/2006/relationships/image" Target="../media/image136.png"/><Relationship Id="rId4" Type="http://schemas.openxmlformats.org/officeDocument/2006/relationships/image" Target="../media/image2.jpeg"/></Relationships>
</file>

<file path=ppt/slides/_rels/slide5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slideLayout" Target="../slideLayouts/slideLayout2.xml"/><Relationship Id="rId7" Type="http://schemas.openxmlformats.org/officeDocument/2006/relationships/image" Target="../media/image139.png"/><Relationship Id="rId2" Type="http://schemas.openxmlformats.org/officeDocument/2006/relationships/audio" Target="../media/audio16.wav"/><Relationship Id="rId1" Type="http://schemas.openxmlformats.org/officeDocument/2006/relationships/tags" Target="../tags/tag7.xml"/><Relationship Id="rId6" Type="http://schemas.openxmlformats.org/officeDocument/2006/relationships/image" Target="../media/image138.png"/><Relationship Id="rId11" Type="http://schemas.openxmlformats.org/officeDocument/2006/relationships/image" Target="../media/image74.png"/><Relationship Id="rId5" Type="http://schemas.openxmlformats.org/officeDocument/2006/relationships/image" Target="../media/image2.jpeg"/><Relationship Id="rId10" Type="http://schemas.openxmlformats.org/officeDocument/2006/relationships/image" Target="../media/image142.png"/><Relationship Id="rId4" Type="http://schemas.openxmlformats.org/officeDocument/2006/relationships/notesSlide" Target="../notesSlides/notesSlide58.xml"/><Relationship Id="rId9" Type="http://schemas.openxmlformats.org/officeDocument/2006/relationships/image" Target="../media/image141.png"/></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13.jpeg"/><Relationship Id="rId7" Type="http://schemas.openxmlformats.org/officeDocument/2006/relationships/image" Target="../media/image25.jpeg"/><Relationship Id="rId12"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7" Type="http://schemas.openxmlformats.org/officeDocument/2006/relationships/image" Target="../media/image144.png"/><Relationship Id="rId2" Type="http://schemas.openxmlformats.org/officeDocument/2006/relationships/slideLayout" Target="../slideLayouts/slideLayout1.xml"/><Relationship Id="rId1" Type="http://schemas.openxmlformats.org/officeDocument/2006/relationships/audio" Target="../media/audio17.wav"/><Relationship Id="rId6" Type="http://schemas.openxmlformats.org/officeDocument/2006/relationships/image" Target="../media/image143.png"/><Relationship Id="rId5" Type="http://schemas.openxmlformats.org/officeDocument/2006/relationships/image" Target="../media/image74.png"/><Relationship Id="rId4" Type="http://schemas.openxmlformats.org/officeDocument/2006/relationships/image" Target="../media/image2.jpeg"/></Relationships>
</file>

<file path=ppt/slides/_rels/slide6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48.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49.jpeg"/></Relationships>
</file>

<file path=ppt/slides/_rels/slide6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66.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2.jpeg"/><Relationship Id="rId7" Type="http://schemas.openxmlformats.org/officeDocument/2006/relationships/image" Target="../media/image157.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60.pn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62.png"/><Relationship Id="rId4" Type="http://schemas.openxmlformats.org/officeDocument/2006/relationships/image" Target="../media/image16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58.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3.png"/><Relationship Id="rId4" Type="http://schemas.openxmlformats.org/officeDocument/2006/relationships/image" Target="../media/image154.pn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64.pn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1.xml"/><Relationship Id="rId1" Type="http://schemas.openxmlformats.org/officeDocument/2006/relationships/audio" Target="../media/audio17.wav"/><Relationship Id="rId5" Type="http://schemas.openxmlformats.org/officeDocument/2006/relationships/image" Target="../media/image74.pn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13.jpeg"/><Relationship Id="rId7"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endParaRPr lang="en-US" altLang="zh-CN" smtClean="0"/>
          </a:p>
        </p:txBody>
      </p:sp>
      <p:sp>
        <p:nvSpPr>
          <p:cNvPr id="2051" name="Subtitle 2"/>
          <p:cNvSpPr>
            <a:spLocks noGrp="1"/>
          </p:cNvSpPr>
          <p:nvPr>
            <p:ph type="subTitle" idx="1"/>
          </p:nvPr>
        </p:nvSpPr>
        <p:spPr/>
        <p:txBody>
          <a:bodyPr/>
          <a:lstStyle/>
          <a:p>
            <a:pPr eaLnBrk="1" hangingPunct="1"/>
            <a:endParaRPr lang="en-US" altLang="zh-CN" smtClean="0">
              <a:solidFill>
                <a:srgbClr val="898989"/>
              </a:solidFill>
            </a:endParaRPr>
          </a:p>
        </p:txBody>
      </p:sp>
      <p:pic>
        <p:nvPicPr>
          <p:cNvPr id="2052"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TextBox 4"/>
          <p:cNvSpPr txBox="1">
            <a:spLocks noChangeArrowheads="1"/>
          </p:cNvSpPr>
          <p:nvPr/>
        </p:nvSpPr>
        <p:spPr bwMode="auto">
          <a:xfrm>
            <a:off x="2336800" y="1530350"/>
            <a:ext cx="458311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US" altLang="zh-CN" sz="3600" b="1" dirty="0">
                <a:solidFill>
                  <a:srgbClr val="4073A9"/>
                </a:solidFill>
              </a:rPr>
              <a:t>Taylor &amp; Francis Online</a:t>
            </a:r>
          </a:p>
          <a:p>
            <a:pPr algn="ctr" eaLnBrk="1" hangingPunct="1"/>
            <a:r>
              <a:rPr lang="zh-TW" altLang="en-US" sz="3600" b="1" dirty="0">
                <a:solidFill>
                  <a:srgbClr val="4073A9"/>
                </a:solidFill>
              </a:rPr>
              <a:t>平台</a:t>
            </a:r>
            <a:r>
              <a:rPr lang="zh-TW" altLang="en-US" sz="3600" b="1" dirty="0" smtClean="0">
                <a:solidFill>
                  <a:srgbClr val="4073A9"/>
                </a:solidFill>
              </a:rPr>
              <a:t>使</a:t>
            </a:r>
            <a:r>
              <a:rPr lang="zh-TW" altLang="en-US" sz="3600" b="1" dirty="0">
                <a:solidFill>
                  <a:srgbClr val="4073A9"/>
                </a:solidFill>
              </a:rPr>
              <a:t>用介紹</a:t>
            </a:r>
            <a:endParaRPr lang="zh-CN" altLang="en-US" sz="3600" b="1" dirty="0">
              <a:solidFill>
                <a:srgbClr val="4073A9"/>
              </a:solidFill>
            </a:endParaRPr>
          </a:p>
        </p:txBody>
      </p:sp>
      <p:sp>
        <p:nvSpPr>
          <p:cNvPr id="2054" name="TextBox 5"/>
          <p:cNvSpPr txBox="1">
            <a:spLocks noChangeArrowheads="1"/>
          </p:cNvSpPr>
          <p:nvPr/>
        </p:nvSpPr>
        <p:spPr bwMode="auto">
          <a:xfrm>
            <a:off x="2332038" y="4171265"/>
            <a:ext cx="458787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dirty="0" smtClean="0">
                <a:solidFill>
                  <a:srgbClr val="4073A9"/>
                </a:solidFill>
                <a:latin typeface="Arial" pitchFamily="34" charset="0"/>
                <a:cs typeface="Arial" pitchFamily="34" charset="0"/>
              </a:rPr>
              <a:t>飛資得知識服務</a:t>
            </a:r>
            <a:r>
              <a:rPr lang="zh-TW" altLang="en-US" dirty="0" smtClean="0">
                <a:solidFill>
                  <a:srgbClr val="4073A9"/>
                </a:solidFill>
                <a:latin typeface="Arial" pitchFamily="34" charset="0"/>
                <a:cs typeface="Arial" pitchFamily="34" charset="0"/>
              </a:rPr>
              <a:t>股份有限公司</a:t>
            </a:r>
            <a:endParaRPr lang="en-US" altLang="zh-TW" dirty="0" smtClean="0">
              <a:solidFill>
                <a:srgbClr val="4073A9"/>
              </a:solidFill>
              <a:latin typeface="Arial" pitchFamily="34" charset="0"/>
              <a:cs typeface="Arial" pitchFamily="34" charset="0"/>
            </a:endParaRPr>
          </a:p>
          <a:p>
            <a:pPr algn="ctr" eaLnBrk="1" hangingPunct="1"/>
            <a:r>
              <a:rPr lang="zh-TW" altLang="en-US" dirty="0" smtClean="0">
                <a:solidFill>
                  <a:srgbClr val="4073A9"/>
                </a:solidFill>
                <a:latin typeface="Arial" pitchFamily="34" charset="0"/>
                <a:cs typeface="Arial" pitchFamily="34" charset="0"/>
              </a:rPr>
              <a:t>洪郁棠</a:t>
            </a:r>
            <a:r>
              <a:rPr lang="zh-TW" altLang="en-US" dirty="0" smtClean="0">
                <a:solidFill>
                  <a:srgbClr val="4073A9"/>
                </a:solidFill>
                <a:latin typeface="Arial" pitchFamily="34" charset="0"/>
                <a:cs typeface="Arial" pitchFamily="34" charset="0"/>
              </a:rPr>
              <a:t> </a:t>
            </a:r>
            <a:endParaRPr lang="en-US" altLang="zh-TW" dirty="0" smtClean="0">
              <a:solidFill>
                <a:srgbClr val="4073A9"/>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13316" name="Title 1"/>
          <p:cNvSpPr txBox="1">
            <a:spLocks/>
          </p:cNvSpPr>
          <p:nvPr/>
        </p:nvSpPr>
        <p:spPr bwMode="auto">
          <a:xfrm>
            <a:off x="1258888" y="715963"/>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zh-CN" b="1" dirty="0">
                <a:solidFill>
                  <a:srgbClr val="0070C0"/>
                </a:solidFill>
                <a:latin typeface="Arial" pitchFamily="34" charset="0"/>
                <a:cs typeface="Arial" pitchFamily="34" charset="0"/>
              </a:rPr>
              <a:t>Taylor &amp; Francis</a:t>
            </a:r>
            <a:r>
              <a:rPr lang="en-US" altLang="zh-CN" b="1" dirty="0">
                <a:solidFill>
                  <a:srgbClr val="0070C0"/>
                </a:solidFill>
                <a:cs typeface="Arial" pitchFamily="34" charset="0"/>
              </a:rPr>
              <a:t/>
            </a:r>
            <a:br>
              <a:rPr lang="en-US" altLang="zh-CN" b="1" dirty="0">
                <a:solidFill>
                  <a:srgbClr val="0070C0"/>
                </a:solidFill>
                <a:cs typeface="Arial" pitchFamily="34" charset="0"/>
              </a:rPr>
            </a:br>
            <a:r>
              <a:rPr lang="en-US" altLang="zh-CN" b="1" dirty="0" smtClean="0">
                <a:solidFill>
                  <a:srgbClr val="0070C0"/>
                </a:solidFill>
                <a:latin typeface="Arial" pitchFamily="34" charset="0"/>
                <a:cs typeface="Arial" pitchFamily="34" charset="0"/>
              </a:rPr>
              <a:t>SSH</a:t>
            </a:r>
            <a:r>
              <a:rPr lang="zh-CN" altLang="en-US" b="1" dirty="0" smtClean="0">
                <a:solidFill>
                  <a:srgbClr val="0070C0"/>
                </a:solidFill>
                <a:latin typeface="Arial" pitchFamily="34" charset="0"/>
                <a:cs typeface="Arial" pitchFamily="34" charset="0"/>
              </a:rPr>
              <a:t>期刊</a:t>
            </a:r>
            <a:r>
              <a:rPr lang="zh-TW" altLang="en-US" b="1" dirty="0">
                <a:solidFill>
                  <a:srgbClr val="0070C0"/>
                </a:solidFill>
                <a:latin typeface="Arial" pitchFamily="34" charset="0"/>
                <a:cs typeface="Arial" pitchFamily="34" charset="0"/>
              </a:rPr>
              <a:t>合輯</a:t>
            </a:r>
            <a:r>
              <a:rPr lang="en-US" altLang="zh-CN" b="1" dirty="0" smtClean="0">
                <a:solidFill>
                  <a:srgbClr val="0070C0"/>
                </a:solidFill>
                <a:latin typeface="Arial" pitchFamily="34" charset="0"/>
                <a:cs typeface="Arial" pitchFamily="34" charset="0"/>
              </a:rPr>
              <a:t>–</a:t>
            </a:r>
            <a:r>
              <a:rPr lang="zh-CN" altLang="en-US" b="1" dirty="0" smtClean="0">
                <a:solidFill>
                  <a:srgbClr val="0070C0"/>
                </a:solidFill>
                <a:latin typeface="Arial" pitchFamily="34" charset="0"/>
                <a:cs typeface="Arial" pitchFamily="34" charset="0"/>
              </a:rPr>
              <a:t>特色學科</a:t>
            </a:r>
            <a:endParaRPr lang="en-GB" altLang="zh-CN" b="1" dirty="0">
              <a:solidFill>
                <a:srgbClr val="0070C0"/>
              </a:solidFill>
              <a:latin typeface="Arial" pitchFamily="34" charset="0"/>
              <a:cs typeface="Arial" pitchFamily="34" charset="0"/>
            </a:endParaRPr>
          </a:p>
        </p:txBody>
      </p:sp>
      <p:sp>
        <p:nvSpPr>
          <p:cNvPr id="13317" name="Rectangle 1"/>
          <p:cNvSpPr>
            <a:spLocks noChangeArrowheads="1"/>
          </p:cNvSpPr>
          <p:nvPr/>
        </p:nvSpPr>
        <p:spPr bwMode="auto">
          <a:xfrm>
            <a:off x="684213" y="1978025"/>
            <a:ext cx="5581650" cy="20005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zh-TW" altLang="en-US" sz="2400" b="1" dirty="0" smtClean="0">
                <a:latin typeface="Times New Roman" pitchFamily="18" charset="0"/>
                <a:cs typeface="Arial" pitchFamily="34" charset="0"/>
              </a:rPr>
              <a:t>圖書館與資訊科學</a:t>
            </a:r>
            <a:r>
              <a:rPr lang="zh-CN" altLang="en-US" sz="2400" dirty="0" smtClean="0">
                <a:latin typeface="Times New Roman" pitchFamily="18" charset="0"/>
                <a:cs typeface="Arial" pitchFamily="34" charset="0"/>
              </a:rPr>
              <a:t>：從</a:t>
            </a:r>
            <a:r>
              <a:rPr lang="en-US" altLang="zh-CN" sz="2400" dirty="0" smtClean="0">
                <a:latin typeface="Times New Roman" pitchFamily="18" charset="0"/>
                <a:cs typeface="Arial" pitchFamily="34" charset="0"/>
              </a:rPr>
              <a:t>Elsevier</a:t>
            </a:r>
            <a:r>
              <a:rPr lang="zh-CN" altLang="en-US" sz="2400" dirty="0" smtClean="0">
                <a:latin typeface="Times New Roman" pitchFamily="18" charset="0"/>
                <a:cs typeface="Arial" pitchFamily="34" charset="0"/>
              </a:rPr>
              <a:t>最新收購</a:t>
            </a:r>
            <a:endParaRPr lang="en-US" altLang="zh-CN" sz="2400" dirty="0">
              <a:latin typeface="Times New Roman" pitchFamily="18" charset="0"/>
              <a:cs typeface="Arial" pitchFamily="34" charset="0"/>
            </a:endParaRPr>
          </a:p>
          <a:p>
            <a:pPr eaLnBrk="1" hangingPunct="1">
              <a:spcBef>
                <a:spcPct val="0"/>
              </a:spcBef>
              <a:buFontTx/>
              <a:buNone/>
            </a:pPr>
            <a:r>
              <a:rPr lang="en-US" altLang="zh-CN" sz="2000" dirty="0" smtClean="0">
                <a:latin typeface="Times New Roman" pitchFamily="18" charset="0"/>
                <a:cs typeface="Arial" pitchFamily="34" charset="0"/>
              </a:rPr>
              <a:t>- </a:t>
            </a:r>
            <a:r>
              <a:rPr lang="en-US" altLang="zh-CN" sz="2000" dirty="0">
                <a:latin typeface="Times New Roman" pitchFamily="18" charset="0"/>
                <a:cs typeface="Arial" pitchFamily="34" charset="0"/>
              </a:rPr>
              <a:t>Library Collections, Acquisitions, and Technical </a:t>
            </a:r>
            <a:r>
              <a:rPr lang="en-US" altLang="zh-CN" sz="2000" dirty="0" smtClean="0">
                <a:latin typeface="Times New Roman" pitchFamily="18" charset="0"/>
                <a:cs typeface="Arial" pitchFamily="34" charset="0"/>
              </a:rPr>
              <a:t>Services《</a:t>
            </a:r>
            <a:r>
              <a:rPr lang="zh-TW" altLang="en-US" sz="2000" dirty="0" smtClean="0">
                <a:latin typeface="Times New Roman" pitchFamily="18" charset="0"/>
                <a:cs typeface="Arial" pitchFamily="34" charset="0"/>
              </a:rPr>
              <a:t>圖書館館藏、採訪與技術服務</a:t>
            </a:r>
            <a:r>
              <a:rPr lang="en-US" altLang="zh-CN" sz="2000" dirty="0" smtClean="0">
                <a:latin typeface="Times New Roman" pitchFamily="18" charset="0"/>
                <a:cs typeface="Arial" pitchFamily="34" charset="0"/>
              </a:rPr>
              <a:t>》</a:t>
            </a:r>
            <a:endParaRPr lang="en-US" altLang="zh-CN" sz="2000" dirty="0">
              <a:latin typeface="Times New Roman" pitchFamily="18" charset="0"/>
              <a:cs typeface="Arial" pitchFamily="34" charset="0"/>
            </a:endParaRPr>
          </a:p>
          <a:p>
            <a:pPr eaLnBrk="1" hangingPunct="1">
              <a:spcBef>
                <a:spcPct val="0"/>
              </a:spcBef>
              <a:buFontTx/>
              <a:buNone/>
            </a:pPr>
            <a:r>
              <a:rPr lang="en-US" altLang="zh-CN" sz="2000" dirty="0">
                <a:latin typeface="Times New Roman" pitchFamily="18" charset="0"/>
                <a:cs typeface="Arial" pitchFamily="34" charset="0"/>
              </a:rPr>
              <a:t>- Serials </a:t>
            </a:r>
            <a:r>
              <a:rPr lang="en-US" altLang="zh-CN" sz="2000" dirty="0" smtClean="0">
                <a:latin typeface="Times New Roman" pitchFamily="18" charset="0"/>
                <a:cs typeface="Arial" pitchFamily="34" charset="0"/>
              </a:rPr>
              <a:t>Review《</a:t>
            </a:r>
            <a:r>
              <a:rPr lang="zh-CN" altLang="en-US" sz="2000" dirty="0" smtClean="0">
                <a:latin typeface="Times New Roman" pitchFamily="18" charset="0"/>
                <a:cs typeface="Arial" pitchFamily="34" charset="0"/>
              </a:rPr>
              <a:t>期刊評論</a:t>
            </a:r>
            <a:r>
              <a:rPr lang="en-US" altLang="zh-CN" sz="2000" dirty="0" smtClean="0">
                <a:latin typeface="Times New Roman" pitchFamily="18" charset="0"/>
                <a:cs typeface="Arial" pitchFamily="34" charset="0"/>
              </a:rPr>
              <a:t>》</a:t>
            </a:r>
            <a:endParaRPr lang="en-US" altLang="zh-CN" sz="2000" dirty="0">
              <a:latin typeface="Times New Roman" pitchFamily="18" charset="0"/>
              <a:cs typeface="Arial" pitchFamily="34" charset="0"/>
            </a:endParaRPr>
          </a:p>
          <a:p>
            <a:pPr eaLnBrk="1" hangingPunct="1">
              <a:spcBef>
                <a:spcPct val="0"/>
              </a:spcBef>
              <a:buFontTx/>
              <a:buNone/>
            </a:pPr>
            <a:r>
              <a:rPr lang="en-US" altLang="zh-CN" sz="2000" dirty="0">
                <a:latin typeface="Times New Roman" pitchFamily="18" charset="0"/>
                <a:cs typeface="Arial" pitchFamily="34" charset="0"/>
              </a:rPr>
              <a:t>- The International Information &amp; Library Review </a:t>
            </a:r>
            <a:r>
              <a:rPr lang="en-US" altLang="zh-CN" sz="2000" dirty="0" smtClean="0">
                <a:latin typeface="Times New Roman" pitchFamily="18" charset="0"/>
                <a:cs typeface="Arial" pitchFamily="34" charset="0"/>
              </a:rPr>
              <a:t>《</a:t>
            </a:r>
            <a:r>
              <a:rPr lang="zh-TW" altLang="en-US" sz="2000" dirty="0" smtClean="0">
                <a:latin typeface="Times New Roman" pitchFamily="18" charset="0"/>
                <a:cs typeface="Arial" pitchFamily="34" charset="0"/>
              </a:rPr>
              <a:t>國際資訊與圖書館評論</a:t>
            </a:r>
            <a:r>
              <a:rPr lang="en-US" altLang="zh-CN" sz="2000" dirty="0" smtClean="0">
                <a:latin typeface="Times New Roman" pitchFamily="18" charset="0"/>
                <a:cs typeface="Arial" pitchFamily="34" charset="0"/>
              </a:rPr>
              <a:t>》</a:t>
            </a:r>
            <a:endParaRPr lang="zh-CN" altLang="en-US" sz="2000" dirty="0">
              <a:latin typeface="Times New Roman" pitchFamily="18" charset="0"/>
              <a:cs typeface="Arial" pitchFamily="34" charset="0"/>
            </a:endParaRPr>
          </a:p>
        </p:txBody>
      </p:sp>
      <p:sp>
        <p:nvSpPr>
          <p:cNvPr id="13318" name="Rectangle 3"/>
          <p:cNvSpPr>
            <a:spLocks noChangeArrowheads="1"/>
          </p:cNvSpPr>
          <p:nvPr/>
        </p:nvSpPr>
        <p:spPr bwMode="auto">
          <a:xfrm>
            <a:off x="3492127" y="4677122"/>
            <a:ext cx="5040313"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zh-TW" altLang="en-US" sz="2400" b="1" dirty="0" smtClean="0">
                <a:latin typeface="Times New Roman" pitchFamily="18" charset="0"/>
                <a:cs typeface="Arial" pitchFamily="34" charset="0"/>
              </a:rPr>
              <a:t>戰略、防禦與安全研究</a:t>
            </a:r>
            <a:r>
              <a:rPr lang="zh-CN" altLang="en-US" sz="2400" dirty="0" smtClean="0">
                <a:latin typeface="Times New Roman" pitchFamily="18" charset="0"/>
                <a:cs typeface="Arial" pitchFamily="34" charset="0"/>
              </a:rPr>
              <a:t>：</a:t>
            </a:r>
            <a:endParaRPr lang="en-US" altLang="zh-CN" sz="2400" dirty="0">
              <a:latin typeface="Times New Roman" pitchFamily="18" charset="0"/>
              <a:cs typeface="Arial" pitchFamily="34" charset="0"/>
            </a:endParaRPr>
          </a:p>
          <a:p>
            <a:pPr eaLnBrk="1" hangingPunct="1">
              <a:spcBef>
                <a:spcPct val="0"/>
              </a:spcBef>
              <a:buFontTx/>
              <a:buNone/>
            </a:pPr>
            <a:r>
              <a:rPr lang="zh-CN" altLang="en-US" sz="2400" dirty="0" smtClean="0">
                <a:cs typeface="Arial" pitchFamily="34" charset="0"/>
              </a:rPr>
              <a:t>區域研究、衝突、</a:t>
            </a:r>
            <a:r>
              <a:rPr lang="zh-TW" altLang="en-US" sz="2400" dirty="0" smtClean="0">
                <a:cs typeface="Arial" pitchFamily="34" charset="0"/>
              </a:rPr>
              <a:t>安全與戰略研究</a:t>
            </a:r>
            <a:r>
              <a:rPr lang="zh-CN" altLang="en-US" sz="2400" dirty="0" smtClean="0">
                <a:cs typeface="Arial" pitchFamily="34" charset="0"/>
              </a:rPr>
              <a:t>、</a:t>
            </a:r>
            <a:r>
              <a:rPr lang="zh-CN" altLang="zh-CN" sz="2400" dirty="0">
                <a:cs typeface="Arial" pitchFamily="34" charset="0"/>
              </a:rPr>
              <a:t>政治</a:t>
            </a:r>
            <a:r>
              <a:rPr lang="zh-CN" altLang="en-US" sz="2400" dirty="0" smtClean="0">
                <a:cs typeface="Arial" pitchFamily="34" charset="0"/>
              </a:rPr>
              <a:t>、國際關係</a:t>
            </a:r>
            <a:endParaRPr lang="zh-CN" altLang="en-US" sz="2400" dirty="0">
              <a:latin typeface="Times New Roman" pitchFamily="18" charset="0"/>
              <a:cs typeface="Arial" pitchFamily="34" charset="0"/>
            </a:endParaRPr>
          </a:p>
        </p:txBody>
      </p:sp>
      <p:pic>
        <p:nvPicPr>
          <p:cNvPr id="13320" name="Picture 8" descr="http://www.tandfonline.com/na101/home/literatum/publisher/tandf/journals/content/ulca20/2013/ulca20.v037.i03-04/ulca20.v037.i03-04/20140108-01/ulca20.v037.i03-04.cover.jpg"/>
          <p:cNvPicPr>
            <a:picLocks noChangeAspect="1" noChangeArrowheads="1"/>
          </p:cNvPicPr>
          <p:nvPr/>
        </p:nvPicPr>
        <p:blipFill>
          <a:blip r:embed="rId4" cstate="print"/>
          <a:srcRect/>
          <a:stretch>
            <a:fillRect/>
          </a:stretch>
        </p:blipFill>
        <p:spPr bwMode="auto">
          <a:xfrm>
            <a:off x="6916738" y="1697038"/>
            <a:ext cx="1346200" cy="173196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3322" name="Picture 10" descr="http://www.tandfonline.com/na101/home/literatum/publisher/tandf/journals/content/usrv20/2013/usrv20.v039.i04/usrv20.v039.i04/20140108-01/usrv20.v039.i04.cover.jpg"/>
          <p:cNvPicPr>
            <a:picLocks noChangeAspect="1" noChangeArrowheads="1"/>
          </p:cNvPicPr>
          <p:nvPr/>
        </p:nvPicPr>
        <p:blipFill>
          <a:blip r:embed="rId5" cstate="print"/>
          <a:srcRect/>
          <a:stretch>
            <a:fillRect/>
          </a:stretch>
        </p:blipFill>
        <p:spPr bwMode="auto">
          <a:xfrm>
            <a:off x="6265863" y="2565400"/>
            <a:ext cx="1301750" cy="17272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3324" name="Picture 12" descr="http://www.tandfonline.com/na101/home/literatum/publisher/tandf/journals/covergifs/ulbr20/cover.jpg"/>
          <p:cNvPicPr>
            <a:picLocks noChangeAspect="1" noChangeArrowheads="1"/>
          </p:cNvPicPr>
          <p:nvPr/>
        </p:nvPicPr>
        <p:blipFill>
          <a:blip r:embed="rId6" cstate="print"/>
          <a:srcRect/>
          <a:stretch>
            <a:fillRect/>
          </a:stretch>
        </p:blipFill>
        <p:spPr bwMode="auto">
          <a:xfrm>
            <a:off x="7334250" y="2862263"/>
            <a:ext cx="1341438" cy="172878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026" name="Picture 2" descr="http://www.tandfonline.com/na101/home/literatum/publisher/tandf/journals/content/tsur20/2014/tsur20.v056.i01/tsur20.v056.i01/20140212-01/tsur20.v056.i01.cover.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96539" y="3978199"/>
            <a:ext cx="1243581" cy="172971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3328" name="Picture 16" descr="http://www.tandfonline.com/na101/home/literatum/publisher/tandf/journals/content/fjss20/2013/fjss20.v036.i06/fjss20.v036.i06/20131219-01/fjss20.v036.i06.cover.jpg"/>
          <p:cNvPicPr>
            <a:picLocks noChangeAspect="1" noChangeArrowheads="1"/>
          </p:cNvPicPr>
          <p:nvPr/>
        </p:nvPicPr>
        <p:blipFill>
          <a:blip r:embed="rId8" cstate="print"/>
          <a:srcRect/>
          <a:stretch>
            <a:fillRect/>
          </a:stretch>
        </p:blipFill>
        <p:spPr bwMode="auto">
          <a:xfrm>
            <a:off x="1835696" y="4445642"/>
            <a:ext cx="1158875" cy="172720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3326" name="Picture 14" descr="http://www.tandfonline.com/na101/home/literatum/publisher/tandf/journals/content/rnmf20/2013/rnmf20.v009.i02/rnmf20.v009.i02/20131223-01/rnmf20.v009.i02.cover.jpg"/>
          <p:cNvPicPr>
            <a:picLocks noChangeAspect="1" noChangeArrowheads="1"/>
          </p:cNvPicPr>
          <p:nvPr/>
        </p:nvPicPr>
        <p:blipFill>
          <a:blip r:embed="rId9" cstate="print"/>
          <a:srcRect/>
          <a:stretch>
            <a:fillRect/>
          </a:stretch>
        </p:blipFill>
        <p:spPr bwMode="auto">
          <a:xfrm>
            <a:off x="796854" y="4715463"/>
            <a:ext cx="1339850" cy="1728787"/>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85032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588"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368300" y="715963"/>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5124" name="Title 1"/>
          <p:cNvSpPr>
            <a:spLocks noGrp="1"/>
          </p:cNvSpPr>
          <p:nvPr>
            <p:ph type="title"/>
          </p:nvPr>
        </p:nvSpPr>
        <p:spPr>
          <a:xfrm>
            <a:off x="1258888" y="715963"/>
            <a:ext cx="5343525" cy="935037"/>
          </a:xfrm>
        </p:spPr>
        <p:txBody>
          <a:bodyPr lIns="0" tIns="0" rIns="0" bIns="0"/>
          <a:lstStyle/>
          <a:p>
            <a:pPr algn="l" eaLnBrk="1" hangingPunct="1"/>
            <a:r>
              <a:rPr lang="en-US" altLang="zh-CN" sz="3600" b="1" dirty="0" smtClean="0">
                <a:solidFill>
                  <a:srgbClr val="0070C0"/>
                </a:solidFill>
              </a:rPr>
              <a:t>Taylor &amp; Francis</a:t>
            </a:r>
            <a:br>
              <a:rPr lang="en-US" altLang="zh-CN" sz="3600" b="1" dirty="0" smtClean="0">
                <a:solidFill>
                  <a:srgbClr val="0070C0"/>
                </a:solidFill>
              </a:rPr>
            </a:br>
            <a:r>
              <a:rPr lang="zh-TW" altLang="en-US" sz="2800" b="1" dirty="0" smtClean="0">
                <a:solidFill>
                  <a:srgbClr val="0070C0"/>
                </a:solidFill>
                <a:cs typeface="Arial" pitchFamily="34" charset="0"/>
              </a:rPr>
              <a:t>科學技術期刊</a:t>
            </a:r>
            <a:r>
              <a:rPr lang="zh-TW" altLang="en-US" sz="2800" b="1" dirty="0" smtClean="0">
                <a:solidFill>
                  <a:srgbClr val="0070C0"/>
                </a:solidFill>
                <a:latin typeface="Arial" pitchFamily="34" charset="0"/>
                <a:cs typeface="Arial" pitchFamily="34" charset="0"/>
              </a:rPr>
              <a:t>合輯</a:t>
            </a:r>
            <a:endParaRPr lang="en-GB" altLang="zh-CN" sz="2800" dirty="0" smtClean="0">
              <a:solidFill>
                <a:srgbClr val="0070C0"/>
              </a:solidFill>
              <a:latin typeface="Arial" charset="0"/>
              <a:cs typeface="Arial" charset="0"/>
            </a:endParaRPr>
          </a:p>
        </p:txBody>
      </p:sp>
      <p:sp>
        <p:nvSpPr>
          <p:cNvPr id="5125" name="TextBox 1"/>
          <p:cNvSpPr txBox="1">
            <a:spLocks noChangeArrowheads="1"/>
          </p:cNvSpPr>
          <p:nvPr/>
        </p:nvSpPr>
        <p:spPr bwMode="auto">
          <a:xfrm>
            <a:off x="5299075" y="1818376"/>
            <a:ext cx="3493495" cy="40626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None/>
            </a:pPr>
            <a:r>
              <a:rPr lang="en-US" altLang="zh-CN" dirty="0" smtClean="0">
                <a:solidFill>
                  <a:srgbClr val="0070C0"/>
                </a:solidFill>
              </a:rPr>
              <a:t>Taylor &amp; Francis</a:t>
            </a:r>
          </a:p>
          <a:p>
            <a:pPr eaLnBrk="1" hangingPunct="1">
              <a:spcBef>
                <a:spcPct val="0"/>
              </a:spcBef>
              <a:buNone/>
            </a:pPr>
            <a:r>
              <a:rPr lang="zh-TW" altLang="en-US" b="1" dirty="0" smtClean="0">
                <a:solidFill>
                  <a:srgbClr val="0070C0"/>
                </a:solidFill>
                <a:cs typeface="Arial" pitchFamily="34" charset="0"/>
              </a:rPr>
              <a:t>科</a:t>
            </a:r>
            <a:r>
              <a:rPr lang="zh-TW" altLang="en-US" b="1" dirty="0">
                <a:solidFill>
                  <a:srgbClr val="0070C0"/>
                </a:solidFill>
                <a:cs typeface="Arial" pitchFamily="34" charset="0"/>
              </a:rPr>
              <a:t>學技術期刊</a:t>
            </a:r>
            <a:r>
              <a:rPr lang="zh-TW" altLang="en-US" b="1" dirty="0">
                <a:solidFill>
                  <a:srgbClr val="0070C0"/>
                </a:solidFill>
                <a:latin typeface="Arial" pitchFamily="34" charset="0"/>
                <a:cs typeface="Arial" pitchFamily="34" charset="0"/>
              </a:rPr>
              <a:t>合輯</a:t>
            </a:r>
            <a:endParaRPr lang="en-GB" altLang="zh-CN" b="1" dirty="0">
              <a:solidFill>
                <a:srgbClr val="0070C0"/>
              </a:solidFill>
              <a:cs typeface="Arial" pitchFamily="34" charset="0"/>
            </a:endParaRPr>
          </a:p>
          <a:p>
            <a:pPr eaLnBrk="1" hangingPunct="1">
              <a:spcBef>
                <a:spcPct val="0"/>
              </a:spcBef>
              <a:buFontTx/>
              <a:buNone/>
            </a:pPr>
            <a:endParaRPr lang="en-US" altLang="zh-CN" sz="2000" dirty="0" smtClean="0">
              <a:solidFill>
                <a:prstClr val="black"/>
              </a:solidFill>
              <a:latin typeface="Arial" charset="0"/>
              <a:cs typeface="Arial" charset="0"/>
            </a:endParaRPr>
          </a:p>
          <a:p>
            <a:pPr eaLnBrk="1" hangingPunct="1">
              <a:spcBef>
                <a:spcPct val="0"/>
              </a:spcBef>
              <a:buFont typeface="Courier New" pitchFamily="49" charset="0"/>
              <a:buChar char="◦"/>
            </a:pPr>
            <a:r>
              <a:rPr lang="en-US" altLang="zh-CN" sz="2000" dirty="0" smtClean="0">
                <a:solidFill>
                  <a:prstClr val="black"/>
                </a:solidFill>
                <a:latin typeface="Arial" charset="0"/>
                <a:cs typeface="Arial" charset="0"/>
              </a:rPr>
              <a:t>4</a:t>
            </a:r>
            <a:r>
              <a:rPr lang="en-US" altLang="zh-TW" sz="2000" dirty="0" smtClean="0">
                <a:solidFill>
                  <a:prstClr val="black"/>
                </a:solidFill>
                <a:latin typeface="Arial" charset="0"/>
                <a:cs typeface="Arial" charset="0"/>
              </a:rPr>
              <a:t>0</a:t>
            </a:r>
            <a:r>
              <a:rPr lang="en-US" altLang="zh-CN" sz="2000" dirty="0" smtClean="0">
                <a:solidFill>
                  <a:prstClr val="black"/>
                </a:solidFill>
                <a:latin typeface="Arial" charset="0"/>
                <a:cs typeface="Arial" charset="0"/>
              </a:rPr>
              <a:t>0</a:t>
            </a:r>
            <a:r>
              <a:rPr lang="zh-TW" altLang="en-US" sz="2000" dirty="0">
                <a:solidFill>
                  <a:prstClr val="black"/>
                </a:solidFill>
                <a:latin typeface="Arial" charset="0"/>
                <a:cs typeface="Arial" charset="0"/>
              </a:rPr>
              <a:t>多種</a:t>
            </a:r>
            <a:r>
              <a:rPr lang="zh-CN" altLang="en-US" sz="2000" dirty="0" smtClean="0">
                <a:solidFill>
                  <a:prstClr val="black"/>
                </a:solidFill>
                <a:latin typeface="Arial" charset="0"/>
                <a:cs typeface="Arial" charset="0"/>
              </a:rPr>
              <a:t>期刊；</a:t>
            </a:r>
            <a:endParaRPr lang="en-US" altLang="zh-CN" sz="2000" dirty="0" smtClean="0">
              <a:solidFill>
                <a:prstClr val="black"/>
              </a:solidFill>
              <a:latin typeface="Arial" charset="0"/>
              <a:cs typeface="Arial" charset="0"/>
            </a:endParaRPr>
          </a:p>
          <a:p>
            <a:pPr eaLnBrk="1" hangingPunct="1">
              <a:spcBef>
                <a:spcPct val="0"/>
              </a:spcBef>
              <a:buFont typeface="Courier New" pitchFamily="49" charset="0"/>
              <a:buChar char="◦"/>
            </a:pPr>
            <a:endParaRPr lang="en-US" altLang="zh-CN" sz="2000" dirty="0" smtClean="0">
              <a:solidFill>
                <a:prstClr val="black"/>
              </a:solidFill>
              <a:latin typeface="Arial" charset="0"/>
              <a:cs typeface="Arial" charset="0"/>
            </a:endParaRPr>
          </a:p>
          <a:p>
            <a:pPr eaLnBrk="1" hangingPunct="1">
              <a:spcBef>
                <a:spcPct val="0"/>
              </a:spcBef>
              <a:buFont typeface="Courier New" pitchFamily="49" charset="0"/>
              <a:buChar char="◦"/>
            </a:pPr>
            <a:r>
              <a:rPr lang="zh-CN" altLang="en-US" sz="2000" dirty="0" smtClean="0">
                <a:solidFill>
                  <a:prstClr val="black"/>
                </a:solidFill>
                <a:latin typeface="Arial" charset="0"/>
                <a:cs typeface="Arial" charset="0"/>
              </a:rPr>
              <a:t>内容最早回溯至</a:t>
            </a:r>
            <a:r>
              <a:rPr lang="en-US" altLang="zh-CN" sz="2000" dirty="0" smtClean="0">
                <a:solidFill>
                  <a:prstClr val="black"/>
                </a:solidFill>
                <a:latin typeface="Arial" charset="0"/>
                <a:cs typeface="Arial" charset="0"/>
              </a:rPr>
              <a:t>1997</a:t>
            </a:r>
            <a:r>
              <a:rPr lang="zh-CN" altLang="en-US" sz="2000" dirty="0" smtClean="0">
                <a:solidFill>
                  <a:prstClr val="black"/>
                </a:solidFill>
                <a:latin typeface="Arial" charset="0"/>
                <a:cs typeface="Arial" charset="0"/>
              </a:rPr>
              <a:t>年</a:t>
            </a:r>
            <a:endParaRPr lang="en-US" altLang="zh-CN" sz="2000" dirty="0" smtClean="0">
              <a:solidFill>
                <a:prstClr val="black"/>
              </a:solidFill>
              <a:latin typeface="Arial" charset="0"/>
              <a:cs typeface="Arial" charset="0"/>
            </a:endParaRPr>
          </a:p>
          <a:p>
            <a:pPr eaLnBrk="1" hangingPunct="1">
              <a:spcBef>
                <a:spcPct val="0"/>
              </a:spcBef>
              <a:buFont typeface="Courier New" pitchFamily="49" charset="0"/>
              <a:buChar char="◦"/>
            </a:pPr>
            <a:endParaRPr lang="en-US" altLang="zh-CN" sz="2000" dirty="0" smtClean="0">
              <a:solidFill>
                <a:prstClr val="black"/>
              </a:solidFill>
              <a:latin typeface="Arial" charset="0"/>
              <a:cs typeface="Arial" charset="0"/>
            </a:endParaRPr>
          </a:p>
          <a:p>
            <a:pPr eaLnBrk="1" hangingPunct="1">
              <a:spcBef>
                <a:spcPct val="0"/>
              </a:spcBef>
              <a:buFont typeface="Courier New" pitchFamily="49" charset="0"/>
              <a:buChar char="◦"/>
            </a:pPr>
            <a:r>
              <a:rPr lang="en-US" altLang="zh-CN" sz="2000" dirty="0" smtClean="0">
                <a:solidFill>
                  <a:prstClr val="black"/>
                </a:solidFill>
                <a:latin typeface="Arial" charset="0"/>
                <a:cs typeface="Arial" charset="0"/>
                <a:sym typeface="Wingdings" pitchFamily="2" charset="2"/>
              </a:rPr>
              <a:t>5</a:t>
            </a:r>
            <a:r>
              <a:rPr lang="zh-CN" altLang="en-US" sz="2000" dirty="0" smtClean="0">
                <a:solidFill>
                  <a:prstClr val="black"/>
                </a:solidFill>
                <a:latin typeface="Arial" charset="0"/>
                <a:cs typeface="Arial" charset="0"/>
                <a:sym typeface="Wingdings" pitchFamily="2" charset="2"/>
              </a:rPr>
              <a:t>個學科領域</a:t>
            </a:r>
            <a:endParaRPr lang="en-US" altLang="zh-CN" sz="2000" dirty="0">
              <a:solidFill>
                <a:prstClr val="black"/>
              </a:solidFill>
              <a:latin typeface="Arial" charset="0"/>
              <a:cs typeface="Arial" charset="0"/>
              <a:sym typeface="Wingdings" pitchFamily="2" charset="2"/>
            </a:endParaRPr>
          </a:p>
          <a:p>
            <a:pPr eaLnBrk="1" hangingPunct="1">
              <a:spcBef>
                <a:spcPct val="0"/>
              </a:spcBef>
              <a:buNone/>
            </a:pPr>
            <a:r>
              <a:rPr lang="zh-TW" altLang="en-US" sz="2000" dirty="0" smtClean="0">
                <a:solidFill>
                  <a:prstClr val="black"/>
                </a:solidFill>
                <a:latin typeface="Arial" charset="0"/>
                <a:cs typeface="Arial" charset="0"/>
                <a:sym typeface="Wingdings" pitchFamily="2" charset="2"/>
              </a:rPr>
              <a:t>   </a:t>
            </a:r>
            <a:r>
              <a:rPr lang="zh-TW" altLang="en-US" sz="1400" dirty="0" smtClean="0">
                <a:solidFill>
                  <a:prstClr val="black"/>
                </a:solidFill>
                <a:latin typeface="Arial" charset="0"/>
                <a:cs typeface="Arial" charset="0"/>
                <a:sym typeface="Wingdings" pitchFamily="2" charset="2"/>
              </a:rPr>
              <a:t>工程計算技術</a:t>
            </a:r>
            <a:r>
              <a:rPr lang="zh-CN" altLang="en-US" sz="1400" dirty="0" smtClean="0">
                <a:solidFill>
                  <a:prstClr val="black"/>
                </a:solidFill>
                <a:latin typeface="Arial" charset="0"/>
                <a:cs typeface="Arial" charset="0"/>
                <a:sym typeface="Wingdings" pitchFamily="2" charset="2"/>
              </a:rPr>
              <a:t>、</a:t>
            </a:r>
            <a:r>
              <a:rPr lang="zh-TW" altLang="en-US" sz="1400" b="1" dirty="0" smtClean="0">
                <a:solidFill>
                  <a:prstClr val="black"/>
                </a:solidFill>
                <a:latin typeface="Arial" charset="0"/>
                <a:cs typeface="Arial" charset="0"/>
                <a:sym typeface="Wingdings" pitchFamily="2" charset="2"/>
              </a:rPr>
              <a:t>數學與統計學</a:t>
            </a:r>
            <a:r>
              <a:rPr lang="zh-CN" altLang="en-US" sz="1400" dirty="0" smtClean="0">
                <a:solidFill>
                  <a:prstClr val="black"/>
                </a:solidFill>
                <a:latin typeface="Arial" charset="0"/>
                <a:cs typeface="Arial" charset="0"/>
                <a:sym typeface="Wingdings" pitchFamily="2" charset="2"/>
              </a:rPr>
              <a:t>、物理學</a:t>
            </a:r>
            <a:endParaRPr lang="en-US" altLang="zh-CN" sz="1400" dirty="0" smtClean="0">
              <a:solidFill>
                <a:prstClr val="black"/>
              </a:solidFill>
              <a:latin typeface="Arial" charset="0"/>
              <a:cs typeface="Arial" charset="0"/>
              <a:sym typeface="Wingdings" pitchFamily="2" charset="2"/>
            </a:endParaRPr>
          </a:p>
          <a:p>
            <a:pPr eaLnBrk="1" hangingPunct="1">
              <a:spcBef>
                <a:spcPct val="0"/>
              </a:spcBef>
              <a:buNone/>
            </a:pPr>
            <a:r>
              <a:rPr lang="zh-TW" altLang="en-US" sz="1400" dirty="0">
                <a:solidFill>
                  <a:prstClr val="black"/>
                </a:solidFill>
                <a:latin typeface="Arial" charset="0"/>
                <a:cs typeface="Arial" charset="0"/>
                <a:sym typeface="Wingdings" pitchFamily="2" charset="2"/>
              </a:rPr>
              <a:t> </a:t>
            </a:r>
            <a:r>
              <a:rPr lang="zh-TW" altLang="en-US" sz="1400" dirty="0" smtClean="0">
                <a:solidFill>
                  <a:prstClr val="black"/>
                </a:solidFill>
                <a:latin typeface="Arial" charset="0"/>
                <a:cs typeface="Arial" charset="0"/>
                <a:sym typeface="Wingdings" pitchFamily="2" charset="2"/>
              </a:rPr>
              <a:t>    </a:t>
            </a:r>
            <a:r>
              <a:rPr lang="zh-CN" altLang="en-US" sz="1400" dirty="0" smtClean="0">
                <a:solidFill>
                  <a:prstClr val="black"/>
                </a:solidFill>
                <a:latin typeface="Arial" charset="0"/>
                <a:cs typeface="Arial" charset="0"/>
                <a:sym typeface="Wingdings" pitchFamily="2" charset="2"/>
              </a:rPr>
              <a:t>、</a:t>
            </a:r>
            <a:r>
              <a:rPr lang="zh-CN" altLang="en-US" sz="1400" b="1" dirty="0" smtClean="0">
                <a:solidFill>
                  <a:prstClr val="black"/>
                </a:solidFill>
                <a:latin typeface="Arial" charset="0"/>
                <a:cs typeface="Arial" charset="0"/>
                <a:sym typeface="Wingdings" pitchFamily="2" charset="2"/>
              </a:rPr>
              <a:t>化學</a:t>
            </a:r>
            <a:r>
              <a:rPr lang="zh-CN" altLang="en-US" sz="1400" dirty="0" smtClean="0">
                <a:solidFill>
                  <a:prstClr val="black"/>
                </a:solidFill>
                <a:latin typeface="Arial" charset="0"/>
                <a:cs typeface="Arial" charset="0"/>
                <a:sym typeface="Wingdings" pitchFamily="2" charset="2"/>
              </a:rPr>
              <a:t>、</a:t>
            </a:r>
            <a:r>
              <a:rPr lang="zh-TW" altLang="en-US" sz="1400" b="1" dirty="0" smtClean="0">
                <a:solidFill>
                  <a:prstClr val="black"/>
                </a:solidFill>
                <a:latin typeface="Arial" charset="0"/>
                <a:cs typeface="Arial" charset="0"/>
                <a:sym typeface="Wingdings" pitchFamily="2" charset="2"/>
              </a:rPr>
              <a:t>環境與農業科學</a:t>
            </a:r>
            <a:endParaRPr lang="en-US" altLang="zh-TW" sz="1400" b="1" dirty="0" smtClean="0">
              <a:solidFill>
                <a:prstClr val="black"/>
              </a:solidFill>
              <a:latin typeface="Arial" charset="0"/>
              <a:cs typeface="Arial" charset="0"/>
              <a:sym typeface="Wingdings" pitchFamily="2" charset="2"/>
            </a:endParaRPr>
          </a:p>
          <a:p>
            <a:pPr lvl="1" eaLnBrk="1" hangingPunct="1">
              <a:spcBef>
                <a:spcPct val="0"/>
              </a:spcBef>
              <a:buFontTx/>
              <a:buNone/>
            </a:pPr>
            <a:endParaRPr lang="en-US" altLang="zh-CN" sz="2000" dirty="0" smtClean="0">
              <a:solidFill>
                <a:prstClr val="black"/>
              </a:solidFill>
              <a:latin typeface="Arial" charset="0"/>
              <a:cs typeface="Arial" charset="0"/>
            </a:endParaRPr>
          </a:p>
          <a:p>
            <a:pPr eaLnBrk="1" hangingPunct="1">
              <a:spcBef>
                <a:spcPct val="0"/>
              </a:spcBef>
              <a:buFont typeface="Courier New" pitchFamily="49" charset="0"/>
              <a:buChar char="◦"/>
            </a:pPr>
            <a:r>
              <a:rPr lang="en-US" altLang="zh-CN" sz="2000" dirty="0" smtClean="0">
                <a:solidFill>
                  <a:prstClr val="black"/>
                </a:solidFill>
                <a:latin typeface="Arial" charset="0"/>
                <a:cs typeface="Arial" charset="0"/>
              </a:rPr>
              <a:t>80%</a:t>
            </a:r>
            <a:r>
              <a:rPr lang="zh-CN" altLang="en-US" sz="2000" dirty="0" smtClean="0">
                <a:solidFill>
                  <a:prstClr val="black"/>
                </a:solidFill>
                <a:latin typeface="Arial" charset="0"/>
                <a:cs typeface="Arial" charset="0"/>
              </a:rPr>
              <a:t>的期刊被</a:t>
            </a:r>
            <a:r>
              <a:rPr lang="zh-TW" altLang="en-US" sz="2000" dirty="0" smtClean="0">
                <a:solidFill>
                  <a:prstClr val="black"/>
                </a:solidFill>
                <a:latin typeface="Arial" charset="0"/>
                <a:cs typeface="Arial" charset="0"/>
              </a:rPr>
              <a:t> </a:t>
            </a:r>
            <a:r>
              <a:rPr lang="en-US" altLang="zh-CN" sz="2000" dirty="0" smtClean="0">
                <a:solidFill>
                  <a:prstClr val="black"/>
                </a:solidFill>
                <a:latin typeface="Arial" charset="0"/>
                <a:cs typeface="Arial" charset="0"/>
              </a:rPr>
              <a:t>SCI</a:t>
            </a:r>
            <a:r>
              <a:rPr lang="zh-TW" altLang="en-US" sz="2000" dirty="0" smtClean="0">
                <a:solidFill>
                  <a:prstClr val="black"/>
                </a:solidFill>
                <a:latin typeface="Arial" charset="0"/>
                <a:cs typeface="Arial" charset="0"/>
              </a:rPr>
              <a:t> </a:t>
            </a:r>
            <a:r>
              <a:rPr lang="zh-CN" altLang="en-US" sz="2000" dirty="0" smtClean="0">
                <a:solidFill>
                  <a:prstClr val="black"/>
                </a:solidFill>
                <a:latin typeface="Arial" charset="0"/>
                <a:cs typeface="Arial" charset="0"/>
              </a:rPr>
              <a:t>收錄</a:t>
            </a:r>
            <a:endParaRPr lang="en-US" altLang="zh-CN" sz="2000" dirty="0" smtClean="0">
              <a:solidFill>
                <a:prstClr val="black"/>
              </a:solidFill>
              <a:latin typeface="Arial" charset="0"/>
              <a:cs typeface="Arial" charset="0"/>
            </a:endParaRPr>
          </a:p>
        </p:txBody>
      </p:sp>
      <p:pic>
        <p:nvPicPr>
          <p:cNvPr id="5126" name="Picture 21" descr="http://www.tandfonline.com/na101/home/literatum/publisher/tandf/journals/content/tjeo20/2014/tjeo20.v026.i02/tjeo20.v026.i02/20140218-01/tjeo20.v026.i02.cover.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34975" y="1814513"/>
            <a:ext cx="1104900" cy="147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7" name="Picture 23" descr="http://www.tandfonline.com/na101/home/literatum/publisher/tandf/journals/content/terg20/2014/terg20.v057.i04/terg20.v057.i04/20140415-01/terg20.v057.i04.cover.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657350" y="1814513"/>
            <a:ext cx="1135063" cy="147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8" name="Picture 25" descr="http://www.tandfonline.com/na101/home/literatum/publisher/tandf/journals/content/tprs20/2014/tprs20.v052.i12/tprs20.v052.i12/20140407-01/tprs20.v052.i12.cover.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2943225" y="1814513"/>
            <a:ext cx="1135063" cy="147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9" name="Picture 27" descr="http://www.tandfonline.com/na101/home/literatum/publisher/tandf/journals/content/teop20/2014/teop20.v017.i01/teop20.v017.i01/20140307-01/teop20.v017.i01.cover.jp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4271963" y="1814513"/>
            <a:ext cx="1027112" cy="147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0" name="Picture 29" descr="http://www.tandfonline.com/na101/home/literatum/publisher/tandf/journals/content/gnpl20/2014/gnpl20.v028.i09/gnpl20.v028.i09/20140423-01/gnpl20.v028.i09.cover.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890588" y="2809875"/>
            <a:ext cx="1047750" cy="154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84" name="Picture 16" descr="http://www.tandfonline.com/na101/home/literatum/publisher/tandf/journals/content/ganp20/2014/ganp20.v016.i04/ganp20.v016.i04/20140306-01/ganp20.v016.i04.cover.jpg"/>
          <p:cNvPicPr>
            <a:picLocks noChangeAspect="1" noChangeArrowheads="1"/>
          </p:cNvPicPr>
          <p:nvPr/>
        </p:nvPicPr>
        <p:blipFill>
          <a:blip r:embed="rId9"/>
          <a:srcRect/>
          <a:stretch>
            <a:fillRect/>
          </a:stretch>
        </p:blipFill>
        <p:spPr bwMode="auto">
          <a:xfrm>
            <a:off x="2311400" y="2809875"/>
            <a:ext cx="1036638" cy="147161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5132" name="Picture 31" descr="http://www.tandfonline.com/na101/home/literatum/publisher/tandf/journals/content/tfac19/2007/tfac19.v024.i12/tfac19.v024.i12/production/tfac19.v024.i12.cover.jpg"/>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3675063" y="2809875"/>
            <a:ext cx="104775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3" name="Picture 33" descr="http://www.tandfonline.com/na101/home/literatum/publisher/tandf/journals/content/tphm20/2014/tphm20.v094.i12/tphm20.v094.i12/20140422-01/tphm20.v094.i12.cover.jpg"/>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434975" y="3848100"/>
            <a:ext cx="104775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4" name="Picture 35" descr="http://www.tandfonline.com/na101/home/literatum/publisher/tandf/journals/content/uiie20/2014/uiie20.v046.i07/uiie20.v046.i07/20140328-01/uiie20.v046.i07.cover.jpg"/>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1635125" y="3843338"/>
            <a:ext cx="1143000" cy="147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5" name="Picture 37" descr="http://www.tandfonline.com/na101/home/literatum/publisher/tandf/journals/content/unht20/2014/unht20.v066.i02/unht20.v066.i02/20140408-01/unht20.v066.i02.cover.jpg"/>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2932113" y="3848100"/>
            <a:ext cx="104775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6" name="Picture 39" descr="http://www.tandfonline.com/na101/home/literatum/publisher/tandf/journals/content/utrb20/2014/utrb20.v057.i04/utrb20.v057.i04/20140415-01/utrb20.v057.i04.cover.jpg"/>
          <p:cNvPicPr>
            <a:picLocks noChangeAspect="1" noChangeArrowheads="1"/>
          </p:cNvPicPr>
          <p:nvPr/>
        </p:nvPicPr>
        <p:blipFill>
          <a:blip r:embed="rId14">
            <a:extLst>
              <a:ext uri="{28A0092B-C50C-407E-A947-70E740481C1C}">
                <a14:useLocalDpi xmlns="" xmlns:a14="http://schemas.microsoft.com/office/drawing/2010/main" val="0"/>
              </a:ext>
            </a:extLst>
          </a:blip>
          <a:srcRect/>
          <a:stretch>
            <a:fillRect/>
          </a:stretch>
        </p:blipFill>
        <p:spPr bwMode="auto">
          <a:xfrm>
            <a:off x="4148138" y="3843338"/>
            <a:ext cx="1150937" cy="147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7" name="Picture 41" descr="http://www.tandfonline.com/na101/home/literatum/publisher/tandf/journals/content/tbit20/2014/tbit20.v033.i05/tbit20.v033.i05/20140417-01/tbit20.v033.i05.cover.jpg"/>
          <p:cNvPicPr>
            <a:picLocks noChangeAspect="1" noChangeArrowheads="1"/>
          </p:cNvPicPr>
          <p:nvPr/>
        </p:nvPicPr>
        <p:blipFill>
          <a:blip r:embed="rId15">
            <a:extLst>
              <a:ext uri="{28A0092B-C50C-407E-A947-70E740481C1C}">
                <a14:useLocalDpi xmlns="" xmlns:a14="http://schemas.microsoft.com/office/drawing/2010/main" val="0"/>
              </a:ext>
            </a:extLst>
          </a:blip>
          <a:srcRect/>
          <a:stretch>
            <a:fillRect/>
          </a:stretch>
        </p:blipFill>
        <p:spPr bwMode="auto">
          <a:xfrm>
            <a:off x="890588" y="4829175"/>
            <a:ext cx="1047750"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8" name="Picture 43" descr="http://www.tandfonline.com/na101/home/literatum/publisher/tandf/journals/content/tent20/2014/tent20.v035.i16/tent20.v035.i16/20140422-01/tent20.v035.i16.cover.jpg"/>
          <p:cNvPicPr>
            <a:picLocks noChangeAspect="1" noChangeArrowheads="1"/>
          </p:cNvPicPr>
          <p:nvPr/>
        </p:nvPicPr>
        <p:blipFill>
          <a:blip r:embed="rId16">
            <a:extLst>
              <a:ext uri="{28A0092B-C50C-407E-A947-70E740481C1C}">
                <a14:useLocalDpi xmlns="" xmlns:a14="http://schemas.microsoft.com/office/drawing/2010/main" val="0"/>
              </a:ext>
            </a:extLst>
          </a:blip>
          <a:srcRect/>
          <a:stretch>
            <a:fillRect/>
          </a:stretch>
        </p:blipFill>
        <p:spPr bwMode="auto">
          <a:xfrm>
            <a:off x="2298700" y="4829175"/>
            <a:ext cx="1063625"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39" name="Picture 45" descr="http://www.tandfonline.com/na101/home/literatum/publisher/tandf/journals/content/nvsd20/2014/nvsd20.v052.i03/nvsd20.v052.i03/20140312-01/nvsd20.v052.i03.cover.jpg"/>
          <p:cNvPicPr>
            <a:picLocks noChangeAspect="1" noChangeArrowheads="1"/>
          </p:cNvPicPr>
          <p:nvPr/>
        </p:nvPicPr>
        <p:blipFill>
          <a:blip r:embed="rId17">
            <a:extLst>
              <a:ext uri="{28A0092B-C50C-407E-A947-70E740481C1C}">
                <a14:useLocalDpi xmlns="" xmlns:a14="http://schemas.microsoft.com/office/drawing/2010/main" val="0"/>
              </a:ext>
            </a:extLst>
          </a:blip>
          <a:srcRect/>
          <a:stretch>
            <a:fillRect/>
          </a:stretch>
        </p:blipFill>
        <p:spPr bwMode="auto">
          <a:xfrm>
            <a:off x="3762375" y="4829175"/>
            <a:ext cx="960438"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40" name="Slide Number Placeholder 6"/>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C30F303B-8789-4603-9291-434E6D31CD2C}" type="slidenum">
              <a:rPr lang="en-US" altLang="zh-CN" sz="1200" smtClean="0">
                <a:solidFill>
                  <a:srgbClr val="898989"/>
                </a:solidFill>
              </a:rPr>
              <a:pPr eaLnBrk="1" hangingPunct="1">
                <a:spcBef>
                  <a:spcPct val="0"/>
                </a:spcBef>
                <a:buFontTx/>
                <a:buNone/>
              </a:pPr>
              <a:t>11</a:t>
            </a:fld>
            <a:endParaRPr lang="en-US" altLang="zh-CN" sz="1200" smtClean="0">
              <a:solidFill>
                <a:srgbClr val="898989"/>
              </a:solidFill>
            </a:endParaRPr>
          </a:p>
        </p:txBody>
      </p:sp>
    </p:spTree>
    <p:extLst>
      <p:ext uri="{BB962C8B-B14F-4D97-AF65-F5344CB8AC3E}">
        <p14:creationId xmlns="" xmlns:p14="http://schemas.microsoft.com/office/powerpoint/2010/main" val="32743138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88"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368300" y="715963"/>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14340" name="TextBox 1"/>
          <p:cNvSpPr txBox="1">
            <a:spLocks noChangeArrowheads="1"/>
          </p:cNvSpPr>
          <p:nvPr/>
        </p:nvSpPr>
        <p:spPr bwMode="auto">
          <a:xfrm>
            <a:off x="384175" y="1668463"/>
            <a:ext cx="8380413" cy="1138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zh-CN" sz="2000" dirty="0">
              <a:latin typeface="Arial" pitchFamily="34" charset="0"/>
              <a:cs typeface="Arial" pitchFamily="34" charset="0"/>
            </a:endParaRPr>
          </a:p>
          <a:p>
            <a:pPr eaLnBrk="1" hangingPunct="1">
              <a:spcBef>
                <a:spcPct val="0"/>
              </a:spcBef>
              <a:buFontTx/>
              <a:buNone/>
            </a:pPr>
            <a:r>
              <a:rPr lang="en-US" altLang="zh-CN" sz="2800" dirty="0">
                <a:latin typeface="Arial" pitchFamily="34" charset="0"/>
                <a:cs typeface="Arial" pitchFamily="34" charset="0"/>
              </a:rPr>
              <a:t>Taylor &amp; Francis </a:t>
            </a:r>
            <a:r>
              <a:rPr lang="en-US" altLang="zh-CN" sz="2800" dirty="0" smtClean="0">
                <a:latin typeface="Arial" pitchFamily="34" charset="0"/>
                <a:cs typeface="Arial" pitchFamily="34" charset="0"/>
              </a:rPr>
              <a:t>ST</a:t>
            </a:r>
            <a:r>
              <a:rPr lang="zh-CN" altLang="en-US" sz="2800" dirty="0" smtClean="0">
                <a:latin typeface="Arial" pitchFamily="34" charset="0"/>
                <a:cs typeface="Arial" pitchFamily="34" charset="0"/>
              </a:rPr>
              <a:t>期刊資料庫</a:t>
            </a:r>
            <a:endParaRPr lang="en-US" altLang="zh-CN" sz="2800" dirty="0">
              <a:latin typeface="Arial" pitchFamily="34" charset="0"/>
              <a:cs typeface="Arial" pitchFamily="34" charset="0"/>
            </a:endParaRPr>
          </a:p>
          <a:p>
            <a:pPr eaLnBrk="1" hangingPunct="1">
              <a:spcBef>
                <a:spcPct val="0"/>
              </a:spcBef>
              <a:buFontTx/>
              <a:buNone/>
            </a:pPr>
            <a:r>
              <a:rPr lang="en-US" altLang="zh-CN" sz="2000" dirty="0" smtClean="0">
                <a:latin typeface="Arial" pitchFamily="34" charset="0"/>
                <a:cs typeface="Arial" pitchFamily="34" charset="0"/>
              </a:rPr>
              <a:t>5</a:t>
            </a:r>
            <a:r>
              <a:rPr lang="zh-TW" altLang="en-US" sz="2000" dirty="0" smtClean="0">
                <a:latin typeface="Arial" pitchFamily="34" charset="0"/>
                <a:cs typeface="Arial" pitchFamily="34" charset="0"/>
              </a:rPr>
              <a:t>種學科分類，</a:t>
            </a:r>
            <a:r>
              <a:rPr lang="en-US" altLang="zh-CN" sz="2000" dirty="0" smtClean="0">
                <a:latin typeface="Arial" pitchFamily="34" charset="0"/>
                <a:cs typeface="Arial" pitchFamily="34" charset="0"/>
              </a:rPr>
              <a:t>400</a:t>
            </a:r>
            <a:r>
              <a:rPr lang="zh-TW" altLang="en-US" sz="2000" dirty="0">
                <a:latin typeface="Arial" pitchFamily="34" charset="0"/>
                <a:cs typeface="Arial" pitchFamily="34" charset="0"/>
              </a:rPr>
              <a:t>多</a:t>
            </a:r>
            <a:r>
              <a:rPr lang="zh-TW" altLang="en-US" sz="2000" dirty="0" smtClean="0">
                <a:latin typeface="Arial" pitchFamily="34" charset="0"/>
                <a:cs typeface="Arial" pitchFamily="34" charset="0"/>
              </a:rPr>
              <a:t>種科技類期刊；</a:t>
            </a:r>
            <a:endParaRPr lang="en-US" altLang="zh-CN" sz="2000" dirty="0">
              <a:latin typeface="Arial" pitchFamily="34" charset="0"/>
              <a:cs typeface="Arial" pitchFamily="34" charset="0"/>
            </a:endParaRPr>
          </a:p>
        </p:txBody>
      </p:sp>
      <p:sp>
        <p:nvSpPr>
          <p:cNvPr id="14341" name="Title 1"/>
          <p:cNvSpPr txBox="1">
            <a:spLocks/>
          </p:cNvSpPr>
          <p:nvPr/>
        </p:nvSpPr>
        <p:spPr bwMode="auto">
          <a:xfrm>
            <a:off x="1258888" y="715963"/>
            <a:ext cx="7523162"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zh-CN" b="1" dirty="0">
                <a:solidFill>
                  <a:srgbClr val="0070C0"/>
                </a:solidFill>
                <a:latin typeface="Arial" pitchFamily="34" charset="0"/>
                <a:cs typeface="Arial" pitchFamily="34" charset="0"/>
              </a:rPr>
              <a:t>Taylor &amp; Francis</a:t>
            </a:r>
            <a:r>
              <a:rPr lang="en-US" altLang="zh-CN" b="1" dirty="0">
                <a:solidFill>
                  <a:srgbClr val="0070C0"/>
                </a:solidFill>
                <a:cs typeface="Arial" pitchFamily="34" charset="0"/>
              </a:rPr>
              <a:t/>
            </a:r>
            <a:br>
              <a:rPr lang="en-US" altLang="zh-CN" b="1" dirty="0">
                <a:solidFill>
                  <a:srgbClr val="0070C0"/>
                </a:solidFill>
                <a:cs typeface="Arial" pitchFamily="34" charset="0"/>
              </a:rPr>
            </a:br>
            <a:r>
              <a:rPr lang="zh-CN" altLang="en-US" b="1" dirty="0" smtClean="0">
                <a:solidFill>
                  <a:srgbClr val="0070C0"/>
                </a:solidFill>
                <a:cs typeface="Arial" pitchFamily="34" charset="0"/>
              </a:rPr>
              <a:t>現刊</a:t>
            </a:r>
            <a:r>
              <a:rPr lang="en-US" altLang="zh-CN" b="1" dirty="0" smtClean="0">
                <a:solidFill>
                  <a:srgbClr val="0070C0"/>
                </a:solidFill>
                <a:cs typeface="Arial" pitchFamily="34" charset="0"/>
              </a:rPr>
              <a:t>–</a:t>
            </a:r>
            <a:r>
              <a:rPr lang="zh-TW" altLang="en-US" b="1" dirty="0" smtClean="0">
                <a:solidFill>
                  <a:srgbClr val="0070C0"/>
                </a:solidFill>
                <a:cs typeface="Arial" pitchFamily="34" charset="0"/>
              </a:rPr>
              <a:t>科學技術期刊</a:t>
            </a:r>
            <a:r>
              <a:rPr lang="zh-TW" altLang="en-US" b="1" dirty="0">
                <a:solidFill>
                  <a:srgbClr val="0070C0"/>
                </a:solidFill>
                <a:latin typeface="Arial" pitchFamily="34" charset="0"/>
                <a:cs typeface="Arial" pitchFamily="34" charset="0"/>
              </a:rPr>
              <a:t>合輯</a:t>
            </a:r>
            <a:endParaRPr lang="en-GB" altLang="zh-CN" b="1" dirty="0">
              <a:solidFill>
                <a:srgbClr val="0070C0"/>
              </a:solidFill>
              <a:cs typeface="Arial" pitchFamily="34" charset="0"/>
            </a:endParaRPr>
          </a:p>
        </p:txBody>
      </p:sp>
      <p:graphicFrame>
        <p:nvGraphicFramePr>
          <p:cNvPr id="2" name="Table 1"/>
          <p:cNvGraphicFramePr>
            <a:graphicFrameLocks noGrp="1"/>
          </p:cNvGraphicFramePr>
          <p:nvPr>
            <p:extLst>
              <p:ext uri="{D42A27DB-BD31-4B8C-83A1-F6EECF244321}">
                <p14:modId xmlns="" xmlns:p14="http://schemas.microsoft.com/office/powerpoint/2010/main" val="3886018852"/>
              </p:ext>
            </p:extLst>
          </p:nvPr>
        </p:nvGraphicFramePr>
        <p:xfrm>
          <a:off x="1692275" y="3213100"/>
          <a:ext cx="6096000" cy="2228850"/>
        </p:xfrm>
        <a:graphic>
          <a:graphicData uri="http://schemas.openxmlformats.org/drawingml/2006/table">
            <a:tbl>
              <a:tblPr/>
              <a:tblGrid>
                <a:gridCol w="3887837"/>
                <a:gridCol w="2208163"/>
              </a:tblGrid>
              <a:tr h="371475">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rgbClr val="FFFFFF"/>
                          </a:solidFill>
                          <a:effectLst/>
                          <a:latin typeface="Stone Sans ITC TT"/>
                          <a:ea typeface="宋体" pitchFamily="2" charset="-122"/>
                          <a:cs typeface="Arial" pitchFamily="34" charset="0"/>
                        </a:rPr>
                        <a:t>學科</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rgbClr val="FFFFFF"/>
                          </a:solidFill>
                          <a:effectLst/>
                          <a:latin typeface="Stone Sans ITC TT"/>
                          <a:ea typeface="宋体" pitchFamily="2" charset="-122"/>
                          <a:cs typeface="Arial" pitchFamily="34" charset="0"/>
                        </a:rPr>
                        <a:t>數量</a:t>
                      </a:r>
                      <a:endParaRPr kumimoji="0" lang="zh-CN" altLang="en-US" sz="1800" b="1" i="0" u="none" strike="noStrike" cap="none" normalizeH="0" baseline="0" dirty="0" smtClean="0">
                        <a:ln>
                          <a:noFill/>
                        </a:ln>
                        <a:solidFill>
                          <a:srgbClr val="FFFFFF"/>
                        </a:solidFill>
                        <a:effectLst/>
                        <a:latin typeface="Stone Sans ITC TT"/>
                        <a:ea typeface="宋体" pitchFamily="2" charset="-122"/>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371475">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smtClean="0">
                          <a:ln>
                            <a:noFill/>
                          </a:ln>
                          <a:solidFill>
                            <a:srgbClr val="000000"/>
                          </a:solidFill>
                          <a:effectLst/>
                          <a:latin typeface="Stone Sans ITC TT"/>
                          <a:ea typeface="宋体" pitchFamily="2" charset="-122"/>
                          <a:cs typeface="Arial" pitchFamily="34" charset="0"/>
                        </a:rPr>
                        <a:t>  化學</a:t>
                      </a:r>
                      <a:endParaRPr kumimoji="0" lang="zh-CN" altLang="en-US" sz="1800" b="0" i="0" u="none" strike="noStrike" cap="none" normalizeH="0" baseline="0" dirty="0" smtClean="0">
                        <a:ln>
                          <a:noFill/>
                        </a:ln>
                        <a:solidFill>
                          <a:srgbClr val="000000"/>
                        </a:solidFill>
                        <a:effectLst/>
                        <a:latin typeface="Stone Sans ITC TT"/>
                        <a:ea typeface="宋体" pitchFamily="2" charset="-122"/>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4</a:t>
                      </a:r>
                      <a:r>
                        <a:rPr kumimoji="0" lang="en-US" altLang="zh-TW"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7</a:t>
                      </a:r>
                      <a:endParaRPr kumimoji="0" lang="zh-CN" altLang="en-US"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371475">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rgbClr val="000000"/>
                          </a:solidFill>
                          <a:effectLst/>
                          <a:latin typeface="Stone Sans ITC TT"/>
                          <a:ea typeface="宋体" pitchFamily="2" charset="-122"/>
                          <a:cs typeface="Arial" pitchFamily="34" charset="0"/>
                        </a:rPr>
                        <a:t>  工程、計算與技術</a:t>
                      </a:r>
                      <a:endParaRPr kumimoji="0" lang="zh-CN" altLang="en-US" sz="1800" b="0" i="0" u="none" strike="noStrike" cap="none" normalizeH="0" baseline="0" dirty="0" smtClean="0">
                        <a:ln>
                          <a:noFill/>
                        </a:ln>
                        <a:solidFill>
                          <a:srgbClr val="000000"/>
                        </a:solidFill>
                        <a:effectLst/>
                        <a:latin typeface="Stone Sans ITC TT"/>
                        <a:ea typeface="宋体" pitchFamily="2" charset="-122"/>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1</a:t>
                      </a:r>
                      <a:r>
                        <a:rPr kumimoji="0" lang="en-US" altLang="zh-TW"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44</a:t>
                      </a:r>
                      <a:endParaRPr kumimoji="0" lang="zh-CN" altLang="en-US"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371475">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rgbClr val="000000"/>
                          </a:solidFill>
                          <a:effectLst/>
                          <a:latin typeface="Stone Sans ITC TT"/>
                          <a:ea typeface="宋体" pitchFamily="2" charset="-122"/>
                          <a:cs typeface="Arial" pitchFamily="34" charset="0"/>
                        </a:rPr>
                        <a:t>  農業與環境科學</a:t>
                      </a:r>
                      <a:endParaRPr kumimoji="0" lang="zh-CN" altLang="en-US" sz="1800" b="0" i="0" u="none" strike="noStrike" cap="none" normalizeH="0" baseline="0" dirty="0" smtClean="0">
                        <a:ln>
                          <a:noFill/>
                        </a:ln>
                        <a:solidFill>
                          <a:srgbClr val="000000"/>
                        </a:solidFill>
                        <a:effectLst/>
                        <a:latin typeface="Stone Sans ITC TT"/>
                        <a:ea typeface="宋体" pitchFamily="2" charset="-122"/>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1</a:t>
                      </a:r>
                      <a:r>
                        <a:rPr kumimoji="0" lang="en-US" altLang="zh-TW"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86</a:t>
                      </a:r>
                      <a:endParaRPr kumimoji="0" lang="zh-CN" altLang="en-US"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371475">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rgbClr val="000000"/>
                          </a:solidFill>
                          <a:effectLst/>
                          <a:latin typeface="Stone Sans ITC TT"/>
                          <a:ea typeface="宋体" pitchFamily="2" charset="-122"/>
                          <a:cs typeface="Arial" pitchFamily="34" charset="0"/>
                        </a:rPr>
                        <a:t>  數學與統計學</a:t>
                      </a:r>
                      <a:endParaRPr kumimoji="0" lang="zh-CN" altLang="en-US" sz="1800" b="0" i="0" u="none" strike="noStrike" cap="none" normalizeH="0" baseline="0" dirty="0" smtClean="0">
                        <a:ln>
                          <a:noFill/>
                        </a:ln>
                        <a:solidFill>
                          <a:srgbClr val="000000"/>
                        </a:solidFill>
                        <a:effectLst/>
                        <a:latin typeface="Stone Sans ITC TT"/>
                        <a:ea typeface="宋体" pitchFamily="2" charset="-122"/>
                        <a:cs typeface="Arial"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49</a:t>
                      </a:r>
                      <a:endParaRPr kumimoji="0" lang="zh-CN" altLang="en-US"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371475">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dirty="0" smtClean="0">
                          <a:ln>
                            <a:noFill/>
                          </a:ln>
                          <a:solidFill>
                            <a:srgbClr val="000000"/>
                          </a:solidFill>
                          <a:effectLst/>
                          <a:latin typeface="Stone Sans ITC TT"/>
                          <a:ea typeface="宋体" pitchFamily="2" charset="-122"/>
                          <a:cs typeface="Arial" pitchFamily="34" charset="0"/>
                        </a:rPr>
                        <a:t>  物理學</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28</a:t>
                      </a:r>
                      <a:endParaRPr kumimoji="0" lang="zh-CN" altLang="en-US"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bl>
          </a:graphicData>
        </a:graphic>
      </p:graphicFrame>
    </p:spTree>
    <p:extLst>
      <p:ext uri="{BB962C8B-B14F-4D97-AF65-F5344CB8AC3E}">
        <p14:creationId xmlns="" xmlns:p14="http://schemas.microsoft.com/office/powerpoint/2010/main" val="14683806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588"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368300" y="715963"/>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340" name="Title 1"/>
          <p:cNvSpPr>
            <a:spLocks noGrp="1"/>
          </p:cNvSpPr>
          <p:nvPr>
            <p:ph type="title"/>
          </p:nvPr>
        </p:nvSpPr>
        <p:spPr>
          <a:xfrm>
            <a:off x="1258888" y="715963"/>
            <a:ext cx="5343525" cy="935037"/>
          </a:xfrm>
        </p:spPr>
        <p:txBody>
          <a:bodyPr lIns="0" tIns="0" rIns="0" bIns="0"/>
          <a:lstStyle/>
          <a:p>
            <a:pPr algn="l" eaLnBrk="1" hangingPunct="1"/>
            <a:r>
              <a:rPr lang="en-US" altLang="zh-CN" sz="3600" b="1" dirty="0" smtClean="0">
                <a:solidFill>
                  <a:srgbClr val="0070C0"/>
                </a:solidFill>
              </a:rPr>
              <a:t>Taylor &amp;Francis</a:t>
            </a:r>
            <a:br>
              <a:rPr lang="en-US" altLang="zh-CN" sz="3600" b="1" dirty="0" smtClean="0">
                <a:solidFill>
                  <a:srgbClr val="0070C0"/>
                </a:solidFill>
              </a:rPr>
            </a:br>
            <a:r>
              <a:rPr lang="zh-CN" altLang="en-US" sz="2800" b="1" dirty="0" smtClean="0">
                <a:solidFill>
                  <a:srgbClr val="0070C0"/>
                </a:solidFill>
              </a:rPr>
              <a:t>科技</a:t>
            </a:r>
            <a:r>
              <a:rPr lang="zh-CN" altLang="en-US" sz="2800" b="1" dirty="0" smtClean="0">
                <a:solidFill>
                  <a:srgbClr val="0070C0"/>
                </a:solidFill>
                <a:cs typeface="Calibri" pitchFamily="34" charset="0"/>
              </a:rPr>
              <a:t>期刊</a:t>
            </a:r>
            <a:r>
              <a:rPr lang="zh-TW" altLang="en-US" sz="2800" b="1" dirty="0">
                <a:solidFill>
                  <a:srgbClr val="0070C0"/>
                </a:solidFill>
                <a:latin typeface="Arial" pitchFamily="34" charset="0"/>
                <a:cs typeface="Arial" pitchFamily="34" charset="0"/>
              </a:rPr>
              <a:t>合輯</a:t>
            </a:r>
            <a:endParaRPr lang="en-GB" altLang="zh-CN" sz="2800" dirty="0" smtClean="0">
              <a:solidFill>
                <a:srgbClr val="0070C0"/>
              </a:solidFill>
              <a:latin typeface="Arial" pitchFamily="34" charset="0"/>
              <a:cs typeface="Arial" pitchFamily="34" charset="0"/>
            </a:endParaRPr>
          </a:p>
        </p:txBody>
      </p:sp>
      <p:pic>
        <p:nvPicPr>
          <p:cNvPr id="14341" name="Picture 2" descr="http://www.tandfonline.com/na101/home/literatum/publisher/tandf/journals/content/hiap20/2013/hiap20.v023.i04/hiap20.v023.i04/20131015-01/hiap20.v023.i04.cover.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22275" y="1936750"/>
            <a:ext cx="1047750" cy="156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2" name="Picture 4" descr="http://www.tandfonline.com/na101/home/literatum/publisher/tandf/journals/content/terg20/2013/terg20.v056.i09/terg20.v056.i09/20131002-01/terg20.v056.i09.cover.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2863850" y="1936750"/>
            <a:ext cx="1047750" cy="1352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3" name="Picture 6" descr="http://www.tandfonline.com/na101/home/literatum/publisher/tandf/journals/content/tcrs20/2013/tcrs20.v018.i05/tcrs20.v018.i05/20130905/tcrs20.v018.i05.cover.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654175" y="1936750"/>
            <a:ext cx="1047750" cy="140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4" name="Picture 10" descr="http://www.tandfonline.com/na101/home/literatum/publisher/tandf/journals/content/tprs20/2013/tprs20.v051.i21/tprs20.v051.i21/20131024-01/tprs20.v051.i21.cover.jp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4071938" y="1936750"/>
            <a:ext cx="1047750"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5" name="Picture 26" descr="http://www.tandfonline.com/na101/home/literatum/publisher/tandf/journals/content/ttrv20/2013/ttrv20.v033.i05/ttrv20.v033.i05/20130913-01/ttrv20.v033.i05.cover.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3170238" y="2976563"/>
            <a:ext cx="1047750" cy="1504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6" name="Picture 12" descr="http://www.tandfonline.com/na101/home/literatum/publisher/tandf/journals/content/gopt20/2013/gopt20.v062.i10/gopt20.v062.i10/20131011-01/gopt20.v062.i10.cover.jp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4360863" y="2976563"/>
            <a:ext cx="104775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7" name="Picture 16" descr="http://www.tandfonline.com/na101/home/literatum/publisher/tandf/journals/content/uasa20/2013/uasa20.v108.i503/uasa20.v108.i503/20130927-01/uasa20.v108.i503.cover.jpg"/>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1939925" y="2976563"/>
            <a:ext cx="1047750" cy="139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8" name="Picture 8" descr="http://www.tandfonline.com/na101/home/literatum/publisher/tandf/journals/content/gtpt20/2013/gtpt20.v036.i07/gtpt20.v036.i07/20131023-01/gtpt20.v036.i07.cover.jpg"/>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696913" y="2979738"/>
            <a:ext cx="104775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9" name="Picture 14" descr="http://www.tandfonline.com/na101/home/literatum/publisher/tandf/journals/content/twld20/2014/twld20.v028.i03/twld20.v028.i03/20131021-01/twld20.v028.i03.cover.jpg"/>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423863" y="3979863"/>
            <a:ext cx="1047750" cy="147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0" name="Picture 18" descr="http://www.tandfonline.com/na101/home/literatum/publisher/tandf/journals/content/nvsd20/2013/nvsd20.v051.i11/nvsd20.v051.i11/20131009-01/nvsd20.v051.i11.cover.jpg"/>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1654175" y="3989388"/>
            <a:ext cx="104775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1" name="Picture 20" descr="http://www.tandfonline.com/na101/home/literatum/publisher/tandf/journals/content/gipe20/2013/gipe20.v021.i07/gipe20.v021.i07/20131003-01/gipe20.v021.i07.cover.jpg"/>
          <p:cNvPicPr>
            <a:picLocks noChangeAspect="1" noChangeArrowheads="1"/>
          </p:cNvPicPr>
          <p:nvPr/>
        </p:nvPicPr>
        <p:blipFill>
          <a:blip r:embed="rId14">
            <a:extLst>
              <a:ext uri="{28A0092B-C50C-407E-A947-70E740481C1C}">
                <a14:useLocalDpi xmlns="" xmlns:a14="http://schemas.microsoft.com/office/drawing/2010/main" val="0"/>
              </a:ext>
            </a:extLst>
          </a:blip>
          <a:srcRect/>
          <a:stretch>
            <a:fillRect/>
          </a:stretch>
        </p:blipFill>
        <p:spPr bwMode="auto">
          <a:xfrm>
            <a:off x="4129088" y="3979863"/>
            <a:ext cx="1047750" cy="146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2" name="Picture 24" descr="http://www.tandfonline.com/na101/home/literatum/publisher/tandf/journals/content/tsys20/2014/tsys20.v045.i03/tsys20.v045.i03/20130923-01/tsys20.v045.i03.cover.jpg"/>
          <p:cNvPicPr>
            <a:picLocks noChangeAspect="1" noChangeArrowheads="1"/>
          </p:cNvPicPr>
          <p:nvPr/>
        </p:nvPicPr>
        <p:blipFill>
          <a:blip r:embed="rId15">
            <a:extLst>
              <a:ext uri="{28A0092B-C50C-407E-A947-70E740481C1C}">
                <a14:useLocalDpi xmlns="" xmlns:a14="http://schemas.microsoft.com/office/drawing/2010/main" val="0"/>
              </a:ext>
            </a:extLst>
          </a:blip>
          <a:srcRect/>
          <a:stretch>
            <a:fillRect/>
          </a:stretch>
        </p:blipFill>
        <p:spPr bwMode="auto">
          <a:xfrm>
            <a:off x="2863850" y="3989388"/>
            <a:ext cx="1111250" cy="146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3" name="Picture 22" descr="http://www.tandfonline.com/na101/home/literatum/publisher/tandf/journals/content/lsrt20/2014/lsrt20.v044.i02/lsrt20.v044.i02/20131021-01/lsrt20.v044.i02.cover.jpg"/>
          <p:cNvPicPr>
            <a:picLocks noChangeAspect="1" noChangeArrowheads="1"/>
          </p:cNvPicPr>
          <p:nvPr/>
        </p:nvPicPr>
        <p:blipFill>
          <a:blip r:embed="rId16">
            <a:extLst>
              <a:ext uri="{28A0092B-C50C-407E-A947-70E740481C1C}">
                <a14:useLocalDpi xmlns="" xmlns:a14="http://schemas.microsoft.com/office/drawing/2010/main" val="0"/>
              </a:ext>
            </a:extLst>
          </a:blip>
          <a:srcRect/>
          <a:stretch>
            <a:fillRect/>
          </a:stretch>
        </p:blipFill>
        <p:spPr bwMode="auto">
          <a:xfrm>
            <a:off x="1924050" y="4919663"/>
            <a:ext cx="1047750" cy="138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4" name="Picture 28" descr="http://www.tandfonline.com/na101/home/literatum/publisher/tandf/journals/content/gapa20/2013/gapa20.v092.i10/gapa20.v092.i10/20130801-01/gapa20.v092.i10.cover.jpg"/>
          <p:cNvPicPr>
            <a:picLocks noChangeAspect="1" noChangeArrowheads="1"/>
          </p:cNvPicPr>
          <p:nvPr/>
        </p:nvPicPr>
        <p:blipFill>
          <a:blip r:embed="rId17">
            <a:extLst>
              <a:ext uri="{28A0092B-C50C-407E-A947-70E740481C1C}">
                <a14:useLocalDpi xmlns="" xmlns:a14="http://schemas.microsoft.com/office/drawing/2010/main" val="0"/>
              </a:ext>
            </a:extLst>
          </a:blip>
          <a:srcRect/>
          <a:stretch>
            <a:fillRect/>
          </a:stretch>
        </p:blipFill>
        <p:spPr bwMode="auto">
          <a:xfrm>
            <a:off x="3170238" y="4919663"/>
            <a:ext cx="987425" cy="138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5" name="Picture 30" descr="http://www.tandfonline.com/na101/home/literatum/publisher/tandf/journals/content/tmop20/2013/tmop20.v060.i13/tmop20.v060.i13/20130927-01/tmop20.v060.i13.cover.jpg"/>
          <p:cNvPicPr>
            <a:picLocks noChangeAspect="1" noChangeArrowheads="1"/>
          </p:cNvPicPr>
          <p:nvPr/>
        </p:nvPicPr>
        <p:blipFill>
          <a:blip r:embed="rId18">
            <a:extLst>
              <a:ext uri="{28A0092B-C50C-407E-A947-70E740481C1C}">
                <a14:useLocalDpi xmlns="" xmlns:a14="http://schemas.microsoft.com/office/drawing/2010/main" val="0"/>
              </a:ext>
            </a:extLst>
          </a:blip>
          <a:srcRect/>
          <a:stretch>
            <a:fillRect/>
          </a:stretch>
        </p:blipFill>
        <p:spPr bwMode="auto">
          <a:xfrm>
            <a:off x="696913" y="4919663"/>
            <a:ext cx="1062037" cy="138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56" name="Picture 32" descr="http://www.tandfonline.com/na101/home/literatum/publisher/tandf/journals/content/tran20/2013/tran20.v028.i03/tran20.v028.i03/20131011-01/tran20.v028.i03.cover.jpg"/>
          <p:cNvPicPr>
            <a:picLocks noChangeAspect="1" noChangeArrowheads="1"/>
          </p:cNvPicPr>
          <p:nvPr/>
        </p:nvPicPr>
        <p:blipFill>
          <a:blip r:embed="rId19">
            <a:extLst>
              <a:ext uri="{28A0092B-C50C-407E-A947-70E740481C1C}">
                <a14:useLocalDpi xmlns="" xmlns:a14="http://schemas.microsoft.com/office/drawing/2010/main" val="0"/>
              </a:ext>
            </a:extLst>
          </a:blip>
          <a:srcRect/>
          <a:stretch>
            <a:fillRect/>
          </a:stretch>
        </p:blipFill>
        <p:spPr bwMode="auto">
          <a:xfrm>
            <a:off x="4319588" y="4919663"/>
            <a:ext cx="1006475" cy="138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57" name="TextBox 1"/>
          <p:cNvSpPr txBox="1">
            <a:spLocks noChangeArrowheads="1"/>
          </p:cNvSpPr>
          <p:nvPr/>
        </p:nvSpPr>
        <p:spPr bwMode="auto">
          <a:xfrm>
            <a:off x="5527675" y="1982788"/>
            <a:ext cx="3152775" cy="397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3200" dirty="0">
                <a:solidFill>
                  <a:srgbClr val="0070C0"/>
                </a:solidFill>
              </a:rPr>
              <a:t>Taylor &amp; Francis</a:t>
            </a:r>
            <a:r>
              <a:rPr lang="zh-TW" altLang="en-US" sz="3200" dirty="0">
                <a:solidFill>
                  <a:srgbClr val="0070C0"/>
                </a:solidFill>
              </a:rPr>
              <a:t>科技期刊合輯</a:t>
            </a:r>
            <a:endParaRPr lang="en-US" altLang="zh-CN" sz="3200" dirty="0">
              <a:solidFill>
                <a:srgbClr val="0070C0"/>
              </a:solidFill>
            </a:endParaRPr>
          </a:p>
          <a:p>
            <a:pPr eaLnBrk="1" hangingPunct="1"/>
            <a:endParaRPr lang="en-US" altLang="zh-CN" sz="2000" dirty="0">
              <a:latin typeface="Arial" pitchFamily="34" charset="0"/>
              <a:cs typeface="Arial" pitchFamily="34" charset="0"/>
            </a:endParaRPr>
          </a:p>
          <a:p>
            <a:pPr eaLnBrk="1" hangingPunct="1">
              <a:buFont typeface="Courier New" pitchFamily="49" charset="0"/>
              <a:buChar char="◦"/>
            </a:pPr>
            <a:r>
              <a:rPr lang="en-US" altLang="zh-CN" sz="2000" dirty="0" smtClean="0">
                <a:latin typeface="Arial" pitchFamily="34" charset="0"/>
                <a:cs typeface="Arial" pitchFamily="34" charset="0"/>
              </a:rPr>
              <a:t>400</a:t>
            </a:r>
            <a:r>
              <a:rPr lang="zh-TW" altLang="en-US" sz="2000" dirty="0">
                <a:latin typeface="Arial" pitchFamily="34" charset="0"/>
                <a:cs typeface="Arial" pitchFamily="34" charset="0"/>
              </a:rPr>
              <a:t> </a:t>
            </a:r>
            <a:r>
              <a:rPr lang="zh-TW" altLang="en-US" sz="2000" dirty="0" smtClean="0">
                <a:latin typeface="Arial" pitchFamily="34" charset="0"/>
                <a:cs typeface="Arial" pitchFamily="34" charset="0"/>
              </a:rPr>
              <a:t>多</a:t>
            </a:r>
            <a:r>
              <a:rPr lang="zh-CN" altLang="en-US" sz="2000" dirty="0" smtClean="0">
                <a:latin typeface="Arial" pitchFamily="34" charset="0"/>
                <a:cs typeface="Arial" pitchFamily="34" charset="0"/>
              </a:rPr>
              <a:t>種</a:t>
            </a:r>
            <a:r>
              <a:rPr lang="zh-CN" altLang="en-US" sz="2000" dirty="0">
                <a:latin typeface="Arial" pitchFamily="34" charset="0"/>
                <a:cs typeface="Arial" pitchFamily="34" charset="0"/>
              </a:rPr>
              <a:t>期刊；</a:t>
            </a:r>
            <a:endParaRPr lang="en-US" altLang="zh-CN" sz="2000" dirty="0">
              <a:latin typeface="Arial" pitchFamily="34" charset="0"/>
              <a:cs typeface="Arial" pitchFamily="34" charset="0"/>
            </a:endParaRPr>
          </a:p>
          <a:p>
            <a:pPr eaLnBrk="1" hangingPunct="1">
              <a:buFont typeface="Courier New" pitchFamily="49" charset="0"/>
              <a:buChar char="◦"/>
            </a:pPr>
            <a:endParaRPr lang="en-US" altLang="zh-CN" sz="2000" dirty="0">
              <a:latin typeface="Arial" pitchFamily="34" charset="0"/>
              <a:cs typeface="Arial" pitchFamily="34" charset="0"/>
            </a:endParaRPr>
          </a:p>
          <a:p>
            <a:pPr eaLnBrk="1" hangingPunct="1">
              <a:buFont typeface="Courier New" pitchFamily="49" charset="0"/>
              <a:buChar char="◦"/>
            </a:pPr>
            <a:r>
              <a:rPr lang="zh-TW" altLang="en-US" sz="2000" dirty="0">
                <a:latin typeface="Arial" pitchFamily="34" charset="0"/>
                <a:cs typeface="Arial" pitchFamily="34" charset="0"/>
              </a:rPr>
              <a:t>內容最早回溯至</a:t>
            </a:r>
            <a:r>
              <a:rPr lang="en-US" altLang="zh-CN" sz="2000" dirty="0">
                <a:latin typeface="Arial" pitchFamily="34" charset="0"/>
                <a:cs typeface="Arial" pitchFamily="34" charset="0"/>
              </a:rPr>
              <a:t>1997</a:t>
            </a:r>
            <a:r>
              <a:rPr lang="zh-CN" altLang="en-US" sz="2000" dirty="0">
                <a:latin typeface="Arial" pitchFamily="34" charset="0"/>
                <a:cs typeface="Arial" pitchFamily="34" charset="0"/>
              </a:rPr>
              <a:t>年</a:t>
            </a:r>
            <a:endParaRPr lang="en-US" altLang="zh-CN" sz="2000" dirty="0">
              <a:latin typeface="Arial" pitchFamily="34" charset="0"/>
              <a:cs typeface="Arial" pitchFamily="34" charset="0"/>
            </a:endParaRPr>
          </a:p>
          <a:p>
            <a:pPr eaLnBrk="1" hangingPunct="1">
              <a:buFont typeface="Courier New" pitchFamily="49" charset="0"/>
              <a:buChar char="◦"/>
            </a:pPr>
            <a:endParaRPr lang="en-US" altLang="zh-CN" sz="2000" dirty="0">
              <a:latin typeface="Arial" pitchFamily="34" charset="0"/>
              <a:cs typeface="Arial" pitchFamily="34" charset="0"/>
            </a:endParaRPr>
          </a:p>
          <a:p>
            <a:pPr eaLnBrk="1" hangingPunct="1">
              <a:buFont typeface="Courier New" pitchFamily="49" charset="0"/>
              <a:buChar char="◦"/>
            </a:pPr>
            <a:r>
              <a:rPr lang="en-US" altLang="zh-CN" sz="2000" dirty="0">
                <a:latin typeface="Arial" pitchFamily="34" charset="0"/>
                <a:cs typeface="Arial" pitchFamily="34" charset="0"/>
                <a:sym typeface="Wingdings" pitchFamily="2" charset="2"/>
              </a:rPr>
              <a:t>5</a:t>
            </a:r>
            <a:r>
              <a:rPr lang="zh-CN" altLang="en-US" sz="2000" dirty="0">
                <a:latin typeface="Arial" pitchFamily="34" charset="0"/>
                <a:cs typeface="Arial" pitchFamily="34" charset="0"/>
                <a:sym typeface="Wingdings" pitchFamily="2" charset="2"/>
              </a:rPr>
              <a:t>個學科領域</a:t>
            </a:r>
            <a:endParaRPr lang="en-US" altLang="zh-CN" sz="2000" dirty="0">
              <a:latin typeface="Arial" pitchFamily="34" charset="0"/>
              <a:cs typeface="Arial" pitchFamily="34" charset="0"/>
              <a:sym typeface="Wingdings" pitchFamily="2" charset="2"/>
            </a:endParaRPr>
          </a:p>
          <a:p>
            <a:pPr lvl="1" eaLnBrk="1" hangingPunct="1"/>
            <a:r>
              <a:rPr lang="zh-TW" altLang="en-US" sz="1400" b="1" dirty="0">
                <a:latin typeface="Arial" pitchFamily="34" charset="0"/>
                <a:cs typeface="Arial" pitchFamily="34" charset="0"/>
                <a:sym typeface="Wingdings" pitchFamily="2" charset="2"/>
              </a:rPr>
              <a:t>工</a:t>
            </a:r>
            <a:r>
              <a:rPr lang="zh-TW" altLang="en-US" sz="1400" b="1" dirty="0" smtClean="0">
                <a:latin typeface="Arial" pitchFamily="34" charset="0"/>
                <a:cs typeface="Arial" pitchFamily="34" charset="0"/>
                <a:sym typeface="Wingdings" pitchFamily="2" charset="2"/>
              </a:rPr>
              <a:t>程與資訊</a:t>
            </a:r>
            <a:r>
              <a:rPr lang="zh-CN" altLang="en-US" sz="1400" dirty="0" smtClean="0">
                <a:latin typeface="Arial" pitchFamily="34" charset="0"/>
                <a:cs typeface="Arial" pitchFamily="34" charset="0"/>
                <a:sym typeface="Wingdings" pitchFamily="2" charset="2"/>
              </a:rPr>
              <a:t>、</a:t>
            </a:r>
            <a:r>
              <a:rPr lang="zh-TW" altLang="en-US" sz="1400" b="1" dirty="0">
                <a:latin typeface="Arial" pitchFamily="34" charset="0"/>
                <a:cs typeface="Arial" pitchFamily="34" charset="0"/>
                <a:sym typeface="Wingdings" pitchFamily="2" charset="2"/>
              </a:rPr>
              <a:t>數學與統計學</a:t>
            </a:r>
            <a:r>
              <a:rPr lang="zh-TW" altLang="en-US" sz="1400" dirty="0">
                <a:latin typeface="Arial" pitchFamily="34" charset="0"/>
                <a:cs typeface="Arial" pitchFamily="34" charset="0"/>
                <a:sym typeface="Wingdings" pitchFamily="2" charset="2"/>
              </a:rPr>
              <a:t>、  物理學、化學、環境與農業科學</a:t>
            </a:r>
            <a:endParaRPr lang="en-US" altLang="zh-CN" sz="1400" dirty="0">
              <a:latin typeface="Arial" pitchFamily="34" charset="0"/>
              <a:cs typeface="Arial" pitchFamily="34" charset="0"/>
            </a:endParaRPr>
          </a:p>
          <a:p>
            <a:pPr eaLnBrk="1" hangingPunct="1">
              <a:buFont typeface="Courier New" pitchFamily="49" charset="0"/>
              <a:buChar char="◦"/>
            </a:pPr>
            <a:endParaRPr lang="en-US" altLang="zh-CN" sz="2000" dirty="0">
              <a:latin typeface="Arial" pitchFamily="34" charset="0"/>
              <a:cs typeface="Arial" pitchFamily="34" charset="0"/>
            </a:endParaRPr>
          </a:p>
          <a:p>
            <a:pPr eaLnBrk="1" hangingPunct="1">
              <a:buFont typeface="Courier New" pitchFamily="49" charset="0"/>
              <a:buChar char="◦"/>
            </a:pPr>
            <a:r>
              <a:rPr lang="en-US" altLang="zh-CN" sz="2000" dirty="0">
                <a:latin typeface="Arial" pitchFamily="34" charset="0"/>
                <a:cs typeface="Arial" pitchFamily="34" charset="0"/>
              </a:rPr>
              <a:t>80%</a:t>
            </a:r>
            <a:r>
              <a:rPr lang="zh-CN" altLang="en-US" sz="2000" dirty="0">
                <a:latin typeface="Arial" pitchFamily="34" charset="0"/>
                <a:cs typeface="Arial" pitchFamily="34" charset="0"/>
              </a:rPr>
              <a:t>的期刊被</a:t>
            </a:r>
            <a:r>
              <a:rPr lang="en-US" altLang="zh-CN" sz="2000" dirty="0">
                <a:latin typeface="Arial" pitchFamily="34" charset="0"/>
                <a:cs typeface="Arial" pitchFamily="34" charset="0"/>
              </a:rPr>
              <a:t>SCI</a:t>
            </a:r>
            <a:r>
              <a:rPr lang="zh-CN" altLang="en-US" sz="2000" dirty="0">
                <a:latin typeface="Arial" pitchFamily="34" charset="0"/>
                <a:cs typeface="Arial" pitchFamily="34" charset="0"/>
              </a:rPr>
              <a:t>收錄</a:t>
            </a:r>
            <a:endParaRPr lang="en-US" altLang="zh-CN" sz="2000" dirty="0">
              <a:latin typeface="Arial" pitchFamily="34" charset="0"/>
              <a:cs typeface="Arial" pitchFamily="34" charset="0"/>
            </a:endParaRPr>
          </a:p>
        </p:txBody>
      </p:sp>
    </p:spTree>
    <p:extLst>
      <p:ext uri="{BB962C8B-B14F-4D97-AF65-F5344CB8AC3E}">
        <p14:creationId xmlns="" xmlns:p14="http://schemas.microsoft.com/office/powerpoint/2010/main" val="15027639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15364" name="Title 1"/>
          <p:cNvSpPr txBox="1">
            <a:spLocks/>
          </p:cNvSpPr>
          <p:nvPr/>
        </p:nvSpPr>
        <p:spPr bwMode="auto">
          <a:xfrm>
            <a:off x="1258888" y="715963"/>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zh-CN" b="1" dirty="0">
                <a:solidFill>
                  <a:srgbClr val="0070C0"/>
                </a:solidFill>
                <a:latin typeface="Arial" pitchFamily="34" charset="0"/>
                <a:cs typeface="Arial" pitchFamily="34" charset="0"/>
              </a:rPr>
              <a:t>Taylor &amp; Francis</a:t>
            </a:r>
            <a:r>
              <a:rPr lang="en-US" altLang="zh-CN" b="1" dirty="0">
                <a:solidFill>
                  <a:srgbClr val="0070C0"/>
                </a:solidFill>
                <a:cs typeface="Arial" pitchFamily="34" charset="0"/>
              </a:rPr>
              <a:t/>
            </a:r>
            <a:br>
              <a:rPr lang="en-US" altLang="zh-CN" b="1" dirty="0">
                <a:solidFill>
                  <a:srgbClr val="0070C0"/>
                </a:solidFill>
                <a:cs typeface="Arial" pitchFamily="34" charset="0"/>
              </a:rPr>
            </a:br>
            <a:r>
              <a:rPr lang="en-US" altLang="zh-CN" b="1" dirty="0" smtClean="0">
                <a:solidFill>
                  <a:srgbClr val="0070C0"/>
                </a:solidFill>
                <a:latin typeface="Arial" pitchFamily="34" charset="0"/>
                <a:cs typeface="Arial" pitchFamily="34" charset="0"/>
              </a:rPr>
              <a:t>ST</a:t>
            </a:r>
            <a:r>
              <a:rPr lang="zh-CN" altLang="en-US" b="1" dirty="0" smtClean="0">
                <a:solidFill>
                  <a:srgbClr val="0070C0"/>
                </a:solidFill>
                <a:latin typeface="Arial" pitchFamily="34" charset="0"/>
                <a:cs typeface="Arial" pitchFamily="34" charset="0"/>
              </a:rPr>
              <a:t>期刊</a:t>
            </a:r>
            <a:r>
              <a:rPr lang="zh-TW" altLang="en-US" b="1" dirty="0">
                <a:solidFill>
                  <a:srgbClr val="0070C0"/>
                </a:solidFill>
                <a:latin typeface="Arial" pitchFamily="34" charset="0"/>
                <a:cs typeface="Arial" pitchFamily="34" charset="0"/>
              </a:rPr>
              <a:t>合輯</a:t>
            </a:r>
            <a:r>
              <a:rPr lang="en-US" altLang="zh-CN" b="1" dirty="0" smtClean="0">
                <a:solidFill>
                  <a:srgbClr val="0070C0"/>
                </a:solidFill>
                <a:latin typeface="Arial" pitchFamily="34" charset="0"/>
                <a:cs typeface="Arial" pitchFamily="34" charset="0"/>
              </a:rPr>
              <a:t>–</a:t>
            </a:r>
            <a:r>
              <a:rPr lang="zh-CN" altLang="en-US" b="1" dirty="0" smtClean="0">
                <a:solidFill>
                  <a:srgbClr val="0070C0"/>
                </a:solidFill>
                <a:latin typeface="Arial" pitchFamily="34" charset="0"/>
                <a:cs typeface="Arial" pitchFamily="34" charset="0"/>
              </a:rPr>
              <a:t>重點期刊</a:t>
            </a:r>
            <a:endParaRPr lang="en-GB" altLang="zh-CN" b="1" dirty="0">
              <a:solidFill>
                <a:srgbClr val="0070C0"/>
              </a:solidFill>
              <a:latin typeface="Arial" pitchFamily="34" charset="0"/>
              <a:cs typeface="Arial" pitchFamily="34" charset="0"/>
            </a:endParaRPr>
          </a:p>
        </p:txBody>
      </p:sp>
      <p:pic>
        <p:nvPicPr>
          <p:cNvPr id="16393" name="Picture 9" descr="http://www.tandfonline.com/na101/home/literatum/publisher/tandf/journals/content/tadp20/2013/tadp20.v062.i04-06/tadp20.v062.i04-06/20140102-01/tadp20.v062.i04-06.cover.jpg"/>
          <p:cNvPicPr>
            <a:picLocks noChangeAspect="1" noChangeArrowheads="1"/>
          </p:cNvPicPr>
          <p:nvPr/>
        </p:nvPicPr>
        <p:blipFill>
          <a:blip r:embed="rId4" cstate="print"/>
          <a:srcRect/>
          <a:stretch>
            <a:fillRect/>
          </a:stretch>
        </p:blipFill>
        <p:spPr bwMode="auto">
          <a:xfrm>
            <a:off x="7164388" y="1679575"/>
            <a:ext cx="1263650" cy="179228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6395" name="Picture 11" descr="http://www.tandfonline.com/na101/home/literatum/publisher/tandf/journals/content/teis20/2014/teis20.v008.i02/teis20.v008.i02/20140108-01/teis20.v008.i02.cover.jpg"/>
          <p:cNvPicPr>
            <a:picLocks noChangeAspect="1" noChangeArrowheads="1"/>
          </p:cNvPicPr>
          <p:nvPr/>
        </p:nvPicPr>
        <p:blipFill>
          <a:blip r:embed="rId5" cstate="print"/>
          <a:srcRect/>
          <a:stretch>
            <a:fillRect/>
          </a:stretch>
        </p:blipFill>
        <p:spPr bwMode="auto">
          <a:xfrm>
            <a:off x="468313" y="4508500"/>
            <a:ext cx="1271587" cy="179228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15367" name="Rectangle 1"/>
          <p:cNvSpPr>
            <a:spLocks noChangeArrowheads="1"/>
          </p:cNvSpPr>
          <p:nvPr/>
        </p:nvSpPr>
        <p:spPr bwMode="auto">
          <a:xfrm>
            <a:off x="468313" y="1841500"/>
            <a:ext cx="8308975" cy="427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宋体" pitchFamily="2" charset="-122"/>
              </a:defRPr>
            </a:lvl1pPr>
            <a:lvl2pPr marL="742950" indent="-285750" eaLnBrk="0" hangingPunct="0">
              <a:defRPr sz="2400">
                <a:solidFill>
                  <a:schemeClr val="tx1"/>
                </a:solidFill>
                <a:latin typeface="Times New Roman" pitchFamily="18" charset="0"/>
                <a:ea typeface="宋体" pitchFamily="2" charset="-122"/>
              </a:defRPr>
            </a:lvl2pPr>
            <a:lvl3pPr marL="1143000" indent="-228600" eaLnBrk="0" hangingPunct="0">
              <a:defRPr sz="2400">
                <a:solidFill>
                  <a:schemeClr val="tx1"/>
                </a:solidFill>
                <a:latin typeface="Times New Roman" pitchFamily="18" charset="0"/>
                <a:ea typeface="宋体" pitchFamily="2" charset="-122"/>
              </a:defRPr>
            </a:lvl3pPr>
            <a:lvl4pPr marL="1600200" indent="-228600" eaLnBrk="0" hangingPunct="0">
              <a:defRPr sz="2400">
                <a:solidFill>
                  <a:schemeClr val="tx1"/>
                </a:solidFill>
                <a:latin typeface="Times New Roman" pitchFamily="18" charset="0"/>
                <a:ea typeface="宋体" pitchFamily="2" charset="-122"/>
              </a:defRPr>
            </a:lvl4pPr>
            <a:lvl5pPr marL="2057400" indent="-228600" eaLnBrk="0" hangingPunct="0">
              <a:defRPr sz="2400">
                <a:solidFill>
                  <a:schemeClr val="tx1"/>
                </a:solidFill>
                <a:latin typeface="Times New Roman" pitchFamily="18" charset="0"/>
                <a:ea typeface="宋体" pitchFamily="2" charset="-122"/>
              </a:defRPr>
            </a:lvl5pPr>
            <a:lvl6pPr marL="2514600" indent="-228600" eaLnBrk="0" fontAlgn="base" hangingPunct="0">
              <a:spcBef>
                <a:spcPct val="0"/>
              </a:spcBef>
              <a:spcAft>
                <a:spcPct val="0"/>
              </a:spcAft>
              <a:defRPr sz="2400">
                <a:solidFill>
                  <a:schemeClr val="tx1"/>
                </a:solidFill>
                <a:latin typeface="Times New Roman" pitchFamily="18" charset="0"/>
                <a:ea typeface="宋体" pitchFamily="2" charset="-122"/>
              </a:defRPr>
            </a:lvl6pPr>
            <a:lvl7pPr marL="2971800" indent="-228600" eaLnBrk="0" fontAlgn="base" hangingPunct="0">
              <a:spcBef>
                <a:spcPct val="0"/>
              </a:spcBef>
              <a:spcAft>
                <a:spcPct val="0"/>
              </a:spcAft>
              <a:defRPr sz="2400">
                <a:solidFill>
                  <a:schemeClr val="tx1"/>
                </a:solidFill>
                <a:latin typeface="Times New Roman" pitchFamily="18" charset="0"/>
                <a:ea typeface="宋体" pitchFamily="2" charset="-122"/>
              </a:defRPr>
            </a:lvl7pPr>
            <a:lvl8pPr marL="3429000" indent="-228600" eaLnBrk="0" fontAlgn="base" hangingPunct="0">
              <a:spcBef>
                <a:spcPct val="0"/>
              </a:spcBef>
              <a:spcAft>
                <a:spcPct val="0"/>
              </a:spcAft>
              <a:defRPr sz="2400">
                <a:solidFill>
                  <a:schemeClr val="tx1"/>
                </a:solidFill>
                <a:latin typeface="Times New Roman" pitchFamily="18" charset="0"/>
                <a:ea typeface="宋体" pitchFamily="2" charset="-122"/>
              </a:defRPr>
            </a:lvl8pPr>
            <a:lvl9pPr marL="3886200" indent="-228600" eaLnBrk="0" fontAlgn="base" hangingPunct="0">
              <a:spcBef>
                <a:spcPct val="0"/>
              </a:spcBef>
              <a:spcAft>
                <a:spcPct val="0"/>
              </a:spcAft>
              <a:defRPr sz="2400">
                <a:solidFill>
                  <a:schemeClr val="tx1"/>
                </a:solidFill>
                <a:latin typeface="Times New Roman" pitchFamily="18" charset="0"/>
                <a:ea typeface="宋体" pitchFamily="2" charset="-122"/>
              </a:defRPr>
            </a:lvl9pPr>
          </a:lstStyle>
          <a:p>
            <a:pPr eaLnBrk="1" hangingPunct="1"/>
            <a:r>
              <a:rPr lang="en-US" altLang="zh-CN" dirty="0">
                <a:latin typeface="Arial" pitchFamily="34" charset="0"/>
              </a:rPr>
              <a:t>Advances In Physics</a:t>
            </a:r>
            <a:r>
              <a:rPr lang="en-US" altLang="zh-CN" dirty="0" smtClean="0">
                <a:latin typeface="Arial" pitchFamily="34" charset="0"/>
              </a:rPr>
              <a:t>《</a:t>
            </a:r>
            <a:r>
              <a:rPr lang="zh-CN" altLang="en-US" dirty="0" smtClean="0">
                <a:latin typeface="Arial" pitchFamily="34" charset="0"/>
              </a:rPr>
              <a:t>物理學進展</a:t>
            </a:r>
            <a:r>
              <a:rPr lang="en-US" altLang="zh-CN" dirty="0" smtClean="0">
                <a:latin typeface="Arial" pitchFamily="34" charset="0"/>
              </a:rPr>
              <a:t>》</a:t>
            </a:r>
            <a:endParaRPr lang="en-US" altLang="zh-CN" dirty="0">
              <a:latin typeface="Arial" pitchFamily="34" charset="0"/>
            </a:endParaRPr>
          </a:p>
          <a:p>
            <a:pPr eaLnBrk="1" hangingPunct="1"/>
            <a:r>
              <a:rPr lang="en-US" altLang="zh-CN" sz="2000" dirty="0" smtClean="0">
                <a:latin typeface="Arial" pitchFamily="34" charset="0"/>
              </a:rPr>
              <a:t>68</a:t>
            </a:r>
            <a:r>
              <a:rPr lang="zh-TW" altLang="en-US" sz="2000" dirty="0" smtClean="0">
                <a:latin typeface="Arial" pitchFamily="34" charset="0"/>
              </a:rPr>
              <a:t>種凝聚態物理學期刊中排名第二</a:t>
            </a:r>
            <a:endParaRPr lang="en-US" altLang="zh-CN" sz="2000" dirty="0">
              <a:latin typeface="Arial" pitchFamily="34" charset="0"/>
            </a:endParaRPr>
          </a:p>
          <a:p>
            <a:pPr eaLnBrk="1" hangingPunct="1"/>
            <a:r>
              <a:rPr lang="en-US" altLang="zh-CN" sz="2000" dirty="0" smtClean="0">
                <a:latin typeface="Arial" pitchFamily="34" charset="0"/>
              </a:rPr>
              <a:t>2012</a:t>
            </a:r>
            <a:r>
              <a:rPr lang="zh-TW" altLang="en-US" sz="2000" dirty="0" smtClean="0">
                <a:latin typeface="Arial" pitchFamily="34" charset="0"/>
              </a:rPr>
              <a:t>年影響指數：</a:t>
            </a:r>
            <a:r>
              <a:rPr lang="en-US" altLang="zh-CN" sz="2000" dirty="0" smtClean="0">
                <a:latin typeface="Arial" pitchFamily="34" charset="0"/>
              </a:rPr>
              <a:t>34.294</a:t>
            </a:r>
            <a:endParaRPr lang="en-US" altLang="zh-CN" sz="2000" dirty="0">
              <a:latin typeface="Arial" pitchFamily="34" charset="0"/>
            </a:endParaRPr>
          </a:p>
          <a:p>
            <a:pPr eaLnBrk="1" hangingPunct="1"/>
            <a:endParaRPr lang="en-US" altLang="zh-CN" dirty="0">
              <a:latin typeface="Arial" pitchFamily="34" charset="0"/>
            </a:endParaRPr>
          </a:p>
          <a:p>
            <a:pPr eaLnBrk="1" hangingPunct="1"/>
            <a:r>
              <a:rPr lang="en-US" altLang="zh-CN" dirty="0">
                <a:latin typeface="Arial" pitchFamily="34" charset="0"/>
              </a:rPr>
              <a:t>Philosophical Magazine</a:t>
            </a:r>
            <a:r>
              <a:rPr lang="en-US" altLang="zh-CN" dirty="0" smtClean="0">
                <a:latin typeface="Arial" pitchFamily="34" charset="0"/>
              </a:rPr>
              <a:t>《</a:t>
            </a:r>
            <a:r>
              <a:rPr lang="zh-CN" altLang="en-US" dirty="0" smtClean="0">
                <a:latin typeface="Arial" pitchFamily="34" charset="0"/>
              </a:rPr>
              <a:t>哲學雜誌</a:t>
            </a:r>
            <a:r>
              <a:rPr lang="en-US" altLang="zh-CN" dirty="0" smtClean="0">
                <a:latin typeface="Arial" pitchFamily="34" charset="0"/>
              </a:rPr>
              <a:t>》</a:t>
            </a:r>
            <a:endParaRPr lang="en-US" altLang="zh-CN" dirty="0">
              <a:latin typeface="Arial" pitchFamily="34" charset="0"/>
            </a:endParaRPr>
          </a:p>
          <a:p>
            <a:pPr eaLnBrk="1" hangingPunct="1"/>
            <a:r>
              <a:rPr lang="zh-TW" altLang="en-US" dirty="0" smtClean="0">
                <a:latin typeface="Arial" pitchFamily="34" charset="0"/>
              </a:rPr>
              <a:t>最早商業發行的學術期刊</a:t>
            </a:r>
            <a:endParaRPr lang="en-US" altLang="zh-CN" dirty="0">
              <a:latin typeface="Arial" pitchFamily="34" charset="0"/>
            </a:endParaRPr>
          </a:p>
          <a:p>
            <a:pPr eaLnBrk="1" hangingPunct="1"/>
            <a:r>
              <a:rPr lang="en-US" altLang="zh-CN" dirty="0">
                <a:latin typeface="Arial" pitchFamily="34" charset="0"/>
              </a:rPr>
              <a:t>		</a:t>
            </a:r>
          </a:p>
          <a:p>
            <a:pPr eaLnBrk="1" hangingPunct="1"/>
            <a:endParaRPr lang="en-US" altLang="zh-CN" dirty="0">
              <a:latin typeface="Arial" pitchFamily="34" charset="0"/>
            </a:endParaRPr>
          </a:p>
          <a:p>
            <a:pPr eaLnBrk="1" hangingPunct="1"/>
            <a:r>
              <a:rPr lang="en-US" altLang="zh-CN" dirty="0">
                <a:latin typeface="Arial" pitchFamily="34" charset="0"/>
              </a:rPr>
              <a:t>	</a:t>
            </a:r>
            <a:r>
              <a:rPr lang="zh-TW" altLang="en-US" dirty="0" smtClean="0">
                <a:latin typeface="Arial" pitchFamily="34" charset="0"/>
              </a:rPr>
              <a:t>   </a:t>
            </a:r>
            <a:r>
              <a:rPr lang="en-US" altLang="zh-CN" dirty="0" smtClean="0">
                <a:latin typeface="Arial" pitchFamily="34" charset="0"/>
              </a:rPr>
              <a:t>  </a:t>
            </a:r>
            <a:r>
              <a:rPr lang="zh-TW" altLang="en-US" dirty="0" smtClean="0">
                <a:latin typeface="Arial" pitchFamily="34" charset="0"/>
              </a:rPr>
              <a:t> </a:t>
            </a:r>
            <a:r>
              <a:rPr lang="en-US" altLang="zh-CN" dirty="0" smtClean="0">
                <a:latin typeface="Arial" pitchFamily="34" charset="0"/>
              </a:rPr>
              <a:t>     </a:t>
            </a:r>
            <a:r>
              <a:rPr lang="en-US" altLang="zh-CN" dirty="0">
                <a:latin typeface="Arial" pitchFamily="34" charset="0"/>
              </a:rPr>
              <a:t>Enterprise Information Systems</a:t>
            </a:r>
            <a:r>
              <a:rPr lang="en-US" altLang="zh-CN" dirty="0" smtClean="0">
                <a:latin typeface="Arial" pitchFamily="34" charset="0"/>
              </a:rPr>
              <a:t>《</a:t>
            </a:r>
            <a:r>
              <a:rPr lang="zh-TW" altLang="en-US" dirty="0" smtClean="0">
                <a:latin typeface="Arial" pitchFamily="34" charset="0"/>
              </a:rPr>
              <a:t>企業資訊系統</a:t>
            </a:r>
            <a:r>
              <a:rPr lang="en-US" altLang="zh-CN" dirty="0" smtClean="0">
                <a:latin typeface="Arial" pitchFamily="34" charset="0"/>
              </a:rPr>
              <a:t>》</a:t>
            </a:r>
            <a:endParaRPr lang="en-US" altLang="zh-CN" dirty="0">
              <a:latin typeface="Arial" pitchFamily="34" charset="0"/>
            </a:endParaRPr>
          </a:p>
          <a:p>
            <a:pPr eaLnBrk="1" hangingPunct="1"/>
            <a:r>
              <a:rPr lang="en-US" altLang="zh-CN" sz="2000" dirty="0">
                <a:latin typeface="Arial" pitchFamily="34" charset="0"/>
              </a:rPr>
              <a:t>	   </a:t>
            </a:r>
            <a:r>
              <a:rPr lang="zh-TW" altLang="en-US" sz="2000" dirty="0" smtClean="0">
                <a:latin typeface="Arial" pitchFamily="34" charset="0"/>
              </a:rPr>
              <a:t>      </a:t>
            </a:r>
            <a:r>
              <a:rPr lang="en-US" altLang="zh-CN" sz="2000" dirty="0" smtClean="0">
                <a:latin typeface="Arial" pitchFamily="34" charset="0"/>
              </a:rPr>
              <a:t>    132</a:t>
            </a:r>
            <a:r>
              <a:rPr lang="zh-TW" altLang="en-US" sz="2000" dirty="0" smtClean="0">
                <a:latin typeface="Arial" pitchFamily="34" charset="0"/>
              </a:rPr>
              <a:t>種電腦科學資訊系統期刊中排名第一</a:t>
            </a:r>
            <a:endParaRPr lang="en-US" altLang="zh-CN" sz="2000" dirty="0">
              <a:latin typeface="Arial" pitchFamily="34" charset="0"/>
            </a:endParaRPr>
          </a:p>
          <a:p>
            <a:pPr eaLnBrk="1" hangingPunct="1"/>
            <a:r>
              <a:rPr lang="en-US" altLang="zh-CN" sz="2000" dirty="0">
                <a:latin typeface="Arial" pitchFamily="34" charset="0"/>
              </a:rPr>
              <a:t>                     </a:t>
            </a:r>
            <a:r>
              <a:rPr lang="en-US" altLang="zh-CN" sz="2000" dirty="0" smtClean="0">
                <a:latin typeface="Arial" pitchFamily="34" charset="0"/>
              </a:rPr>
              <a:t>2012</a:t>
            </a:r>
            <a:r>
              <a:rPr lang="zh-TW" altLang="en-US" sz="2000" dirty="0" smtClean="0">
                <a:latin typeface="Arial" pitchFamily="34" charset="0"/>
              </a:rPr>
              <a:t>年影響指數：</a:t>
            </a:r>
            <a:r>
              <a:rPr lang="en-US" altLang="zh-CN" sz="2000" dirty="0" smtClean="0">
                <a:latin typeface="Arial" pitchFamily="34" charset="0"/>
              </a:rPr>
              <a:t>9.256</a:t>
            </a:r>
            <a:endParaRPr lang="en-US" altLang="zh-CN" sz="2000" dirty="0">
              <a:latin typeface="Arial" pitchFamily="34" charset="0"/>
            </a:endParaRPr>
          </a:p>
          <a:p>
            <a:pPr eaLnBrk="1" hangingPunct="1"/>
            <a:endParaRPr lang="zh-CN" altLang="en-US" dirty="0">
              <a:latin typeface="Arial" pitchFamily="34" charset="0"/>
            </a:endParaRPr>
          </a:p>
        </p:txBody>
      </p:sp>
      <p:pic>
        <p:nvPicPr>
          <p:cNvPr id="16397" name="Picture 13" descr="http://www.tandfonline.com/na101/home/literatum/publisher/tandf/journals/content/tphm19/1977/tphm19.v036.i06/tphm19.v036.i06/production/tphm19.v036.i06.cover.jpg"/>
          <p:cNvPicPr>
            <a:picLocks noChangeAspect="1" noChangeArrowheads="1"/>
          </p:cNvPicPr>
          <p:nvPr/>
        </p:nvPicPr>
        <p:blipFill>
          <a:blip r:embed="rId6" cstate="print"/>
          <a:srcRect/>
          <a:stretch>
            <a:fillRect/>
          </a:stretch>
        </p:blipFill>
        <p:spPr bwMode="auto">
          <a:xfrm>
            <a:off x="6732588" y="2574925"/>
            <a:ext cx="1263650" cy="179228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143485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15364" name="Title 1"/>
          <p:cNvSpPr txBox="1">
            <a:spLocks/>
          </p:cNvSpPr>
          <p:nvPr/>
        </p:nvSpPr>
        <p:spPr bwMode="auto">
          <a:xfrm>
            <a:off x="1258888" y="715963"/>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zh-CN" b="1" dirty="0">
                <a:solidFill>
                  <a:srgbClr val="0070C0"/>
                </a:solidFill>
                <a:latin typeface="Arial" pitchFamily="34" charset="0"/>
                <a:cs typeface="Arial" pitchFamily="34" charset="0"/>
              </a:rPr>
              <a:t>Taylor &amp; Francis</a:t>
            </a:r>
            <a:r>
              <a:rPr lang="en-US" altLang="zh-CN" b="1" dirty="0">
                <a:solidFill>
                  <a:srgbClr val="0070C0"/>
                </a:solidFill>
                <a:cs typeface="Arial" pitchFamily="34" charset="0"/>
              </a:rPr>
              <a:t/>
            </a:r>
            <a:br>
              <a:rPr lang="en-US" altLang="zh-CN" b="1" dirty="0">
                <a:solidFill>
                  <a:srgbClr val="0070C0"/>
                </a:solidFill>
                <a:cs typeface="Arial" pitchFamily="34" charset="0"/>
              </a:rPr>
            </a:br>
            <a:r>
              <a:rPr lang="zh-TW" altLang="en-US" b="1" dirty="0" smtClean="0">
                <a:solidFill>
                  <a:srgbClr val="0070C0"/>
                </a:solidFill>
                <a:cs typeface="Arial" pitchFamily="34" charset="0"/>
              </a:rPr>
              <a:t>其他電子產品</a:t>
            </a:r>
            <a:endParaRPr lang="en-GB" altLang="zh-CN" b="1" dirty="0">
              <a:solidFill>
                <a:srgbClr val="0070C0"/>
              </a:solidFill>
              <a:latin typeface="Arial" pitchFamily="34" charset="0"/>
              <a:cs typeface="Arial" pitchFamily="34" charset="0"/>
            </a:endParaRPr>
          </a:p>
        </p:txBody>
      </p:sp>
      <p:sp>
        <p:nvSpPr>
          <p:cNvPr id="5" name="Rectangle 4"/>
          <p:cNvSpPr txBox="1">
            <a:spLocks noChangeArrowheads="1"/>
          </p:cNvSpPr>
          <p:nvPr/>
        </p:nvSpPr>
        <p:spPr bwMode="auto">
          <a:xfrm>
            <a:off x="664192" y="1878013"/>
            <a:ext cx="6473587" cy="3881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lnSpc>
                <a:spcPct val="80000"/>
              </a:lnSpc>
              <a:spcBef>
                <a:spcPct val="20000"/>
              </a:spcBef>
              <a:buFont typeface="Arial" pitchFamily="34" charset="0"/>
              <a:buChar char="•"/>
            </a:pPr>
            <a:r>
              <a:rPr lang="zh-TW" altLang="en-US" sz="3200" b="1" dirty="0" smtClean="0">
                <a:latin typeface="Arial" pitchFamily="34" charset="0"/>
                <a:cs typeface="Arial" pitchFamily="34" charset="0"/>
              </a:rPr>
              <a:t>電子書</a:t>
            </a:r>
            <a:endParaRPr lang="en-US" altLang="zh-TW" sz="3200" b="1" dirty="0" smtClean="0">
              <a:latin typeface="Arial" pitchFamily="34" charset="0"/>
              <a:cs typeface="Arial" pitchFamily="34" charset="0"/>
            </a:endParaRPr>
          </a:p>
          <a:p>
            <a:pPr eaLnBrk="1" hangingPunct="1">
              <a:lnSpc>
                <a:spcPct val="80000"/>
              </a:lnSpc>
              <a:spcBef>
                <a:spcPct val="20000"/>
              </a:spcBef>
              <a:buFont typeface="Arial" pitchFamily="34" charset="0"/>
              <a:buChar char="•"/>
            </a:pPr>
            <a:endParaRPr lang="en-US" altLang="zh-TW" sz="3200" b="1" dirty="0">
              <a:latin typeface="Arial" pitchFamily="34" charset="0"/>
              <a:cs typeface="Arial" pitchFamily="34" charset="0"/>
            </a:endParaRPr>
          </a:p>
          <a:p>
            <a:pPr eaLnBrk="1" hangingPunct="1">
              <a:lnSpc>
                <a:spcPct val="80000"/>
              </a:lnSpc>
              <a:spcBef>
                <a:spcPct val="20000"/>
              </a:spcBef>
              <a:buFont typeface="Arial" pitchFamily="34" charset="0"/>
              <a:buChar char="•"/>
            </a:pPr>
            <a:endParaRPr lang="en-US" altLang="zh-TW" sz="3200" b="1" dirty="0" smtClean="0">
              <a:latin typeface="Arial" pitchFamily="34" charset="0"/>
              <a:cs typeface="Arial" pitchFamily="34" charset="0"/>
            </a:endParaRPr>
          </a:p>
          <a:p>
            <a:pPr eaLnBrk="1" hangingPunct="1">
              <a:lnSpc>
                <a:spcPct val="80000"/>
              </a:lnSpc>
              <a:spcBef>
                <a:spcPct val="20000"/>
              </a:spcBef>
              <a:buFont typeface="Arial" pitchFamily="34" charset="0"/>
              <a:buChar char="•"/>
            </a:pPr>
            <a:endParaRPr lang="en-US" altLang="zh-CN" sz="3200" b="1" dirty="0">
              <a:latin typeface="Arial" pitchFamily="34" charset="0"/>
              <a:cs typeface="Arial" pitchFamily="34" charset="0"/>
            </a:endParaRPr>
          </a:p>
          <a:p>
            <a:pPr eaLnBrk="1" hangingPunct="1">
              <a:lnSpc>
                <a:spcPct val="80000"/>
              </a:lnSpc>
              <a:spcBef>
                <a:spcPct val="20000"/>
              </a:spcBef>
              <a:buFont typeface="Arial" pitchFamily="34" charset="0"/>
              <a:buChar char="•"/>
            </a:pPr>
            <a:endParaRPr lang="en-US" altLang="zh-CN" sz="3200" b="1" dirty="0" smtClean="0">
              <a:latin typeface="Arial" pitchFamily="34" charset="0"/>
              <a:cs typeface="Arial" pitchFamily="34" charset="0"/>
            </a:endParaRPr>
          </a:p>
          <a:p>
            <a:pPr eaLnBrk="1" hangingPunct="1">
              <a:lnSpc>
                <a:spcPct val="80000"/>
              </a:lnSpc>
              <a:spcBef>
                <a:spcPct val="20000"/>
              </a:spcBef>
              <a:buFont typeface="Arial" pitchFamily="34" charset="0"/>
              <a:buChar char="•"/>
            </a:pPr>
            <a:endParaRPr lang="en-US" altLang="zh-CN" sz="3200" b="1" dirty="0">
              <a:latin typeface="Arial" pitchFamily="34" charset="0"/>
              <a:cs typeface="Arial" pitchFamily="34" charset="0"/>
            </a:endParaRPr>
          </a:p>
          <a:p>
            <a:pPr eaLnBrk="1" hangingPunct="1">
              <a:lnSpc>
                <a:spcPct val="80000"/>
              </a:lnSpc>
              <a:spcBef>
                <a:spcPct val="20000"/>
              </a:spcBef>
              <a:buFont typeface="Arial" pitchFamily="34" charset="0"/>
              <a:buChar char="•"/>
            </a:pPr>
            <a:r>
              <a:rPr lang="zh-TW" altLang="en-US" sz="3200" b="1" dirty="0" smtClean="0">
                <a:latin typeface="Arial" pitchFamily="34" charset="0"/>
                <a:cs typeface="Arial" pitchFamily="34" charset="0"/>
              </a:rPr>
              <a:t>其他線上參考資源</a:t>
            </a:r>
            <a:endParaRPr lang="en-GB" altLang="zh-CN" sz="3200" b="1" dirty="0">
              <a:latin typeface="Arial" pitchFamily="34" charset="0"/>
              <a:cs typeface="Arial" pitchFamily="34" charset="0"/>
            </a:endParaRPr>
          </a:p>
          <a:p>
            <a:pPr eaLnBrk="1" hangingPunct="1">
              <a:lnSpc>
                <a:spcPct val="80000"/>
              </a:lnSpc>
              <a:spcBef>
                <a:spcPct val="20000"/>
              </a:spcBef>
              <a:buFont typeface="Arial" pitchFamily="34" charset="0"/>
              <a:buNone/>
            </a:pPr>
            <a:endParaRPr lang="en-GB" altLang="zh-CN" sz="1600" b="1" dirty="0">
              <a:latin typeface="Arial" pitchFamily="34" charset="0"/>
              <a:cs typeface="Arial" pitchFamily="34" charset="0"/>
            </a:endParaRPr>
          </a:p>
        </p:txBody>
      </p:sp>
      <p:pic>
        <p:nvPicPr>
          <p:cNvPr id="128002" name="Picture 2" descr="Taylor &amp; Francis Online "/>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258888" y="2565065"/>
            <a:ext cx="1209573" cy="1641566"/>
          </a:xfrm>
          <a:prstGeom prst="rect">
            <a:avLst/>
          </a:prstGeom>
          <a:noFill/>
          <a:extLst>
            <a:ext uri="{909E8E84-426E-40DD-AFC4-6F175D3DCCD1}">
              <a14:hiddenFill xmlns="" xmlns:a14="http://schemas.microsoft.com/office/drawing/2010/main">
                <a:solidFill>
                  <a:srgbClr val="FFFFFF"/>
                </a:solidFill>
              </a14:hiddenFill>
            </a:ext>
          </a:extLst>
        </p:spPr>
      </p:pic>
      <p:pic>
        <p:nvPicPr>
          <p:cNvPr id="128004" name="Picture 4" descr="CRCnetBASE"/>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150845" y="2911587"/>
            <a:ext cx="2839135" cy="10348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54062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0" y="0"/>
            <a:ext cx="9144000" cy="686276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endParaRPr lang="en-US" altLang="zh-CN" sz="7200" dirty="0"/>
          </a:p>
          <a:p>
            <a:pPr algn="ctr" eaLnBrk="1" hangingPunct="1"/>
            <a:endParaRPr lang="en-US" altLang="zh-CN" sz="7200" dirty="0"/>
          </a:p>
          <a:p>
            <a:pPr algn="ctr" eaLnBrk="1" hangingPunct="1"/>
            <a:r>
              <a:rPr lang="en-US" altLang="zh-CN" sz="7200" dirty="0" smtClean="0">
                <a:solidFill>
                  <a:schemeClr val="bg1"/>
                </a:solidFill>
              </a:rPr>
              <a:t>TFO</a:t>
            </a:r>
            <a:r>
              <a:rPr lang="zh-TW" altLang="en-US" sz="7200" dirty="0" smtClean="0">
                <a:solidFill>
                  <a:schemeClr val="bg1"/>
                </a:solidFill>
              </a:rPr>
              <a:t>管理者介面</a:t>
            </a:r>
            <a:endParaRPr lang="en-US" altLang="zh-CN" sz="7200" dirty="0">
              <a:solidFill>
                <a:schemeClr val="bg1"/>
              </a:solidFill>
            </a:endParaRPr>
          </a:p>
          <a:p>
            <a:pPr algn="ctr" eaLnBrk="1" hangingPunct="1"/>
            <a:r>
              <a:rPr lang="en-GB" altLang="zh-TW" sz="2800" b="1" dirty="0">
                <a:solidFill>
                  <a:schemeClr val="bg1"/>
                </a:solidFill>
                <a:latin typeface="Arial" pitchFamily="34" charset="0"/>
              </a:rPr>
              <a:t>Taylor &amp; Francis Online</a:t>
            </a:r>
            <a:br>
              <a:rPr lang="en-GB" altLang="zh-TW" sz="2800" b="1" dirty="0">
                <a:solidFill>
                  <a:schemeClr val="bg1"/>
                </a:solidFill>
                <a:latin typeface="Arial" pitchFamily="34" charset="0"/>
              </a:rPr>
            </a:br>
            <a:r>
              <a:rPr lang="zh-CN" altLang="en-US" sz="2800" b="1" dirty="0">
                <a:solidFill>
                  <a:schemeClr val="bg1"/>
                </a:solidFill>
                <a:latin typeface="Arial" pitchFamily="34" charset="0"/>
              </a:rPr>
              <a:t>嶄</a:t>
            </a:r>
            <a:r>
              <a:rPr lang="zh-CN" altLang="en-US" sz="2800" b="1" dirty="0" smtClean="0">
                <a:solidFill>
                  <a:schemeClr val="bg1"/>
                </a:solidFill>
                <a:latin typeface="Arial" pitchFamily="34" charset="0"/>
              </a:rPr>
              <a:t>新平台</a:t>
            </a:r>
            <a:r>
              <a:rPr lang="zh-CN" altLang="en-US" sz="2800" b="1" dirty="0" smtClean="0">
                <a:solidFill>
                  <a:schemeClr val="bg1"/>
                </a:solidFill>
                <a:latin typeface="Arial" pitchFamily="34" charset="0"/>
                <a:sym typeface="Wingdings 2" pitchFamily="18" charset="2"/>
              </a:rPr>
              <a:t></a:t>
            </a:r>
            <a:r>
              <a:rPr lang="zh-CN" altLang="en-US" sz="2800" b="1" dirty="0">
                <a:solidFill>
                  <a:schemeClr val="bg1"/>
                </a:solidFill>
                <a:latin typeface="Arial" pitchFamily="34" charset="0"/>
              </a:rPr>
              <a:t>嶄新服務</a:t>
            </a:r>
            <a:r>
              <a:rPr lang="en-US" altLang="zh-CN" sz="2800" b="1" dirty="0">
                <a:solidFill>
                  <a:srgbClr val="000000"/>
                </a:solidFill>
                <a:latin typeface="Arial" pitchFamily="34" charset="0"/>
              </a:rPr>
              <a:t/>
            </a:r>
            <a:br>
              <a:rPr lang="en-US" altLang="zh-CN" sz="2800" b="1" dirty="0">
                <a:solidFill>
                  <a:srgbClr val="000000"/>
                </a:solidFill>
                <a:latin typeface="Arial" pitchFamily="34" charset="0"/>
              </a:rPr>
            </a:br>
            <a:endParaRPr lang="en-US" altLang="zh-CN" sz="2800" b="1" dirty="0">
              <a:solidFill>
                <a:srgbClr val="000000"/>
              </a:solidFill>
              <a:latin typeface="Arial" pitchFamily="34" charset="0"/>
            </a:endParaRPr>
          </a:p>
          <a:p>
            <a:pPr algn="ctr" eaLnBrk="1" hangingPunct="1"/>
            <a:endParaRPr lang="en-US" altLang="zh-CN" sz="2800" b="1" dirty="0">
              <a:solidFill>
                <a:srgbClr val="000000"/>
              </a:solidFill>
              <a:latin typeface="Arial" pitchFamily="34" charset="0"/>
            </a:endParaRPr>
          </a:p>
          <a:p>
            <a:pPr algn="ctr" eaLnBrk="1" hangingPunct="1"/>
            <a:endParaRPr lang="en-US" altLang="zh-CN" sz="2800" b="1" dirty="0">
              <a:solidFill>
                <a:srgbClr val="000000"/>
              </a:solidFill>
              <a:latin typeface="Arial" pitchFamily="34" charset="0"/>
            </a:endParaRPr>
          </a:p>
          <a:p>
            <a:pPr algn="ctr" eaLnBrk="1" hangingPunct="1"/>
            <a:endParaRPr lang="en-US" altLang="zh-CN" sz="2800" b="1" dirty="0">
              <a:solidFill>
                <a:srgbClr val="000000"/>
              </a:solidFill>
              <a:latin typeface="Arial" pitchFamily="34" charset="0"/>
            </a:endParaRPr>
          </a:p>
          <a:p>
            <a:pPr algn="ctr" eaLnBrk="1" hangingPunct="1"/>
            <a:endParaRPr lang="en-US" altLang="zh-CN" sz="2800" b="1" dirty="0">
              <a:solidFill>
                <a:srgbClr val="000000"/>
              </a:solidFill>
              <a:latin typeface="Arial" pitchFamily="34" charset="0"/>
            </a:endParaRPr>
          </a:p>
          <a:p>
            <a:pPr algn="ctr" eaLnBrk="1" hangingPunct="1"/>
            <a:endParaRPr lang="zh-CN" altLang="en-US" sz="2800" dirty="0">
              <a:solidFill>
                <a:srgbClr val="000000"/>
              </a:solidFill>
            </a:endParaRPr>
          </a:p>
        </p:txBody>
      </p:sp>
    </p:spTree>
    <p:extLst>
      <p:ext uri="{BB962C8B-B14F-4D97-AF65-F5344CB8AC3E}">
        <p14:creationId xmlns="" xmlns:p14="http://schemas.microsoft.com/office/powerpoint/2010/main" val="7219580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BIG_3896-Publishing in Academic Journals_PRF2.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5844" name="Title 1"/>
          <p:cNvSpPr>
            <a:spLocks noGrp="1"/>
          </p:cNvSpPr>
          <p:nvPr>
            <p:ph type="title"/>
          </p:nvPr>
        </p:nvSpPr>
        <p:spPr>
          <a:xfrm>
            <a:off x="1258888" y="715963"/>
            <a:ext cx="5343525" cy="935037"/>
          </a:xfrm>
        </p:spPr>
        <p:txBody>
          <a:bodyPr lIns="0" tIns="0" rIns="0" bIns="0"/>
          <a:lstStyle/>
          <a:p>
            <a:pPr algn="l" eaLnBrk="1" hangingPunct="1"/>
            <a:r>
              <a:rPr lang="en-US" altLang="zh-CN" sz="3600" b="1" dirty="0" smtClean="0">
                <a:solidFill>
                  <a:srgbClr val="0070C0"/>
                </a:solidFill>
              </a:rPr>
              <a:t>Taylor &amp;Francis Online</a:t>
            </a:r>
            <a:br>
              <a:rPr lang="en-US" altLang="zh-CN" sz="3600" b="1" dirty="0" smtClean="0">
                <a:solidFill>
                  <a:srgbClr val="0070C0"/>
                </a:solidFill>
              </a:rPr>
            </a:br>
            <a:r>
              <a:rPr lang="zh-CN" altLang="en-US" sz="2800" b="1" dirty="0" smtClean="0">
                <a:solidFill>
                  <a:srgbClr val="0070C0"/>
                </a:solidFill>
              </a:rPr>
              <a:t>平台特點</a:t>
            </a:r>
            <a:endParaRPr lang="en-GB" altLang="zh-CN" sz="2800" b="1" dirty="0" smtClean="0">
              <a:solidFill>
                <a:srgbClr val="0070C0"/>
              </a:solidFill>
            </a:endParaRPr>
          </a:p>
        </p:txBody>
      </p:sp>
      <p:pic>
        <p:nvPicPr>
          <p:cNvPr id="35845" name="Picture 8"/>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7092950" y="688975"/>
            <a:ext cx="1347788" cy="188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6" name="Content Placeholder 5"/>
          <p:cNvSpPr>
            <a:spLocks noGrp="1"/>
          </p:cNvSpPr>
          <p:nvPr>
            <p:ph idx="1"/>
          </p:nvPr>
        </p:nvSpPr>
        <p:spPr>
          <a:xfrm>
            <a:off x="1331913" y="1979613"/>
            <a:ext cx="7137400" cy="4525962"/>
          </a:xfrm>
        </p:spPr>
        <p:txBody>
          <a:bodyPr/>
          <a:lstStyle/>
          <a:p>
            <a:pPr eaLnBrk="1" hangingPunct="1"/>
            <a:endParaRPr lang="en-US" altLang="zh-CN" sz="1800" b="1" dirty="0" smtClean="0">
              <a:solidFill>
                <a:srgbClr val="984807"/>
              </a:solidFill>
              <a:latin typeface="Arial" pitchFamily="34" charset="0"/>
              <a:cs typeface="Arial" pitchFamily="34" charset="0"/>
            </a:endParaRPr>
          </a:p>
          <a:p>
            <a:pPr eaLnBrk="1" hangingPunct="1"/>
            <a:r>
              <a:rPr lang="zh-TW" altLang="en-US" sz="1800" b="1" dirty="0" smtClean="0">
                <a:latin typeface="Arial" pitchFamily="34" charset="0"/>
                <a:cs typeface="Arial" pitchFamily="34" charset="0"/>
              </a:rPr>
              <a:t>簡潔、直觀的使用者介面</a:t>
            </a:r>
            <a:endParaRPr lang="en-US" altLang="zh-CN" sz="1800" b="1" dirty="0" smtClean="0">
              <a:latin typeface="Arial" pitchFamily="34" charset="0"/>
              <a:cs typeface="Arial" pitchFamily="34" charset="0"/>
            </a:endParaRPr>
          </a:p>
          <a:p>
            <a:pPr eaLnBrk="1" hangingPunct="1">
              <a:buFontTx/>
              <a:buNone/>
            </a:pPr>
            <a:endParaRPr lang="en-US" altLang="en-US" sz="1800" b="1" dirty="0" smtClean="0">
              <a:latin typeface="Arial" pitchFamily="34" charset="0"/>
              <a:ea typeface="宋体" pitchFamily="2" charset="-122"/>
              <a:cs typeface="Arial" pitchFamily="34" charset="0"/>
            </a:endParaRPr>
          </a:p>
          <a:p>
            <a:pPr eaLnBrk="1" hangingPunct="1"/>
            <a:r>
              <a:rPr lang="zh-TW" altLang="en-US" sz="1800" b="1" dirty="0" smtClean="0">
                <a:latin typeface="Arial" pitchFamily="34" charset="0"/>
                <a:cs typeface="Arial" pitchFamily="34" charset="0"/>
              </a:rPr>
              <a:t>查找期刊和參考資料更為便利</a:t>
            </a:r>
            <a:endParaRPr lang="en-US" altLang="zh-CN" sz="1800" b="1" dirty="0" smtClean="0">
              <a:latin typeface="Arial" pitchFamily="34" charset="0"/>
              <a:cs typeface="Arial" pitchFamily="34" charset="0"/>
            </a:endParaRPr>
          </a:p>
          <a:p>
            <a:pPr eaLnBrk="1" hangingPunct="1">
              <a:buFontTx/>
              <a:buNone/>
            </a:pPr>
            <a:endParaRPr lang="en-US" altLang="en-US" sz="1800" b="1" dirty="0" smtClean="0">
              <a:latin typeface="Arial" pitchFamily="34" charset="0"/>
              <a:ea typeface="宋体" pitchFamily="2" charset="-122"/>
              <a:cs typeface="Arial" pitchFamily="34" charset="0"/>
            </a:endParaRPr>
          </a:p>
          <a:p>
            <a:pPr eaLnBrk="1" hangingPunct="1"/>
            <a:r>
              <a:rPr lang="zh-TW" altLang="en-US" sz="1800" b="1" dirty="0" smtClean="0">
                <a:latin typeface="Arial" pitchFamily="34" charset="0"/>
                <a:cs typeface="Arial" pitchFamily="34" charset="0"/>
              </a:rPr>
              <a:t>隨時隨地查看我們的內容</a:t>
            </a:r>
            <a:r>
              <a:rPr lang="en-US" altLang="en-US" sz="1800" b="1" dirty="0" smtClean="0">
                <a:latin typeface="Arial" pitchFamily="34" charset="0"/>
                <a:ea typeface="宋体" pitchFamily="2" charset="-122"/>
                <a:cs typeface="Arial" pitchFamily="34" charset="0"/>
              </a:rPr>
              <a:t> </a:t>
            </a:r>
            <a:r>
              <a:rPr lang="en-US" altLang="zh-CN" sz="1800" b="1" dirty="0" smtClean="0">
                <a:latin typeface="Arial" pitchFamily="34" charset="0"/>
                <a:cs typeface="Arial" pitchFamily="34" charset="0"/>
              </a:rPr>
              <a:t>----</a:t>
            </a:r>
            <a:r>
              <a:rPr lang="zh-CN" altLang="en-US" sz="1800" b="1" dirty="0" smtClean="0">
                <a:latin typeface="Arial" pitchFamily="34" charset="0"/>
                <a:cs typeface="Arial" pitchFamily="34" charset="0"/>
              </a:rPr>
              <a:t>盡享</a:t>
            </a:r>
            <a:r>
              <a:rPr lang="en-US" altLang="zh-CN" sz="1800" b="1" dirty="0" smtClean="0">
                <a:latin typeface="Arial" pitchFamily="34" charset="0"/>
                <a:cs typeface="Arial" pitchFamily="34" charset="0"/>
              </a:rPr>
              <a:t>Blackberry</a:t>
            </a:r>
            <a:r>
              <a:rPr lang="zh-CN" altLang="en-US" sz="1800" b="1" dirty="0" smtClean="0">
                <a:latin typeface="Arial" pitchFamily="34" charset="0"/>
                <a:cs typeface="Arial" pitchFamily="34" charset="0"/>
              </a:rPr>
              <a:t>、</a:t>
            </a:r>
            <a:r>
              <a:rPr lang="en-US" altLang="zh-CN" sz="1800" b="1" dirty="0" smtClean="0">
                <a:latin typeface="Arial" pitchFamily="34" charset="0"/>
                <a:cs typeface="Arial" pitchFamily="34" charset="0"/>
              </a:rPr>
              <a:t>iPhone</a:t>
            </a:r>
            <a:r>
              <a:rPr lang="zh-CN" altLang="en-US" sz="1800" b="1" dirty="0" smtClean="0">
                <a:latin typeface="Arial" pitchFamily="34" charset="0"/>
                <a:cs typeface="Arial" pitchFamily="34" charset="0"/>
              </a:rPr>
              <a:t>和</a:t>
            </a:r>
            <a:r>
              <a:rPr lang="en-US" altLang="zh-CN" sz="1800" b="1" dirty="0" smtClean="0">
                <a:latin typeface="Arial" pitchFamily="34" charset="0"/>
                <a:cs typeface="Arial" pitchFamily="34" charset="0"/>
              </a:rPr>
              <a:t>Android</a:t>
            </a:r>
            <a:r>
              <a:rPr lang="zh-TW" altLang="en-US" sz="1800" b="1" dirty="0" smtClean="0">
                <a:latin typeface="Arial" pitchFamily="34" charset="0"/>
                <a:cs typeface="Arial" pitchFamily="34" charset="0"/>
              </a:rPr>
              <a:t>應用程式查閱新知！</a:t>
            </a:r>
            <a:endParaRPr lang="en-US" altLang="zh-CN" sz="1800" b="1" dirty="0" smtClean="0">
              <a:latin typeface="Arial" pitchFamily="34" charset="0"/>
              <a:cs typeface="Arial" pitchFamily="34" charset="0"/>
            </a:endParaRPr>
          </a:p>
          <a:p>
            <a:pPr eaLnBrk="1" hangingPunct="1">
              <a:buFontTx/>
              <a:buNone/>
            </a:pPr>
            <a:endParaRPr lang="en-US" altLang="en-US" sz="1800" b="1" dirty="0" smtClean="0">
              <a:latin typeface="Arial" pitchFamily="34" charset="0"/>
              <a:ea typeface="宋体" pitchFamily="2" charset="-122"/>
              <a:cs typeface="Arial" pitchFamily="34" charset="0"/>
            </a:endParaRPr>
          </a:p>
          <a:p>
            <a:pPr eaLnBrk="1" hangingPunct="1"/>
            <a:r>
              <a:rPr lang="zh-TW" altLang="en-US" sz="1800" b="1" dirty="0" smtClean="0">
                <a:latin typeface="Arial" pitchFamily="34" charset="0"/>
                <a:cs typeface="Arial" pitchFamily="34" charset="0"/>
              </a:rPr>
              <a:t>提供多元化功能，圖書館管理員可享用管理認證、使用統計和連結等功能</a:t>
            </a:r>
            <a:endParaRPr lang="en-US" altLang="zh-CN" sz="1800" b="1" dirty="0" smtClean="0">
              <a:latin typeface="Arial" pitchFamily="34" charset="0"/>
              <a:cs typeface="Arial" pitchFamily="34" charset="0"/>
            </a:endParaRPr>
          </a:p>
          <a:p>
            <a:pPr eaLnBrk="1" hangingPunct="1"/>
            <a:endParaRPr lang="en-US" altLang="en-US" sz="1800" b="1" dirty="0" smtClean="0">
              <a:latin typeface="Arial" pitchFamily="34" charset="0"/>
              <a:ea typeface="宋体" pitchFamily="2" charset="-122"/>
              <a:cs typeface="Arial" pitchFamily="34" charset="0"/>
            </a:endParaRPr>
          </a:p>
          <a:p>
            <a:pPr eaLnBrk="1" hangingPunct="1"/>
            <a:r>
              <a:rPr lang="en-US" altLang="zh-CN" sz="1800" b="1" dirty="0" smtClean="0">
                <a:latin typeface="Arial" pitchFamily="34" charset="0"/>
                <a:cs typeface="Arial" pitchFamily="34" charset="0"/>
              </a:rPr>
              <a:t>http://resources.tandfonline.com/</a:t>
            </a:r>
          </a:p>
          <a:p>
            <a:pPr eaLnBrk="1" hangingPunct="1">
              <a:buFontTx/>
              <a:buNone/>
            </a:pPr>
            <a:endParaRPr lang="en-US" altLang="en-US" b="1" dirty="0" smtClean="0">
              <a:solidFill>
                <a:srgbClr val="984807"/>
              </a:solidFill>
              <a:latin typeface="Arial" pitchFamily="34" charset="0"/>
              <a:ea typeface="宋体" pitchFamily="2" charset="-122"/>
              <a:cs typeface="Arial" pitchFamily="34" charset="0"/>
            </a:endParaRPr>
          </a:p>
        </p:txBody>
      </p:sp>
      <p:pic>
        <p:nvPicPr>
          <p:cNvPr id="4" name="7B85183.wav">
            <a:hlinkClick r:id="" action="ppaction://media"/>
          </p:cNvPr>
          <p:cNvPicPr>
            <a:picLocks noRot="1" noChangeAspect="1"/>
          </p:cNvPicPr>
          <p:nvPr>
            <a:wavAudioFile r:embed="rId1" name="7B85020F.wav"/>
          </p:nvPr>
        </p:nvPicPr>
        <p:blipFill>
          <a:blip r:embed="rId6">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4237850905"/>
      </p:ext>
    </p:extLst>
  </p:cSld>
  <p:clrMapOvr>
    <a:masterClrMapping/>
  </p:clrMapOvr>
  <p:transition spd="slow" advTm="5758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 name="Rectangle 29"/>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52227" name="Rectangle 9"/>
          <p:cNvSpPr>
            <a:spLocks noChangeArrowheads="1"/>
          </p:cNvSpPr>
          <p:nvPr/>
        </p:nvSpPr>
        <p:spPr bwMode="auto">
          <a:xfrm>
            <a:off x="3904851" y="6206965"/>
            <a:ext cx="1295400" cy="358775"/>
          </a:xfrm>
          <a:prstGeom prst="rect">
            <a:avLst/>
          </a:prstGeom>
          <a:solidFill>
            <a:srgbClr val="FF99CC"/>
          </a:solidFill>
          <a:ln w="9525">
            <a:noFill/>
            <a:miter lim="800000"/>
            <a:headEnd/>
            <a:tailEnd/>
          </a:ln>
        </p:spPr>
        <p:txBody>
          <a:bodyPr wrap="none" anchor="ctr"/>
          <a:lstStyle/>
          <a:p>
            <a:pPr algn="ctr"/>
            <a:r>
              <a:rPr lang="zh-TW" altLang="en-US" sz="1500" b="1" smtClean="0">
                <a:ea typeface="SimSun" pitchFamily="2" charset="-122"/>
              </a:rPr>
              <a:t>保存檢索紀錄</a:t>
            </a:r>
            <a:endParaRPr lang="zh-TW" altLang="en-US" sz="1500" b="1">
              <a:ea typeface="新細明體" pitchFamily="18" charset="-120"/>
            </a:endParaRPr>
          </a:p>
        </p:txBody>
      </p:sp>
      <p:sp>
        <p:nvSpPr>
          <p:cNvPr id="52228" name="Rectangle 17"/>
          <p:cNvSpPr>
            <a:spLocks noChangeArrowheads="1"/>
          </p:cNvSpPr>
          <p:nvPr/>
        </p:nvSpPr>
        <p:spPr bwMode="auto">
          <a:xfrm>
            <a:off x="3988989" y="5040152"/>
            <a:ext cx="1368425" cy="358775"/>
          </a:xfrm>
          <a:prstGeom prst="rect">
            <a:avLst/>
          </a:prstGeom>
          <a:solidFill>
            <a:srgbClr val="FF99CC"/>
          </a:solidFill>
          <a:ln w="9525">
            <a:noFill/>
            <a:miter lim="800000"/>
            <a:headEnd/>
            <a:tailEnd/>
          </a:ln>
        </p:spPr>
        <p:txBody>
          <a:bodyPr wrap="none" anchor="ctr"/>
          <a:lstStyle/>
          <a:p>
            <a:pPr algn="ctr"/>
            <a:r>
              <a:rPr lang="zh-CN" altLang="en-US" sz="1500" b="1" smtClean="0">
                <a:ea typeface="SimSun" pitchFamily="2" charset="-122"/>
              </a:rPr>
              <a:t>郵件速報</a:t>
            </a:r>
            <a:endParaRPr lang="zh-TW" altLang="en-US" sz="1500" b="1">
              <a:ea typeface="新細明體" pitchFamily="18" charset="-120"/>
            </a:endParaRPr>
          </a:p>
        </p:txBody>
      </p:sp>
      <p:sp>
        <p:nvSpPr>
          <p:cNvPr id="52229" name="Rectangle 18"/>
          <p:cNvSpPr>
            <a:spLocks noChangeArrowheads="1"/>
          </p:cNvSpPr>
          <p:nvPr/>
        </p:nvSpPr>
        <p:spPr bwMode="auto">
          <a:xfrm>
            <a:off x="6870301" y="5040152"/>
            <a:ext cx="1079500" cy="358775"/>
          </a:xfrm>
          <a:prstGeom prst="rect">
            <a:avLst/>
          </a:prstGeom>
          <a:solidFill>
            <a:srgbClr val="FF99CC"/>
          </a:solidFill>
          <a:ln w="9525">
            <a:noFill/>
            <a:miter lim="800000"/>
            <a:headEnd/>
            <a:tailEnd/>
          </a:ln>
        </p:spPr>
        <p:txBody>
          <a:bodyPr wrap="none" anchor="ctr"/>
          <a:lstStyle/>
          <a:p>
            <a:pPr algn="ctr"/>
            <a:r>
              <a:rPr lang="zh-TW" altLang="en-US" sz="1500" b="1" smtClean="0">
                <a:ea typeface="新細明體" pitchFamily="18" charset="-120"/>
              </a:rPr>
              <a:t>個人</a:t>
            </a:r>
            <a:r>
              <a:rPr lang="zh-CN" altLang="en-US" sz="1500" b="1" smtClean="0">
                <a:ea typeface="SimSun" pitchFamily="2" charset="-122"/>
              </a:rPr>
              <a:t>我的最愛</a:t>
            </a:r>
            <a:endParaRPr lang="zh-TW" altLang="en-US" sz="1500" b="1">
              <a:ea typeface="新細明體" pitchFamily="18" charset="-120"/>
            </a:endParaRPr>
          </a:p>
        </p:txBody>
      </p:sp>
      <p:sp>
        <p:nvSpPr>
          <p:cNvPr id="52230" name="Rectangle 19"/>
          <p:cNvSpPr>
            <a:spLocks noChangeArrowheads="1"/>
          </p:cNvSpPr>
          <p:nvPr/>
        </p:nvSpPr>
        <p:spPr bwMode="auto">
          <a:xfrm>
            <a:off x="4062014" y="2806540"/>
            <a:ext cx="1295400" cy="358775"/>
          </a:xfrm>
          <a:prstGeom prst="rect">
            <a:avLst/>
          </a:prstGeom>
          <a:solidFill>
            <a:srgbClr val="FF99CC"/>
          </a:solidFill>
          <a:ln w="9525">
            <a:noFill/>
            <a:miter lim="800000"/>
            <a:headEnd/>
            <a:tailEnd/>
          </a:ln>
        </p:spPr>
        <p:txBody>
          <a:bodyPr wrap="none" anchor="ctr"/>
          <a:lstStyle/>
          <a:p>
            <a:pPr algn="ctr"/>
            <a:r>
              <a:rPr lang="zh-TW" altLang="en-US" sz="1500" b="1" smtClean="0">
                <a:ea typeface="SimSun" pitchFamily="2" charset="-122"/>
              </a:rPr>
              <a:t>更新個人資訊</a:t>
            </a:r>
            <a:endParaRPr lang="zh-TW" altLang="en-US" sz="1500" b="1">
              <a:ea typeface="新細明體" pitchFamily="18" charset="-120"/>
            </a:endParaRPr>
          </a:p>
        </p:txBody>
      </p:sp>
      <p:sp>
        <p:nvSpPr>
          <p:cNvPr id="52231" name="Rectangle 20"/>
          <p:cNvSpPr>
            <a:spLocks noChangeArrowheads="1"/>
          </p:cNvSpPr>
          <p:nvPr/>
        </p:nvSpPr>
        <p:spPr bwMode="auto">
          <a:xfrm>
            <a:off x="4133451" y="3960652"/>
            <a:ext cx="1223963" cy="358775"/>
          </a:xfrm>
          <a:prstGeom prst="rect">
            <a:avLst/>
          </a:prstGeom>
          <a:solidFill>
            <a:srgbClr val="FF99CC"/>
          </a:solidFill>
          <a:ln w="9525">
            <a:noFill/>
            <a:miter lim="800000"/>
            <a:headEnd/>
            <a:tailEnd/>
          </a:ln>
        </p:spPr>
        <p:txBody>
          <a:bodyPr wrap="none" anchor="ctr"/>
          <a:lstStyle/>
          <a:p>
            <a:pPr algn="ctr"/>
            <a:r>
              <a:rPr lang="zh-TW" altLang="en-US" sz="1500" b="1" smtClean="0">
                <a:ea typeface="SimSun" pitchFamily="2" charset="-122"/>
              </a:rPr>
              <a:t>查看訂閱資源</a:t>
            </a:r>
            <a:endParaRPr lang="zh-TW" altLang="en-US" sz="1500" b="1">
              <a:ea typeface="新細明體" pitchFamily="18" charset="-120"/>
            </a:endParaRPr>
          </a:p>
        </p:txBody>
      </p:sp>
      <p:sp>
        <p:nvSpPr>
          <p:cNvPr id="52232" name="Rectangle 21"/>
          <p:cNvSpPr>
            <a:spLocks noChangeArrowheads="1"/>
          </p:cNvSpPr>
          <p:nvPr/>
        </p:nvSpPr>
        <p:spPr bwMode="auto">
          <a:xfrm>
            <a:off x="6941739" y="3960652"/>
            <a:ext cx="1008062" cy="358775"/>
          </a:xfrm>
          <a:prstGeom prst="rect">
            <a:avLst/>
          </a:prstGeom>
          <a:solidFill>
            <a:srgbClr val="FF99CC"/>
          </a:solidFill>
          <a:ln w="9525">
            <a:noFill/>
            <a:miter lim="800000"/>
            <a:headEnd/>
            <a:tailEnd/>
          </a:ln>
        </p:spPr>
        <p:txBody>
          <a:bodyPr wrap="none" anchor="ctr"/>
          <a:lstStyle/>
          <a:p>
            <a:pPr algn="ctr"/>
            <a:r>
              <a:rPr lang="zh-TW" altLang="en-US" sz="1500" b="1" smtClean="0">
                <a:ea typeface="新細明體" pitchFamily="18" charset="-120"/>
              </a:rPr>
              <a:t>兌換券</a:t>
            </a:r>
            <a:endParaRPr lang="zh-TW" altLang="en-US" sz="1500" b="1">
              <a:ea typeface="新細明體" pitchFamily="18" charset="-120"/>
            </a:endParaRPr>
          </a:p>
        </p:txBody>
      </p:sp>
      <p:sp>
        <p:nvSpPr>
          <p:cNvPr id="52233" name="Rectangle 22"/>
          <p:cNvSpPr>
            <a:spLocks noChangeArrowheads="1"/>
          </p:cNvSpPr>
          <p:nvPr/>
        </p:nvSpPr>
        <p:spPr bwMode="auto">
          <a:xfrm>
            <a:off x="6509939" y="2806540"/>
            <a:ext cx="1441450" cy="358775"/>
          </a:xfrm>
          <a:prstGeom prst="rect">
            <a:avLst/>
          </a:prstGeom>
          <a:solidFill>
            <a:srgbClr val="FF99CC"/>
          </a:solidFill>
          <a:ln w="9525">
            <a:noFill/>
            <a:miter lim="800000"/>
            <a:headEnd/>
            <a:tailEnd/>
          </a:ln>
        </p:spPr>
        <p:txBody>
          <a:bodyPr wrap="none" anchor="ctr"/>
          <a:lstStyle/>
          <a:p>
            <a:pPr algn="ctr"/>
            <a:r>
              <a:rPr lang="zh-TW" altLang="en-US" sz="1500" b="1" smtClean="0">
                <a:ea typeface="SimSun" pitchFamily="2" charset="-122"/>
              </a:rPr>
              <a:t>帳單與寄送地址</a:t>
            </a:r>
            <a:endParaRPr lang="zh-TW" altLang="en-US" sz="1500" b="1">
              <a:ea typeface="新細明體" pitchFamily="18" charset="-120"/>
            </a:endParaRPr>
          </a:p>
        </p:txBody>
      </p:sp>
      <p:pic>
        <p:nvPicPr>
          <p:cNvPr id="52235" name="Picture 3"/>
          <p:cNvPicPr>
            <a:picLocks noChangeAspect="1" noChangeArrowheads="1"/>
          </p:cNvPicPr>
          <p:nvPr/>
        </p:nvPicPr>
        <p:blipFill>
          <a:blip r:embed="rId4" cstate="email"/>
          <a:srcRect l="10922" r="16432"/>
          <a:stretch>
            <a:fillRect/>
          </a:stretch>
        </p:blipFill>
        <p:spPr bwMode="auto">
          <a:xfrm>
            <a:off x="2372914" y="1460339"/>
            <a:ext cx="6229350" cy="5359400"/>
          </a:xfrm>
          <a:prstGeom prst="rect">
            <a:avLst/>
          </a:prstGeom>
          <a:noFill/>
          <a:ln w="9525">
            <a:noFill/>
            <a:miter lim="800000"/>
            <a:headEnd/>
            <a:tailEnd/>
          </a:ln>
        </p:spPr>
      </p:pic>
      <p:sp>
        <p:nvSpPr>
          <p:cNvPr id="52238" name="Rectangle 14"/>
          <p:cNvSpPr>
            <a:spLocks noChangeArrowheads="1"/>
          </p:cNvSpPr>
          <p:nvPr/>
        </p:nvSpPr>
        <p:spPr bwMode="auto">
          <a:xfrm>
            <a:off x="5052614" y="2693827"/>
            <a:ext cx="935037" cy="215900"/>
          </a:xfrm>
          <a:prstGeom prst="rect">
            <a:avLst/>
          </a:prstGeom>
          <a:solidFill>
            <a:srgbClr val="FF99CC"/>
          </a:solidFill>
          <a:ln w="9525">
            <a:noFill/>
            <a:miter lim="800000"/>
            <a:headEnd/>
            <a:tailEnd/>
          </a:ln>
        </p:spPr>
        <p:txBody>
          <a:bodyPr wrap="none" anchor="ctr"/>
          <a:lstStyle/>
          <a:p>
            <a:pPr algn="ctr"/>
            <a:r>
              <a:rPr lang="zh-TW" altLang="en-US" sz="1500" b="1" dirty="0" smtClean="0">
                <a:ea typeface="新細明體" pitchFamily="18" charset="-120"/>
              </a:rPr>
              <a:t>機構館藏</a:t>
            </a:r>
            <a:endParaRPr lang="zh-TW" altLang="en-US" sz="1500" b="1" dirty="0">
              <a:ea typeface="新細明體" pitchFamily="18" charset="-120"/>
            </a:endParaRPr>
          </a:p>
        </p:txBody>
      </p:sp>
      <p:sp>
        <p:nvSpPr>
          <p:cNvPr id="52239" name="Rectangle 14"/>
          <p:cNvSpPr>
            <a:spLocks noChangeArrowheads="1"/>
          </p:cNvSpPr>
          <p:nvPr/>
        </p:nvSpPr>
        <p:spPr bwMode="auto">
          <a:xfrm>
            <a:off x="7565626" y="2693827"/>
            <a:ext cx="936625" cy="215900"/>
          </a:xfrm>
          <a:prstGeom prst="rect">
            <a:avLst/>
          </a:prstGeom>
          <a:solidFill>
            <a:srgbClr val="FF99CC"/>
          </a:solidFill>
          <a:ln w="9525">
            <a:noFill/>
            <a:miter lim="800000"/>
            <a:headEnd/>
            <a:tailEnd/>
          </a:ln>
        </p:spPr>
        <p:txBody>
          <a:bodyPr wrap="none" anchor="ctr"/>
          <a:lstStyle/>
          <a:p>
            <a:pPr algn="ctr"/>
            <a:r>
              <a:rPr lang="zh-CN" altLang="en-US" sz="1500" b="1" dirty="0" smtClean="0">
                <a:ea typeface="SimSun" pitchFamily="2" charset="-122"/>
              </a:rPr>
              <a:t>統計報告</a:t>
            </a:r>
            <a:endParaRPr lang="zh-TW" altLang="en-US" sz="1500" b="1" dirty="0">
              <a:ea typeface="新細明體" pitchFamily="18" charset="-120"/>
            </a:endParaRPr>
          </a:p>
        </p:txBody>
      </p:sp>
      <p:sp>
        <p:nvSpPr>
          <p:cNvPr id="52240" name="Rectangle 14"/>
          <p:cNvSpPr>
            <a:spLocks noChangeArrowheads="1"/>
          </p:cNvSpPr>
          <p:nvPr/>
        </p:nvSpPr>
        <p:spPr bwMode="auto">
          <a:xfrm>
            <a:off x="5055788" y="3639977"/>
            <a:ext cx="935037" cy="215900"/>
          </a:xfrm>
          <a:prstGeom prst="rect">
            <a:avLst/>
          </a:prstGeom>
          <a:solidFill>
            <a:srgbClr val="FF99CC"/>
          </a:solidFill>
          <a:ln w="9525">
            <a:noFill/>
            <a:miter lim="800000"/>
            <a:headEnd/>
            <a:tailEnd/>
          </a:ln>
        </p:spPr>
        <p:txBody>
          <a:bodyPr wrap="none" anchor="ctr"/>
          <a:lstStyle/>
          <a:p>
            <a:pPr algn="ctr"/>
            <a:r>
              <a:rPr lang="en-US" altLang="zh-TW" sz="1500" b="1" dirty="0" smtClean="0">
                <a:latin typeface="Arial" pitchFamily="34" charset="0"/>
                <a:ea typeface="SimSun" pitchFamily="2" charset="-122"/>
              </a:rPr>
              <a:t>IP</a:t>
            </a:r>
            <a:r>
              <a:rPr lang="zh-CN" altLang="en-US" sz="1500" b="1" dirty="0" smtClean="0">
                <a:latin typeface="Arial" pitchFamily="34" charset="0"/>
                <a:ea typeface="SimSun" pitchFamily="2" charset="-122"/>
              </a:rPr>
              <a:t>維護</a:t>
            </a:r>
            <a:endParaRPr lang="zh-TW" altLang="en-US" sz="1500" b="1" dirty="0">
              <a:latin typeface="Arial" pitchFamily="34" charset="0"/>
              <a:ea typeface="新細明體" pitchFamily="18" charset="-120"/>
            </a:endParaRPr>
          </a:p>
        </p:txBody>
      </p:sp>
      <p:sp>
        <p:nvSpPr>
          <p:cNvPr id="52241" name="Rectangle 14"/>
          <p:cNvSpPr>
            <a:spLocks noChangeArrowheads="1"/>
          </p:cNvSpPr>
          <p:nvPr/>
        </p:nvSpPr>
        <p:spPr bwMode="auto">
          <a:xfrm>
            <a:off x="7041751" y="3591557"/>
            <a:ext cx="1460500" cy="264319"/>
          </a:xfrm>
          <a:prstGeom prst="rect">
            <a:avLst/>
          </a:prstGeom>
          <a:solidFill>
            <a:srgbClr val="FF99CC"/>
          </a:solidFill>
          <a:ln w="9525">
            <a:noFill/>
            <a:miter lim="800000"/>
            <a:headEnd/>
            <a:tailEnd/>
          </a:ln>
        </p:spPr>
        <p:txBody>
          <a:bodyPr wrap="none" anchor="ctr"/>
          <a:lstStyle/>
          <a:p>
            <a:pPr algn="ctr"/>
            <a:r>
              <a:rPr lang="zh-CN" altLang="en-US" sz="1500" b="1" dirty="0" smtClean="0">
                <a:latin typeface="Arial" pitchFamily="34" charset="0"/>
                <a:ea typeface="新細明體" pitchFamily="18" charset="-120"/>
              </a:rPr>
              <a:t>查看</a:t>
            </a:r>
            <a:r>
              <a:rPr lang="en-US" altLang="zh-CN" sz="1500" b="1" dirty="0" smtClean="0">
                <a:latin typeface="Arial" pitchFamily="34" charset="0"/>
                <a:ea typeface="SimSun" pitchFamily="2" charset="-122"/>
              </a:rPr>
              <a:t>Shibboleth</a:t>
            </a:r>
            <a:endParaRPr lang="en-US" altLang="zh-CN" sz="1500" b="1" dirty="0">
              <a:latin typeface="Arial" pitchFamily="34" charset="0"/>
              <a:ea typeface="SimSun" pitchFamily="2" charset="-122"/>
            </a:endParaRPr>
          </a:p>
        </p:txBody>
      </p:sp>
      <p:sp>
        <p:nvSpPr>
          <p:cNvPr id="52242" name="Rectangle 14"/>
          <p:cNvSpPr>
            <a:spLocks noChangeArrowheads="1"/>
          </p:cNvSpPr>
          <p:nvPr/>
        </p:nvSpPr>
        <p:spPr bwMode="auto">
          <a:xfrm>
            <a:off x="4947839" y="4622640"/>
            <a:ext cx="1079500" cy="215900"/>
          </a:xfrm>
          <a:prstGeom prst="rect">
            <a:avLst/>
          </a:prstGeom>
          <a:solidFill>
            <a:srgbClr val="FF99CC"/>
          </a:solidFill>
          <a:ln w="9525">
            <a:noFill/>
            <a:miter lim="800000"/>
            <a:headEnd/>
            <a:tailEnd/>
          </a:ln>
        </p:spPr>
        <p:txBody>
          <a:bodyPr wrap="none" anchor="ctr"/>
          <a:lstStyle/>
          <a:p>
            <a:pPr algn="ctr"/>
            <a:r>
              <a:rPr lang="zh-CN" altLang="en-US" sz="1500" b="1" dirty="0" smtClean="0">
                <a:latin typeface="Arial" pitchFamily="34" charset="0"/>
                <a:ea typeface="SimSun" pitchFamily="2" charset="-122"/>
              </a:rPr>
              <a:t>連結解析器</a:t>
            </a:r>
            <a:endParaRPr lang="zh-TW" altLang="en-US" sz="1500" b="1" dirty="0">
              <a:latin typeface="Arial" pitchFamily="34" charset="0"/>
              <a:ea typeface="新細明體" pitchFamily="18" charset="-120"/>
            </a:endParaRPr>
          </a:p>
        </p:txBody>
      </p:sp>
      <p:sp>
        <p:nvSpPr>
          <p:cNvPr id="52243" name="Rectangle 14"/>
          <p:cNvSpPr>
            <a:spLocks noChangeArrowheads="1"/>
          </p:cNvSpPr>
          <p:nvPr/>
        </p:nvSpPr>
        <p:spPr bwMode="auto">
          <a:xfrm>
            <a:off x="7435451" y="4622639"/>
            <a:ext cx="1052512" cy="223838"/>
          </a:xfrm>
          <a:prstGeom prst="rect">
            <a:avLst/>
          </a:prstGeom>
          <a:solidFill>
            <a:srgbClr val="FF99CC"/>
          </a:solidFill>
          <a:ln w="9525">
            <a:noFill/>
            <a:miter lim="800000"/>
            <a:headEnd/>
            <a:tailEnd/>
          </a:ln>
        </p:spPr>
        <p:txBody>
          <a:bodyPr wrap="none" anchor="ctr"/>
          <a:lstStyle/>
          <a:p>
            <a:pPr algn="ctr"/>
            <a:r>
              <a:rPr lang="zh-CN" altLang="en-US" sz="1500" b="1" dirty="0" smtClean="0">
                <a:latin typeface="Arial" pitchFamily="34" charset="0"/>
                <a:ea typeface="SimSun" pitchFamily="2" charset="-122"/>
              </a:rPr>
              <a:t>代理伺服器</a:t>
            </a:r>
            <a:endParaRPr lang="en-US" altLang="zh-CN" sz="1500" b="1" dirty="0">
              <a:latin typeface="Arial" pitchFamily="34" charset="0"/>
              <a:ea typeface="SimSun" pitchFamily="2" charset="-122"/>
            </a:endParaRPr>
          </a:p>
        </p:txBody>
      </p:sp>
      <p:sp>
        <p:nvSpPr>
          <p:cNvPr id="52244" name="Rectangle 14"/>
          <p:cNvSpPr>
            <a:spLocks noChangeArrowheads="1"/>
          </p:cNvSpPr>
          <p:nvPr/>
        </p:nvSpPr>
        <p:spPr bwMode="auto">
          <a:xfrm>
            <a:off x="5027213" y="5544977"/>
            <a:ext cx="963612" cy="215900"/>
          </a:xfrm>
          <a:prstGeom prst="rect">
            <a:avLst/>
          </a:prstGeom>
          <a:solidFill>
            <a:srgbClr val="FF99CC"/>
          </a:solidFill>
          <a:ln w="9525">
            <a:noFill/>
            <a:miter lim="800000"/>
            <a:headEnd/>
            <a:tailEnd/>
          </a:ln>
        </p:spPr>
        <p:txBody>
          <a:bodyPr wrap="none" anchor="ctr"/>
          <a:lstStyle/>
          <a:p>
            <a:pPr algn="ctr"/>
            <a:r>
              <a:rPr lang="zh-CN" altLang="en-US" sz="1500" b="1" dirty="0" smtClean="0">
                <a:latin typeface="Arial" pitchFamily="34" charset="0"/>
                <a:ea typeface="新細明體" pitchFamily="18" charset="-120"/>
              </a:rPr>
              <a:t>管理</a:t>
            </a:r>
            <a:r>
              <a:rPr lang="zh-TW" altLang="en-US" sz="1500" b="1" dirty="0" smtClean="0">
                <a:latin typeface="Arial" pitchFamily="34" charset="0"/>
                <a:ea typeface="新細明體" pitchFamily="18" charset="-120"/>
              </a:rPr>
              <a:t>者</a:t>
            </a:r>
            <a:endParaRPr lang="zh-TW" altLang="en-US" sz="1500" b="1" dirty="0">
              <a:latin typeface="Arial" pitchFamily="34" charset="0"/>
              <a:ea typeface="新細明體" pitchFamily="18" charset="-120"/>
            </a:endParaRPr>
          </a:p>
        </p:txBody>
      </p:sp>
      <p:sp>
        <p:nvSpPr>
          <p:cNvPr id="52245" name="Rectangle 14"/>
          <p:cNvSpPr>
            <a:spLocks noChangeArrowheads="1"/>
          </p:cNvSpPr>
          <p:nvPr/>
        </p:nvSpPr>
        <p:spPr bwMode="auto">
          <a:xfrm>
            <a:off x="7501333" y="5544977"/>
            <a:ext cx="986631" cy="187325"/>
          </a:xfrm>
          <a:prstGeom prst="rect">
            <a:avLst/>
          </a:prstGeom>
          <a:solidFill>
            <a:srgbClr val="FF99CC"/>
          </a:solidFill>
          <a:ln w="9525">
            <a:noFill/>
            <a:miter lim="800000"/>
            <a:headEnd/>
            <a:tailEnd/>
          </a:ln>
        </p:spPr>
        <p:txBody>
          <a:bodyPr wrap="none" anchor="ctr"/>
          <a:lstStyle/>
          <a:p>
            <a:pPr algn="ctr"/>
            <a:r>
              <a:rPr lang="zh-TW" altLang="en-US" sz="1500" b="1" dirty="0" smtClean="0">
                <a:latin typeface="Arial" pitchFamily="34" charset="0"/>
                <a:ea typeface="SimSun" pitchFamily="2" charset="-122"/>
              </a:rPr>
              <a:t>機構名稱</a:t>
            </a:r>
            <a:endParaRPr lang="en-US" altLang="zh-CN" sz="1500" b="1" dirty="0">
              <a:latin typeface="Arial" pitchFamily="34" charset="0"/>
              <a:ea typeface="SimSun" pitchFamily="2" charset="-122"/>
            </a:endParaRPr>
          </a:p>
        </p:txBody>
      </p:sp>
      <p:sp>
        <p:nvSpPr>
          <p:cNvPr id="52246" name="Rectangle 14"/>
          <p:cNvSpPr>
            <a:spLocks noChangeArrowheads="1"/>
          </p:cNvSpPr>
          <p:nvPr/>
        </p:nvSpPr>
        <p:spPr bwMode="auto">
          <a:xfrm>
            <a:off x="5090713" y="6457790"/>
            <a:ext cx="900112" cy="215900"/>
          </a:xfrm>
          <a:prstGeom prst="rect">
            <a:avLst/>
          </a:prstGeom>
          <a:solidFill>
            <a:srgbClr val="FF99CC"/>
          </a:solidFill>
          <a:ln w="9525">
            <a:noFill/>
            <a:miter lim="800000"/>
            <a:headEnd/>
            <a:tailEnd/>
          </a:ln>
        </p:spPr>
        <p:txBody>
          <a:bodyPr wrap="none" anchor="ctr"/>
          <a:lstStyle/>
          <a:p>
            <a:pPr algn="ctr"/>
            <a:r>
              <a:rPr lang="zh-CN" altLang="en-US" sz="1500" b="1" dirty="0" smtClean="0">
                <a:latin typeface="Arial" pitchFamily="34" charset="0"/>
                <a:ea typeface="新細明體" pitchFamily="18" charset="-120"/>
              </a:rPr>
              <a:t>地址維護</a:t>
            </a:r>
            <a:endParaRPr lang="zh-TW" altLang="en-US" sz="1500" b="1" dirty="0">
              <a:latin typeface="Arial" pitchFamily="34" charset="0"/>
              <a:ea typeface="新細明體" pitchFamily="18" charset="-120"/>
            </a:endParaRPr>
          </a:p>
        </p:txBody>
      </p:sp>
      <p:sp>
        <p:nvSpPr>
          <p:cNvPr id="52247" name="Rectangle 14"/>
          <p:cNvSpPr>
            <a:spLocks noChangeArrowheads="1"/>
          </p:cNvSpPr>
          <p:nvPr/>
        </p:nvSpPr>
        <p:spPr bwMode="auto">
          <a:xfrm>
            <a:off x="7283051" y="6446677"/>
            <a:ext cx="1178718" cy="227013"/>
          </a:xfrm>
          <a:prstGeom prst="rect">
            <a:avLst/>
          </a:prstGeom>
          <a:solidFill>
            <a:srgbClr val="FF99CC"/>
          </a:solidFill>
          <a:ln w="9525">
            <a:noFill/>
            <a:miter lim="800000"/>
            <a:headEnd/>
            <a:tailEnd/>
          </a:ln>
        </p:spPr>
        <p:txBody>
          <a:bodyPr wrap="none" anchor="ctr"/>
          <a:lstStyle/>
          <a:p>
            <a:pPr algn="ctr"/>
            <a:r>
              <a:rPr lang="en-US" altLang="zh-CN" sz="1500" b="1" dirty="0" smtClean="0">
                <a:latin typeface="Arial" pitchFamily="34" charset="0"/>
                <a:ea typeface="SimSun" pitchFamily="2" charset="-122"/>
              </a:rPr>
              <a:t>T&amp;F </a:t>
            </a:r>
            <a:r>
              <a:rPr lang="zh-TW" altLang="en-US" sz="1500" b="1" dirty="0" smtClean="0">
                <a:latin typeface="Arial" pitchFamily="34" charset="0"/>
                <a:ea typeface="SimSun" pitchFamily="2" charset="-122"/>
              </a:rPr>
              <a:t>期刊資訊</a:t>
            </a:r>
            <a:endParaRPr lang="en-US" altLang="zh-CN" sz="1500" b="1" dirty="0">
              <a:latin typeface="Arial" pitchFamily="34" charset="0"/>
              <a:ea typeface="SimSun" pitchFamily="2" charset="-122"/>
            </a:endParaRPr>
          </a:p>
        </p:txBody>
      </p:sp>
      <p:grpSp>
        <p:nvGrpSpPr>
          <p:cNvPr id="2" name="Group 26"/>
          <p:cNvGrpSpPr>
            <a:grpSpLocks/>
          </p:cNvGrpSpPr>
          <p:nvPr/>
        </p:nvGrpSpPr>
        <p:grpSpPr bwMode="auto">
          <a:xfrm>
            <a:off x="1211015" y="1722277"/>
            <a:ext cx="2255464" cy="4648200"/>
            <a:chOff x="1164011" y="2390775"/>
            <a:chExt cx="2255464" cy="4033838"/>
          </a:xfrm>
        </p:grpSpPr>
        <p:sp>
          <p:nvSpPr>
            <p:cNvPr id="29" name="Right Arrow 28"/>
            <p:cNvSpPr/>
            <p:nvPr/>
          </p:nvSpPr>
          <p:spPr>
            <a:xfrm>
              <a:off x="1902098" y="4022725"/>
              <a:ext cx="403225" cy="268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sp>
          <p:nvSpPr>
            <p:cNvPr id="52250" name="Rectangle 29"/>
            <p:cNvSpPr>
              <a:spLocks noChangeArrowheads="1"/>
            </p:cNvSpPr>
            <p:nvPr/>
          </p:nvSpPr>
          <p:spPr bwMode="auto">
            <a:xfrm>
              <a:off x="1164011" y="3761363"/>
              <a:ext cx="649537" cy="646331"/>
            </a:xfrm>
            <a:prstGeom prst="rect">
              <a:avLst/>
            </a:prstGeom>
            <a:noFill/>
            <a:ln w="9525">
              <a:noFill/>
              <a:miter lim="800000"/>
              <a:headEnd/>
              <a:tailEnd/>
            </a:ln>
          </p:spPr>
          <p:txBody>
            <a:bodyPr wrap="none">
              <a:spAutoFit/>
            </a:bodyPr>
            <a:lstStyle/>
            <a:p>
              <a:r>
                <a:rPr lang="zh-CN" altLang="en-US" b="1" dirty="0">
                  <a:solidFill>
                    <a:srgbClr val="FF66CC"/>
                  </a:solidFill>
                  <a:latin typeface="Arial" pitchFamily="34" charset="0"/>
                  <a:ea typeface="SimSun" pitchFamily="2" charset="-122"/>
                </a:rPr>
                <a:t>功能</a:t>
              </a:r>
              <a:endParaRPr lang="en-US" altLang="zh-CN" b="1" dirty="0">
                <a:solidFill>
                  <a:srgbClr val="FF66CC"/>
                </a:solidFill>
                <a:latin typeface="Arial" pitchFamily="34" charset="0"/>
                <a:ea typeface="SimSun" pitchFamily="2" charset="-122"/>
              </a:endParaRPr>
            </a:p>
            <a:p>
              <a:r>
                <a:rPr lang="zh-CN" altLang="en-US" b="1" dirty="0" smtClean="0">
                  <a:solidFill>
                    <a:srgbClr val="FF66CC"/>
                  </a:solidFill>
                  <a:latin typeface="Arial" pitchFamily="34" charset="0"/>
                  <a:ea typeface="SimSun" pitchFamily="2" charset="-122"/>
                </a:rPr>
                <a:t>導航</a:t>
              </a:r>
              <a:endParaRPr lang="zh-TW" b="1" dirty="0">
                <a:solidFill>
                  <a:srgbClr val="FF66CC"/>
                </a:solidFill>
                <a:latin typeface="Arial" pitchFamily="34" charset="0"/>
                <a:ea typeface="SimSun" pitchFamily="2" charset="-122"/>
              </a:endParaRPr>
            </a:p>
          </p:txBody>
        </p:sp>
        <p:sp>
          <p:nvSpPr>
            <p:cNvPr id="31" name="Rectangle 30"/>
            <p:cNvSpPr/>
            <p:nvPr/>
          </p:nvSpPr>
          <p:spPr>
            <a:xfrm>
              <a:off x="2339975" y="2390775"/>
              <a:ext cx="1079500" cy="4033838"/>
            </a:xfrm>
            <a:prstGeom prst="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grpSp>
      <p:sp>
        <p:nvSpPr>
          <p:cNvPr id="28" name="Title 1"/>
          <p:cNvSpPr txBox="1">
            <a:spLocks/>
          </p:cNvSpPr>
          <p:nvPr/>
        </p:nvSpPr>
        <p:spPr bwMode="auto">
          <a:xfrm>
            <a:off x="968374" y="701675"/>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zh-TW" altLang="en-US" b="1" dirty="0">
                <a:solidFill>
                  <a:srgbClr val="0070C0"/>
                </a:solidFill>
                <a:latin typeface="Arial" pitchFamily="34" charset="0"/>
                <a:cs typeface="Arial" pitchFamily="34" charset="0"/>
              </a:rPr>
              <a:t>管理者功能頁面</a:t>
            </a:r>
          </a:p>
        </p:txBody>
      </p:sp>
    </p:spTree>
    <p:extLst>
      <p:ext uri="{BB962C8B-B14F-4D97-AF65-F5344CB8AC3E}">
        <p14:creationId xmlns="" xmlns:p14="http://schemas.microsoft.com/office/powerpoint/2010/main" val="206766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2229">
                                            <p:bg/>
                                          </p:spTgt>
                                        </p:tgtEl>
                                        <p:attrNameLst>
                                          <p:attrName>style.visibility</p:attrName>
                                        </p:attrNameLst>
                                      </p:cBhvr>
                                      <p:to>
                                        <p:strVal val="visible"/>
                                      </p:to>
                                    </p:set>
                                    <p:anim calcmode="lin" valueType="num">
                                      <p:cBhvr additive="base">
                                        <p:cTn id="12" dur="500" fill="hold"/>
                                        <p:tgtEl>
                                          <p:spTgt spid="52229">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52229">
                                            <p:bg/>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52229">
                                            <p:txEl>
                                              <p:pRg st="0" end="0"/>
                                            </p:txEl>
                                          </p:spTgt>
                                        </p:tgtEl>
                                        <p:attrNameLst>
                                          <p:attrName>style.visibility</p:attrName>
                                        </p:attrNameLst>
                                      </p:cBhvr>
                                      <p:to>
                                        <p:strVal val="visible"/>
                                      </p:to>
                                    </p:set>
                                    <p:anim calcmode="lin" valueType="num">
                                      <p:cBhvr additive="base">
                                        <p:cTn id="16" dur="500" fill="hold"/>
                                        <p:tgtEl>
                                          <p:spTgt spid="52229">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2229">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52232">
                                            <p:bg/>
                                          </p:spTgt>
                                        </p:tgtEl>
                                        <p:attrNameLst>
                                          <p:attrName>style.visibility</p:attrName>
                                        </p:attrNameLst>
                                      </p:cBhvr>
                                      <p:to>
                                        <p:strVal val="visible"/>
                                      </p:to>
                                    </p:set>
                                    <p:anim calcmode="lin" valueType="num">
                                      <p:cBhvr additive="base">
                                        <p:cTn id="20" dur="500" fill="hold"/>
                                        <p:tgtEl>
                                          <p:spTgt spid="52232">
                                            <p:bg/>
                                          </p:spTgt>
                                        </p:tgtEl>
                                        <p:attrNameLst>
                                          <p:attrName>ppt_x</p:attrName>
                                        </p:attrNameLst>
                                      </p:cBhvr>
                                      <p:tavLst>
                                        <p:tav tm="0">
                                          <p:val>
                                            <p:strVal val="#ppt_x"/>
                                          </p:val>
                                        </p:tav>
                                        <p:tav tm="100000">
                                          <p:val>
                                            <p:strVal val="#ppt_x"/>
                                          </p:val>
                                        </p:tav>
                                      </p:tavLst>
                                    </p:anim>
                                    <p:anim calcmode="lin" valueType="num">
                                      <p:cBhvr additive="base">
                                        <p:cTn id="21" dur="500" fill="hold"/>
                                        <p:tgtEl>
                                          <p:spTgt spid="52232">
                                            <p:bg/>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52232">
                                            <p:txEl>
                                              <p:pRg st="0" end="0"/>
                                            </p:txEl>
                                          </p:spTgt>
                                        </p:tgtEl>
                                        <p:attrNameLst>
                                          <p:attrName>style.visibility</p:attrName>
                                        </p:attrNameLst>
                                      </p:cBhvr>
                                      <p:to>
                                        <p:strVal val="visible"/>
                                      </p:to>
                                    </p:set>
                                    <p:anim calcmode="lin" valueType="num">
                                      <p:cBhvr additive="base">
                                        <p:cTn id="24" dur="500" fill="hold"/>
                                        <p:tgtEl>
                                          <p:spTgt spid="52232">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2232">
                                            <p:txEl>
                                              <p:pRg st="0" end="0"/>
                                            </p:txEl>
                                          </p:spTgt>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52233">
                                            <p:bg/>
                                          </p:spTgt>
                                        </p:tgtEl>
                                        <p:attrNameLst>
                                          <p:attrName>style.visibility</p:attrName>
                                        </p:attrNameLst>
                                      </p:cBhvr>
                                      <p:to>
                                        <p:strVal val="visible"/>
                                      </p:to>
                                    </p:set>
                                    <p:anim calcmode="lin" valueType="num">
                                      <p:cBhvr additive="base">
                                        <p:cTn id="28" dur="500" fill="hold"/>
                                        <p:tgtEl>
                                          <p:spTgt spid="52233">
                                            <p:bg/>
                                          </p:spTgt>
                                        </p:tgtEl>
                                        <p:attrNameLst>
                                          <p:attrName>ppt_x</p:attrName>
                                        </p:attrNameLst>
                                      </p:cBhvr>
                                      <p:tavLst>
                                        <p:tav tm="0">
                                          <p:val>
                                            <p:strVal val="#ppt_x"/>
                                          </p:val>
                                        </p:tav>
                                        <p:tav tm="100000">
                                          <p:val>
                                            <p:strVal val="#ppt_x"/>
                                          </p:val>
                                        </p:tav>
                                      </p:tavLst>
                                    </p:anim>
                                    <p:anim calcmode="lin" valueType="num">
                                      <p:cBhvr additive="base">
                                        <p:cTn id="29" dur="500" fill="hold"/>
                                        <p:tgtEl>
                                          <p:spTgt spid="52233">
                                            <p:bg/>
                                          </p:spTgt>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52233">
                                            <p:txEl>
                                              <p:pRg st="0" end="0"/>
                                            </p:txEl>
                                          </p:spTgt>
                                        </p:tgtEl>
                                        <p:attrNameLst>
                                          <p:attrName>style.visibility</p:attrName>
                                        </p:attrNameLst>
                                      </p:cBhvr>
                                      <p:to>
                                        <p:strVal val="visible"/>
                                      </p:to>
                                    </p:set>
                                    <p:anim calcmode="lin" valueType="num">
                                      <p:cBhvr additive="base">
                                        <p:cTn id="32" dur="500" fill="hold"/>
                                        <p:tgtEl>
                                          <p:spTgt spid="52233">
                                            <p:txEl>
                                              <p:pRg st="0" end="0"/>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2233">
                                            <p:txEl>
                                              <p:pRg st="0" end="0"/>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52238">
                                            <p:bg/>
                                          </p:spTgt>
                                        </p:tgtEl>
                                        <p:attrNameLst>
                                          <p:attrName>style.visibility</p:attrName>
                                        </p:attrNameLst>
                                      </p:cBhvr>
                                      <p:to>
                                        <p:strVal val="visible"/>
                                      </p:to>
                                    </p:set>
                                    <p:anim calcmode="lin" valueType="num">
                                      <p:cBhvr additive="base">
                                        <p:cTn id="36" dur="500" fill="hold"/>
                                        <p:tgtEl>
                                          <p:spTgt spid="52238">
                                            <p:bg/>
                                          </p:spTgt>
                                        </p:tgtEl>
                                        <p:attrNameLst>
                                          <p:attrName>ppt_x</p:attrName>
                                        </p:attrNameLst>
                                      </p:cBhvr>
                                      <p:tavLst>
                                        <p:tav tm="0">
                                          <p:val>
                                            <p:strVal val="#ppt_x"/>
                                          </p:val>
                                        </p:tav>
                                        <p:tav tm="100000">
                                          <p:val>
                                            <p:strVal val="#ppt_x"/>
                                          </p:val>
                                        </p:tav>
                                      </p:tavLst>
                                    </p:anim>
                                    <p:anim calcmode="lin" valueType="num">
                                      <p:cBhvr additive="base">
                                        <p:cTn id="37" dur="500" fill="hold"/>
                                        <p:tgtEl>
                                          <p:spTgt spid="52238">
                                            <p:bg/>
                                          </p:spTgt>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52238">
                                            <p:txEl>
                                              <p:pRg st="0" end="0"/>
                                            </p:txEl>
                                          </p:spTgt>
                                        </p:tgtEl>
                                        <p:attrNameLst>
                                          <p:attrName>style.visibility</p:attrName>
                                        </p:attrNameLst>
                                      </p:cBhvr>
                                      <p:to>
                                        <p:strVal val="visible"/>
                                      </p:to>
                                    </p:set>
                                    <p:anim calcmode="lin" valueType="num">
                                      <p:cBhvr additive="base">
                                        <p:cTn id="40" dur="500" fill="hold"/>
                                        <p:tgtEl>
                                          <p:spTgt spid="52238">
                                            <p:txEl>
                                              <p:pRg st="0" end="0"/>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52238">
                                            <p:txEl>
                                              <p:pRg st="0" end="0"/>
                                            </p:txEl>
                                          </p:spTgt>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52239">
                                            <p:bg/>
                                          </p:spTgt>
                                        </p:tgtEl>
                                        <p:attrNameLst>
                                          <p:attrName>style.visibility</p:attrName>
                                        </p:attrNameLst>
                                      </p:cBhvr>
                                      <p:to>
                                        <p:strVal val="visible"/>
                                      </p:to>
                                    </p:set>
                                    <p:anim calcmode="lin" valueType="num">
                                      <p:cBhvr additive="base">
                                        <p:cTn id="44" dur="500" fill="hold"/>
                                        <p:tgtEl>
                                          <p:spTgt spid="52239">
                                            <p:bg/>
                                          </p:spTgt>
                                        </p:tgtEl>
                                        <p:attrNameLst>
                                          <p:attrName>ppt_x</p:attrName>
                                        </p:attrNameLst>
                                      </p:cBhvr>
                                      <p:tavLst>
                                        <p:tav tm="0">
                                          <p:val>
                                            <p:strVal val="#ppt_x"/>
                                          </p:val>
                                        </p:tav>
                                        <p:tav tm="100000">
                                          <p:val>
                                            <p:strVal val="#ppt_x"/>
                                          </p:val>
                                        </p:tav>
                                      </p:tavLst>
                                    </p:anim>
                                    <p:anim calcmode="lin" valueType="num">
                                      <p:cBhvr additive="base">
                                        <p:cTn id="45" dur="500" fill="hold"/>
                                        <p:tgtEl>
                                          <p:spTgt spid="52239">
                                            <p:bg/>
                                          </p:spTgt>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52239">
                                            <p:txEl>
                                              <p:pRg st="0" end="0"/>
                                            </p:txEl>
                                          </p:spTgt>
                                        </p:tgtEl>
                                        <p:attrNameLst>
                                          <p:attrName>style.visibility</p:attrName>
                                        </p:attrNameLst>
                                      </p:cBhvr>
                                      <p:to>
                                        <p:strVal val="visible"/>
                                      </p:to>
                                    </p:set>
                                    <p:anim calcmode="lin" valueType="num">
                                      <p:cBhvr additive="base">
                                        <p:cTn id="48" dur="500" fill="hold"/>
                                        <p:tgtEl>
                                          <p:spTgt spid="52239">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52239">
                                            <p:txEl>
                                              <p:pRg st="0" end="0"/>
                                            </p:txEl>
                                          </p:spTgt>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52240">
                                            <p:bg/>
                                          </p:spTgt>
                                        </p:tgtEl>
                                        <p:attrNameLst>
                                          <p:attrName>style.visibility</p:attrName>
                                        </p:attrNameLst>
                                      </p:cBhvr>
                                      <p:to>
                                        <p:strVal val="visible"/>
                                      </p:to>
                                    </p:set>
                                    <p:anim calcmode="lin" valueType="num">
                                      <p:cBhvr additive="base">
                                        <p:cTn id="52" dur="500" fill="hold"/>
                                        <p:tgtEl>
                                          <p:spTgt spid="52240">
                                            <p:bg/>
                                          </p:spTgt>
                                        </p:tgtEl>
                                        <p:attrNameLst>
                                          <p:attrName>ppt_x</p:attrName>
                                        </p:attrNameLst>
                                      </p:cBhvr>
                                      <p:tavLst>
                                        <p:tav tm="0">
                                          <p:val>
                                            <p:strVal val="#ppt_x"/>
                                          </p:val>
                                        </p:tav>
                                        <p:tav tm="100000">
                                          <p:val>
                                            <p:strVal val="#ppt_x"/>
                                          </p:val>
                                        </p:tav>
                                      </p:tavLst>
                                    </p:anim>
                                    <p:anim calcmode="lin" valueType="num">
                                      <p:cBhvr additive="base">
                                        <p:cTn id="53" dur="500" fill="hold"/>
                                        <p:tgtEl>
                                          <p:spTgt spid="52240">
                                            <p:bg/>
                                          </p:spTgt>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52240">
                                            <p:txEl>
                                              <p:pRg st="0" end="0"/>
                                            </p:txEl>
                                          </p:spTgt>
                                        </p:tgtEl>
                                        <p:attrNameLst>
                                          <p:attrName>style.visibility</p:attrName>
                                        </p:attrNameLst>
                                      </p:cBhvr>
                                      <p:to>
                                        <p:strVal val="visible"/>
                                      </p:to>
                                    </p:set>
                                    <p:anim calcmode="lin" valueType="num">
                                      <p:cBhvr additive="base">
                                        <p:cTn id="56" dur="500" fill="hold"/>
                                        <p:tgtEl>
                                          <p:spTgt spid="52240">
                                            <p:txEl>
                                              <p:pRg st="0" end="0"/>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52240">
                                            <p:txEl>
                                              <p:pRg st="0" end="0"/>
                                            </p:txEl>
                                          </p:spTgt>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52241">
                                            <p:bg/>
                                          </p:spTgt>
                                        </p:tgtEl>
                                        <p:attrNameLst>
                                          <p:attrName>style.visibility</p:attrName>
                                        </p:attrNameLst>
                                      </p:cBhvr>
                                      <p:to>
                                        <p:strVal val="visible"/>
                                      </p:to>
                                    </p:set>
                                    <p:anim calcmode="lin" valueType="num">
                                      <p:cBhvr additive="base">
                                        <p:cTn id="60" dur="500" fill="hold"/>
                                        <p:tgtEl>
                                          <p:spTgt spid="52241">
                                            <p:bg/>
                                          </p:spTgt>
                                        </p:tgtEl>
                                        <p:attrNameLst>
                                          <p:attrName>ppt_x</p:attrName>
                                        </p:attrNameLst>
                                      </p:cBhvr>
                                      <p:tavLst>
                                        <p:tav tm="0">
                                          <p:val>
                                            <p:strVal val="#ppt_x"/>
                                          </p:val>
                                        </p:tav>
                                        <p:tav tm="100000">
                                          <p:val>
                                            <p:strVal val="#ppt_x"/>
                                          </p:val>
                                        </p:tav>
                                      </p:tavLst>
                                    </p:anim>
                                    <p:anim calcmode="lin" valueType="num">
                                      <p:cBhvr additive="base">
                                        <p:cTn id="61" dur="500" fill="hold"/>
                                        <p:tgtEl>
                                          <p:spTgt spid="52241">
                                            <p:bg/>
                                          </p:spTgt>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52241">
                                            <p:txEl>
                                              <p:pRg st="0" end="0"/>
                                            </p:txEl>
                                          </p:spTgt>
                                        </p:tgtEl>
                                        <p:attrNameLst>
                                          <p:attrName>style.visibility</p:attrName>
                                        </p:attrNameLst>
                                      </p:cBhvr>
                                      <p:to>
                                        <p:strVal val="visible"/>
                                      </p:to>
                                    </p:set>
                                    <p:anim calcmode="lin" valueType="num">
                                      <p:cBhvr additive="base">
                                        <p:cTn id="64" dur="500" fill="hold"/>
                                        <p:tgtEl>
                                          <p:spTgt spid="52241">
                                            <p:txEl>
                                              <p:pRg st="0" end="0"/>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52241">
                                            <p:txEl>
                                              <p:pRg st="0" end="0"/>
                                            </p:txEl>
                                          </p:spTgt>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52242">
                                            <p:bg/>
                                          </p:spTgt>
                                        </p:tgtEl>
                                        <p:attrNameLst>
                                          <p:attrName>style.visibility</p:attrName>
                                        </p:attrNameLst>
                                      </p:cBhvr>
                                      <p:to>
                                        <p:strVal val="visible"/>
                                      </p:to>
                                    </p:set>
                                    <p:anim calcmode="lin" valueType="num">
                                      <p:cBhvr additive="base">
                                        <p:cTn id="68" dur="500" fill="hold"/>
                                        <p:tgtEl>
                                          <p:spTgt spid="52242">
                                            <p:bg/>
                                          </p:spTgt>
                                        </p:tgtEl>
                                        <p:attrNameLst>
                                          <p:attrName>ppt_x</p:attrName>
                                        </p:attrNameLst>
                                      </p:cBhvr>
                                      <p:tavLst>
                                        <p:tav tm="0">
                                          <p:val>
                                            <p:strVal val="#ppt_x"/>
                                          </p:val>
                                        </p:tav>
                                        <p:tav tm="100000">
                                          <p:val>
                                            <p:strVal val="#ppt_x"/>
                                          </p:val>
                                        </p:tav>
                                      </p:tavLst>
                                    </p:anim>
                                    <p:anim calcmode="lin" valueType="num">
                                      <p:cBhvr additive="base">
                                        <p:cTn id="69" dur="500" fill="hold"/>
                                        <p:tgtEl>
                                          <p:spTgt spid="52242">
                                            <p:bg/>
                                          </p:spTgt>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52242">
                                            <p:txEl>
                                              <p:pRg st="0" end="0"/>
                                            </p:txEl>
                                          </p:spTgt>
                                        </p:tgtEl>
                                        <p:attrNameLst>
                                          <p:attrName>style.visibility</p:attrName>
                                        </p:attrNameLst>
                                      </p:cBhvr>
                                      <p:to>
                                        <p:strVal val="visible"/>
                                      </p:to>
                                    </p:set>
                                    <p:anim calcmode="lin" valueType="num">
                                      <p:cBhvr additive="base">
                                        <p:cTn id="72" dur="500" fill="hold"/>
                                        <p:tgtEl>
                                          <p:spTgt spid="52242">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52242">
                                            <p:txEl>
                                              <p:pRg st="0" end="0"/>
                                            </p:txEl>
                                          </p:spTgt>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52243">
                                            <p:bg/>
                                          </p:spTgt>
                                        </p:tgtEl>
                                        <p:attrNameLst>
                                          <p:attrName>style.visibility</p:attrName>
                                        </p:attrNameLst>
                                      </p:cBhvr>
                                      <p:to>
                                        <p:strVal val="visible"/>
                                      </p:to>
                                    </p:set>
                                    <p:anim calcmode="lin" valueType="num">
                                      <p:cBhvr additive="base">
                                        <p:cTn id="76" dur="500" fill="hold"/>
                                        <p:tgtEl>
                                          <p:spTgt spid="52243">
                                            <p:bg/>
                                          </p:spTgt>
                                        </p:tgtEl>
                                        <p:attrNameLst>
                                          <p:attrName>ppt_x</p:attrName>
                                        </p:attrNameLst>
                                      </p:cBhvr>
                                      <p:tavLst>
                                        <p:tav tm="0">
                                          <p:val>
                                            <p:strVal val="#ppt_x"/>
                                          </p:val>
                                        </p:tav>
                                        <p:tav tm="100000">
                                          <p:val>
                                            <p:strVal val="#ppt_x"/>
                                          </p:val>
                                        </p:tav>
                                      </p:tavLst>
                                    </p:anim>
                                    <p:anim calcmode="lin" valueType="num">
                                      <p:cBhvr additive="base">
                                        <p:cTn id="77" dur="500" fill="hold"/>
                                        <p:tgtEl>
                                          <p:spTgt spid="52243">
                                            <p:bg/>
                                          </p:spTgt>
                                        </p:tgtEl>
                                        <p:attrNameLst>
                                          <p:attrName>ppt_y</p:attrName>
                                        </p:attrNameLst>
                                      </p:cBhvr>
                                      <p:tavLst>
                                        <p:tav tm="0">
                                          <p:val>
                                            <p:strVal val="1+#ppt_h/2"/>
                                          </p:val>
                                        </p:tav>
                                        <p:tav tm="100000">
                                          <p:val>
                                            <p:strVal val="#ppt_y"/>
                                          </p:val>
                                        </p:tav>
                                      </p:tavLst>
                                    </p:anim>
                                  </p:childTnLst>
                                </p:cTn>
                              </p:par>
                              <p:par>
                                <p:cTn id="78" presetID="2" presetClass="entr" presetSubtype="4" fill="hold" grpId="0" nodeType="withEffect">
                                  <p:stCondLst>
                                    <p:cond delay="0"/>
                                  </p:stCondLst>
                                  <p:childTnLst>
                                    <p:set>
                                      <p:cBhvr>
                                        <p:cTn id="79" dur="1" fill="hold">
                                          <p:stCondLst>
                                            <p:cond delay="0"/>
                                          </p:stCondLst>
                                        </p:cTn>
                                        <p:tgtEl>
                                          <p:spTgt spid="52243">
                                            <p:txEl>
                                              <p:pRg st="0" end="0"/>
                                            </p:txEl>
                                          </p:spTgt>
                                        </p:tgtEl>
                                        <p:attrNameLst>
                                          <p:attrName>style.visibility</p:attrName>
                                        </p:attrNameLst>
                                      </p:cBhvr>
                                      <p:to>
                                        <p:strVal val="visible"/>
                                      </p:to>
                                    </p:set>
                                    <p:anim calcmode="lin" valueType="num">
                                      <p:cBhvr additive="base">
                                        <p:cTn id="80" dur="500" fill="hold"/>
                                        <p:tgtEl>
                                          <p:spTgt spid="52243">
                                            <p:txEl>
                                              <p:pRg st="0" end="0"/>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52243">
                                            <p:txEl>
                                              <p:pRg st="0" end="0"/>
                                            </p:txEl>
                                          </p:spTgt>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52244">
                                            <p:bg/>
                                          </p:spTgt>
                                        </p:tgtEl>
                                        <p:attrNameLst>
                                          <p:attrName>style.visibility</p:attrName>
                                        </p:attrNameLst>
                                      </p:cBhvr>
                                      <p:to>
                                        <p:strVal val="visible"/>
                                      </p:to>
                                    </p:set>
                                    <p:anim calcmode="lin" valueType="num">
                                      <p:cBhvr additive="base">
                                        <p:cTn id="84" dur="500" fill="hold"/>
                                        <p:tgtEl>
                                          <p:spTgt spid="52244">
                                            <p:bg/>
                                          </p:spTgt>
                                        </p:tgtEl>
                                        <p:attrNameLst>
                                          <p:attrName>ppt_x</p:attrName>
                                        </p:attrNameLst>
                                      </p:cBhvr>
                                      <p:tavLst>
                                        <p:tav tm="0">
                                          <p:val>
                                            <p:strVal val="#ppt_x"/>
                                          </p:val>
                                        </p:tav>
                                        <p:tav tm="100000">
                                          <p:val>
                                            <p:strVal val="#ppt_x"/>
                                          </p:val>
                                        </p:tav>
                                      </p:tavLst>
                                    </p:anim>
                                    <p:anim calcmode="lin" valueType="num">
                                      <p:cBhvr additive="base">
                                        <p:cTn id="85" dur="500" fill="hold"/>
                                        <p:tgtEl>
                                          <p:spTgt spid="52244">
                                            <p:bg/>
                                          </p:spTgt>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52244">
                                            <p:txEl>
                                              <p:pRg st="0" end="0"/>
                                            </p:txEl>
                                          </p:spTgt>
                                        </p:tgtEl>
                                        <p:attrNameLst>
                                          <p:attrName>style.visibility</p:attrName>
                                        </p:attrNameLst>
                                      </p:cBhvr>
                                      <p:to>
                                        <p:strVal val="visible"/>
                                      </p:to>
                                    </p:set>
                                    <p:anim calcmode="lin" valueType="num">
                                      <p:cBhvr additive="base">
                                        <p:cTn id="88" dur="500" fill="hold"/>
                                        <p:tgtEl>
                                          <p:spTgt spid="52244">
                                            <p:txEl>
                                              <p:pRg st="0" end="0"/>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52244">
                                            <p:txEl>
                                              <p:pRg st="0" end="0"/>
                                            </p:txEl>
                                          </p:spTgt>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52245">
                                            <p:bg/>
                                          </p:spTgt>
                                        </p:tgtEl>
                                        <p:attrNameLst>
                                          <p:attrName>style.visibility</p:attrName>
                                        </p:attrNameLst>
                                      </p:cBhvr>
                                      <p:to>
                                        <p:strVal val="visible"/>
                                      </p:to>
                                    </p:set>
                                    <p:anim calcmode="lin" valueType="num">
                                      <p:cBhvr additive="base">
                                        <p:cTn id="92" dur="500" fill="hold"/>
                                        <p:tgtEl>
                                          <p:spTgt spid="52245">
                                            <p:bg/>
                                          </p:spTgt>
                                        </p:tgtEl>
                                        <p:attrNameLst>
                                          <p:attrName>ppt_x</p:attrName>
                                        </p:attrNameLst>
                                      </p:cBhvr>
                                      <p:tavLst>
                                        <p:tav tm="0">
                                          <p:val>
                                            <p:strVal val="#ppt_x"/>
                                          </p:val>
                                        </p:tav>
                                        <p:tav tm="100000">
                                          <p:val>
                                            <p:strVal val="#ppt_x"/>
                                          </p:val>
                                        </p:tav>
                                      </p:tavLst>
                                    </p:anim>
                                    <p:anim calcmode="lin" valueType="num">
                                      <p:cBhvr additive="base">
                                        <p:cTn id="93" dur="500" fill="hold"/>
                                        <p:tgtEl>
                                          <p:spTgt spid="52245">
                                            <p:bg/>
                                          </p:spTgt>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52245">
                                            <p:txEl>
                                              <p:pRg st="0" end="0"/>
                                            </p:txEl>
                                          </p:spTgt>
                                        </p:tgtEl>
                                        <p:attrNameLst>
                                          <p:attrName>style.visibility</p:attrName>
                                        </p:attrNameLst>
                                      </p:cBhvr>
                                      <p:to>
                                        <p:strVal val="visible"/>
                                      </p:to>
                                    </p:set>
                                    <p:anim calcmode="lin" valueType="num">
                                      <p:cBhvr additive="base">
                                        <p:cTn id="96" dur="500" fill="hold"/>
                                        <p:tgtEl>
                                          <p:spTgt spid="52245">
                                            <p:txEl>
                                              <p:pRg st="0" end="0"/>
                                            </p:txEl>
                                          </p:spTgt>
                                        </p:tgtEl>
                                        <p:attrNameLst>
                                          <p:attrName>ppt_x</p:attrName>
                                        </p:attrNameLst>
                                      </p:cBhvr>
                                      <p:tavLst>
                                        <p:tav tm="0">
                                          <p:val>
                                            <p:strVal val="#ppt_x"/>
                                          </p:val>
                                        </p:tav>
                                        <p:tav tm="100000">
                                          <p:val>
                                            <p:strVal val="#ppt_x"/>
                                          </p:val>
                                        </p:tav>
                                      </p:tavLst>
                                    </p:anim>
                                    <p:anim calcmode="lin" valueType="num">
                                      <p:cBhvr additive="base">
                                        <p:cTn id="97" dur="500" fill="hold"/>
                                        <p:tgtEl>
                                          <p:spTgt spid="52245">
                                            <p:txEl>
                                              <p:pRg st="0" end="0"/>
                                            </p:txEl>
                                          </p:spTgt>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52246">
                                            <p:bg/>
                                          </p:spTgt>
                                        </p:tgtEl>
                                        <p:attrNameLst>
                                          <p:attrName>style.visibility</p:attrName>
                                        </p:attrNameLst>
                                      </p:cBhvr>
                                      <p:to>
                                        <p:strVal val="visible"/>
                                      </p:to>
                                    </p:set>
                                    <p:anim calcmode="lin" valueType="num">
                                      <p:cBhvr additive="base">
                                        <p:cTn id="100" dur="500" fill="hold"/>
                                        <p:tgtEl>
                                          <p:spTgt spid="52246">
                                            <p:bg/>
                                          </p:spTgt>
                                        </p:tgtEl>
                                        <p:attrNameLst>
                                          <p:attrName>ppt_x</p:attrName>
                                        </p:attrNameLst>
                                      </p:cBhvr>
                                      <p:tavLst>
                                        <p:tav tm="0">
                                          <p:val>
                                            <p:strVal val="#ppt_x"/>
                                          </p:val>
                                        </p:tav>
                                        <p:tav tm="100000">
                                          <p:val>
                                            <p:strVal val="#ppt_x"/>
                                          </p:val>
                                        </p:tav>
                                      </p:tavLst>
                                    </p:anim>
                                    <p:anim calcmode="lin" valueType="num">
                                      <p:cBhvr additive="base">
                                        <p:cTn id="101" dur="500" fill="hold"/>
                                        <p:tgtEl>
                                          <p:spTgt spid="52246">
                                            <p:bg/>
                                          </p:spTgt>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52246">
                                            <p:txEl>
                                              <p:pRg st="0" end="0"/>
                                            </p:txEl>
                                          </p:spTgt>
                                        </p:tgtEl>
                                        <p:attrNameLst>
                                          <p:attrName>style.visibility</p:attrName>
                                        </p:attrNameLst>
                                      </p:cBhvr>
                                      <p:to>
                                        <p:strVal val="visible"/>
                                      </p:to>
                                    </p:set>
                                    <p:anim calcmode="lin" valueType="num">
                                      <p:cBhvr additive="base">
                                        <p:cTn id="104" dur="500" fill="hold"/>
                                        <p:tgtEl>
                                          <p:spTgt spid="52246">
                                            <p:txEl>
                                              <p:pRg st="0" end="0"/>
                                            </p:txEl>
                                          </p:spTgt>
                                        </p:tgtEl>
                                        <p:attrNameLst>
                                          <p:attrName>ppt_x</p:attrName>
                                        </p:attrNameLst>
                                      </p:cBhvr>
                                      <p:tavLst>
                                        <p:tav tm="0">
                                          <p:val>
                                            <p:strVal val="#ppt_x"/>
                                          </p:val>
                                        </p:tav>
                                        <p:tav tm="100000">
                                          <p:val>
                                            <p:strVal val="#ppt_x"/>
                                          </p:val>
                                        </p:tav>
                                      </p:tavLst>
                                    </p:anim>
                                    <p:anim calcmode="lin" valueType="num">
                                      <p:cBhvr additive="base">
                                        <p:cTn id="105" dur="500" fill="hold"/>
                                        <p:tgtEl>
                                          <p:spTgt spid="52246">
                                            <p:txEl>
                                              <p:pRg st="0" end="0"/>
                                            </p:txEl>
                                          </p:spTgt>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52247">
                                            <p:bg/>
                                          </p:spTgt>
                                        </p:tgtEl>
                                        <p:attrNameLst>
                                          <p:attrName>style.visibility</p:attrName>
                                        </p:attrNameLst>
                                      </p:cBhvr>
                                      <p:to>
                                        <p:strVal val="visible"/>
                                      </p:to>
                                    </p:set>
                                    <p:anim calcmode="lin" valueType="num">
                                      <p:cBhvr additive="base">
                                        <p:cTn id="108" dur="500" fill="hold"/>
                                        <p:tgtEl>
                                          <p:spTgt spid="52247">
                                            <p:bg/>
                                          </p:spTgt>
                                        </p:tgtEl>
                                        <p:attrNameLst>
                                          <p:attrName>ppt_x</p:attrName>
                                        </p:attrNameLst>
                                      </p:cBhvr>
                                      <p:tavLst>
                                        <p:tav tm="0">
                                          <p:val>
                                            <p:strVal val="#ppt_x"/>
                                          </p:val>
                                        </p:tav>
                                        <p:tav tm="100000">
                                          <p:val>
                                            <p:strVal val="#ppt_x"/>
                                          </p:val>
                                        </p:tav>
                                      </p:tavLst>
                                    </p:anim>
                                    <p:anim calcmode="lin" valueType="num">
                                      <p:cBhvr additive="base">
                                        <p:cTn id="109" dur="500" fill="hold"/>
                                        <p:tgtEl>
                                          <p:spTgt spid="52247">
                                            <p:bg/>
                                          </p:spTgt>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52247">
                                            <p:txEl>
                                              <p:pRg st="0" end="0"/>
                                            </p:txEl>
                                          </p:spTgt>
                                        </p:tgtEl>
                                        <p:attrNameLst>
                                          <p:attrName>style.visibility</p:attrName>
                                        </p:attrNameLst>
                                      </p:cBhvr>
                                      <p:to>
                                        <p:strVal val="visible"/>
                                      </p:to>
                                    </p:set>
                                    <p:anim calcmode="lin" valueType="num">
                                      <p:cBhvr additive="base">
                                        <p:cTn id="112" dur="500" fill="hold"/>
                                        <p:tgtEl>
                                          <p:spTgt spid="52247">
                                            <p:txEl>
                                              <p:pRg st="0" end="0"/>
                                            </p:txEl>
                                          </p:spTgt>
                                        </p:tgtEl>
                                        <p:attrNameLst>
                                          <p:attrName>ppt_x</p:attrName>
                                        </p:attrNameLst>
                                      </p:cBhvr>
                                      <p:tavLst>
                                        <p:tav tm="0">
                                          <p:val>
                                            <p:strVal val="#ppt_x"/>
                                          </p:val>
                                        </p:tav>
                                        <p:tav tm="100000">
                                          <p:val>
                                            <p:strVal val="#ppt_x"/>
                                          </p:val>
                                        </p:tav>
                                      </p:tavLst>
                                    </p:anim>
                                    <p:anim calcmode="lin" valueType="num">
                                      <p:cBhvr additive="base">
                                        <p:cTn id="113" dur="500" fill="hold"/>
                                        <p:tgtEl>
                                          <p:spTgt spid="522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9" grpId="0" build="allAtOnce" animBg="1"/>
      <p:bldP spid="52232" grpId="0" build="allAtOnce" animBg="1"/>
      <p:bldP spid="52233" grpId="0" build="allAtOnce" animBg="1"/>
      <p:bldP spid="52238" grpId="0" build="allAtOnce" animBg="1"/>
      <p:bldP spid="52239" grpId="0" build="allAtOnce" animBg="1"/>
      <p:bldP spid="52240" grpId="0" build="allAtOnce" animBg="1"/>
      <p:bldP spid="52241" grpId="0" build="allAtOnce" animBg="1"/>
      <p:bldP spid="52242" grpId="0" build="allAtOnce" animBg="1"/>
      <p:bldP spid="52243" grpId="0" build="allAtOnce" animBg="1"/>
      <p:bldP spid="52244" grpId="0" build="allAtOnce" animBg="1"/>
      <p:bldP spid="52245" grpId="0" build="allAtOnce" animBg="1"/>
      <p:bldP spid="52246" grpId="0" build="allAtOnce" animBg="1"/>
      <p:bldP spid="52247"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endParaRPr lang="en-US"/>
          </a:p>
        </p:txBody>
      </p:sp>
      <p:sp>
        <p:nvSpPr>
          <p:cNvPr id="10" name="Rectangle 9"/>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pic>
        <p:nvPicPr>
          <p:cNvPr id="3074" name="Picture 2" descr="C:\Documents and Settings\ChenAl\Desktop\temp pix\access entitlement.JPG"/>
          <p:cNvPicPr>
            <a:picLocks noChangeAspect="1" noChangeArrowheads="1"/>
          </p:cNvPicPr>
          <p:nvPr/>
        </p:nvPicPr>
        <p:blipFill>
          <a:blip r:embed="rId4" cstate="print"/>
          <a:srcRect/>
          <a:stretch>
            <a:fillRect/>
          </a:stretch>
        </p:blipFill>
        <p:spPr bwMode="auto">
          <a:xfrm>
            <a:off x="0" y="1447800"/>
            <a:ext cx="9144000" cy="7943082"/>
          </a:xfrm>
          <a:prstGeom prst="rect">
            <a:avLst/>
          </a:prstGeom>
          <a:noFill/>
        </p:spPr>
      </p:pic>
      <p:sp>
        <p:nvSpPr>
          <p:cNvPr id="11" name="Title 1"/>
          <p:cNvSpPr txBox="1">
            <a:spLocks/>
          </p:cNvSpPr>
          <p:nvPr/>
        </p:nvSpPr>
        <p:spPr bwMode="auto">
          <a:xfrm>
            <a:off x="1258888" y="715963"/>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zh-TW" altLang="en-US" b="1" dirty="0" smtClean="0">
                <a:solidFill>
                  <a:srgbClr val="0070C0"/>
                </a:solidFill>
                <a:latin typeface="Arial" pitchFamily="34" charset="0"/>
                <a:cs typeface="Arial" pitchFamily="34" charset="0"/>
              </a:rPr>
              <a:t>機構館藏</a:t>
            </a:r>
            <a:endParaRPr lang="en-GB" altLang="zh-CN" b="1" dirty="0">
              <a:solidFill>
                <a:srgbClr val="0070C0"/>
              </a:solidFill>
              <a:latin typeface="Arial" pitchFamily="34" charset="0"/>
              <a:cs typeface="Arial" pitchFamily="34" charset="0"/>
            </a:endParaRPr>
          </a:p>
        </p:txBody>
      </p:sp>
      <p:grpSp>
        <p:nvGrpSpPr>
          <p:cNvPr id="8" name="Group 7"/>
          <p:cNvGrpSpPr/>
          <p:nvPr/>
        </p:nvGrpSpPr>
        <p:grpSpPr>
          <a:xfrm>
            <a:off x="1847850" y="4800600"/>
            <a:ext cx="7143750" cy="1510559"/>
            <a:chOff x="1847850" y="4800600"/>
            <a:chExt cx="7143750" cy="1510559"/>
          </a:xfrm>
        </p:grpSpPr>
        <p:pic>
          <p:nvPicPr>
            <p:cNvPr id="3075" name="Picture 3" descr="C:\Documents and Settings\ChenAl\Desktop\temp pix\download journal marc.JPG"/>
            <p:cNvPicPr>
              <a:picLocks noChangeAspect="1" noChangeArrowheads="1"/>
            </p:cNvPicPr>
            <p:nvPr/>
          </p:nvPicPr>
          <p:blipFill>
            <a:blip r:embed="rId5" cstate="print"/>
            <a:srcRect/>
            <a:stretch>
              <a:fillRect/>
            </a:stretch>
          </p:blipFill>
          <p:spPr bwMode="auto">
            <a:xfrm>
              <a:off x="1847850" y="4800600"/>
              <a:ext cx="7143750" cy="1143000"/>
            </a:xfrm>
            <a:prstGeom prst="rect">
              <a:avLst/>
            </a:prstGeom>
            <a:noFill/>
            <a:ln>
              <a:solidFill>
                <a:schemeClr val="accent1"/>
              </a:solidFill>
            </a:ln>
          </p:spPr>
        </p:pic>
        <p:sp>
          <p:nvSpPr>
            <p:cNvPr id="6" name="Left Arrow 5"/>
            <p:cNvSpPr/>
            <p:nvPr/>
          </p:nvSpPr>
          <p:spPr>
            <a:xfrm rot="5400000">
              <a:off x="7006520" y="5915078"/>
              <a:ext cx="504825" cy="287337"/>
            </a:xfrm>
            <a:prstGeom prst="lef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sp>
          <p:nvSpPr>
            <p:cNvPr id="7" name="TextBox 11"/>
            <p:cNvSpPr txBox="1">
              <a:spLocks noChangeArrowheads="1"/>
            </p:cNvSpPr>
            <p:nvPr/>
          </p:nvSpPr>
          <p:spPr bwMode="auto">
            <a:xfrm>
              <a:off x="5029200" y="5791200"/>
              <a:ext cx="2133600" cy="369332"/>
            </a:xfrm>
            <a:prstGeom prst="rect">
              <a:avLst/>
            </a:prstGeom>
            <a:noFill/>
            <a:ln w="12700">
              <a:noFill/>
              <a:miter lim="800000"/>
              <a:headEnd/>
              <a:tailEnd/>
            </a:ln>
          </p:spPr>
          <p:txBody>
            <a:bodyPr wrap="square">
              <a:spAutoFit/>
            </a:bodyPr>
            <a:lstStyle/>
            <a:p>
              <a:r>
                <a:rPr lang="zh-TW" altLang="en-US" b="1" dirty="0" smtClean="0">
                  <a:solidFill>
                    <a:srgbClr val="FF66CC"/>
                  </a:solidFill>
                  <a:latin typeface="Arial" pitchFamily="34" charset="0"/>
                  <a:ea typeface="SimSun" pitchFamily="2" charset="-122"/>
                </a:rPr>
                <a:t>可下載期刊</a:t>
              </a:r>
              <a:r>
                <a:rPr lang="en-US" altLang="zh-TW" b="1" dirty="0" smtClean="0">
                  <a:solidFill>
                    <a:srgbClr val="FF66CC"/>
                  </a:solidFill>
                  <a:latin typeface="Arial" pitchFamily="34" charset="0"/>
                  <a:ea typeface="SimSun" pitchFamily="2" charset="-122"/>
                </a:rPr>
                <a:t>MARC</a:t>
              </a:r>
              <a:endParaRPr lang="zh-TW" b="1" dirty="0">
                <a:solidFill>
                  <a:srgbClr val="FF66CC"/>
                </a:solidFill>
                <a:latin typeface="Arial" pitchFamily="34" charset="0"/>
                <a:ea typeface="SimSun" pitchFamily="2" charset="-122"/>
              </a:endParaRPr>
            </a:p>
          </p:txBody>
        </p:sp>
      </p:grpSp>
    </p:spTree>
    <p:extLst>
      <p:ext uri="{BB962C8B-B14F-4D97-AF65-F5344CB8AC3E}">
        <p14:creationId xmlns="" xmlns:p14="http://schemas.microsoft.com/office/powerpoint/2010/main" val="100846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3" name="Title 1"/>
          <p:cNvSpPr>
            <a:spLocks noGrp="1"/>
          </p:cNvSpPr>
          <p:nvPr>
            <p:ph type="title"/>
          </p:nvPr>
        </p:nvSpPr>
        <p:spPr>
          <a:xfrm>
            <a:off x="1190625" y="1577975"/>
            <a:ext cx="6684963" cy="3798888"/>
          </a:xfrm>
        </p:spPr>
        <p:txBody>
          <a:bodyPr/>
          <a:lstStyle/>
          <a:p>
            <a:pPr algn="l" eaLnBrk="1" hangingPunct="1"/>
            <a:r>
              <a:rPr lang="zh-TW" altLang="en-US" sz="3600" b="1" dirty="0" smtClean="0">
                <a:solidFill>
                  <a:srgbClr val="4073A9"/>
                </a:solidFill>
              </a:rPr>
              <a:t>主要內容</a:t>
            </a:r>
            <a:r>
              <a:rPr lang="en-US" altLang="zh-CN" sz="2200" dirty="0" smtClean="0">
                <a:solidFill>
                  <a:srgbClr val="4073A9"/>
                </a:solidFill>
              </a:rPr>
              <a:t/>
            </a:r>
            <a:br>
              <a:rPr lang="en-US" altLang="zh-CN" sz="2200" dirty="0" smtClean="0">
                <a:solidFill>
                  <a:srgbClr val="4073A9"/>
                </a:solidFill>
              </a:rPr>
            </a:br>
            <a:r>
              <a:rPr lang="en-US" altLang="zh-CN" sz="2200" dirty="0" smtClean="0"/>
              <a:t/>
            </a:r>
            <a:br>
              <a:rPr lang="en-US" altLang="zh-CN" sz="2200" dirty="0" smtClean="0"/>
            </a:br>
            <a:r>
              <a:rPr lang="en-US" altLang="zh-CN" sz="3200" dirty="0" smtClean="0">
                <a:latin typeface="+mn-ea"/>
                <a:ea typeface="+mn-ea"/>
                <a:sym typeface="Wingdings" pitchFamily="2" charset="2"/>
              </a:rPr>
              <a:t></a:t>
            </a:r>
            <a:r>
              <a:rPr lang="zh-TW" altLang="en-US" sz="3200" dirty="0" smtClean="0">
                <a:latin typeface="+mn-ea"/>
                <a:ea typeface="+mn-ea"/>
              </a:rPr>
              <a:t>公司簡介</a:t>
            </a:r>
            <a:r>
              <a:rPr lang="zh-TW" altLang="en-US" sz="3200" dirty="0">
                <a:latin typeface="+mn-ea"/>
              </a:rPr>
              <a:t>暨</a:t>
            </a:r>
            <a:r>
              <a:rPr lang="en-US" altLang="zh-CN" sz="3200" dirty="0" smtClean="0">
                <a:latin typeface="+mn-ea"/>
                <a:ea typeface="+mn-ea"/>
              </a:rPr>
              <a:t>CONCERT</a:t>
            </a:r>
            <a:r>
              <a:rPr lang="zh-TW" altLang="en-US" sz="3200" dirty="0" smtClean="0">
                <a:latin typeface="+mn-ea"/>
                <a:ea typeface="+mn-ea"/>
              </a:rPr>
              <a:t>合輯說明</a:t>
            </a:r>
            <a:r>
              <a:rPr lang="en-US" altLang="zh-TW" sz="3200" dirty="0" smtClean="0">
                <a:latin typeface="+mn-ea"/>
                <a:ea typeface="+mn-ea"/>
              </a:rPr>
              <a:t/>
            </a:r>
            <a:br>
              <a:rPr lang="en-US" altLang="zh-TW" sz="3200" dirty="0" smtClean="0">
                <a:latin typeface="+mn-ea"/>
                <a:ea typeface="+mn-ea"/>
              </a:rPr>
            </a:br>
            <a:r>
              <a:rPr lang="en-US" altLang="zh-CN" sz="3200" dirty="0" smtClean="0">
                <a:latin typeface="+mn-ea"/>
                <a:ea typeface="+mn-ea"/>
                <a:sym typeface="Wingdings" pitchFamily="2" charset="2"/>
              </a:rPr>
              <a:t></a:t>
            </a:r>
            <a:r>
              <a:rPr lang="zh-TW" altLang="en-US" sz="3200" dirty="0" smtClean="0">
                <a:latin typeface="+mn-ea"/>
                <a:ea typeface="+mn-ea"/>
                <a:sym typeface="Wingdings" pitchFamily="2" charset="2"/>
              </a:rPr>
              <a:t>管理者介面</a:t>
            </a:r>
            <a:r>
              <a:rPr lang="en-US" altLang="zh-TW" sz="3200" dirty="0" smtClean="0">
                <a:latin typeface="+mn-ea"/>
                <a:ea typeface="+mn-ea"/>
                <a:sym typeface="Wingdings" pitchFamily="2" charset="2"/>
              </a:rPr>
              <a:t/>
            </a:r>
            <a:br>
              <a:rPr lang="en-US" altLang="zh-TW" sz="3200" dirty="0" smtClean="0">
                <a:latin typeface="+mn-ea"/>
                <a:ea typeface="+mn-ea"/>
                <a:sym typeface="Wingdings" pitchFamily="2" charset="2"/>
              </a:rPr>
            </a:br>
            <a:r>
              <a:rPr lang="en-US" altLang="zh-CN" sz="3200" dirty="0" smtClean="0">
                <a:latin typeface="+mn-ea"/>
                <a:ea typeface="+mn-ea"/>
                <a:sym typeface="Wingdings" pitchFamily="2" charset="2"/>
              </a:rPr>
              <a:t></a:t>
            </a:r>
            <a:r>
              <a:rPr lang="zh-TW" altLang="en-US" sz="3200" dirty="0" smtClean="0">
                <a:latin typeface="+mn-ea"/>
                <a:ea typeface="+mn-ea"/>
                <a:sym typeface="Wingdings" pitchFamily="2" charset="2"/>
              </a:rPr>
              <a:t>特色功能</a:t>
            </a:r>
            <a:r>
              <a:rPr lang="en-US" altLang="zh-CN" sz="3200" dirty="0" smtClean="0">
                <a:latin typeface="+mn-ea"/>
                <a:ea typeface="+mn-ea"/>
              </a:rPr>
              <a:t/>
            </a:r>
            <a:br>
              <a:rPr lang="en-US" altLang="zh-CN" sz="3200" dirty="0" smtClean="0">
                <a:latin typeface="+mn-ea"/>
                <a:ea typeface="+mn-ea"/>
              </a:rPr>
            </a:br>
            <a:r>
              <a:rPr lang="en-US" altLang="zh-CN" sz="3200" dirty="0" smtClean="0">
                <a:latin typeface="+mn-ea"/>
                <a:ea typeface="+mn-ea"/>
                <a:sym typeface="Wingdings" pitchFamily="2" charset="2"/>
              </a:rPr>
              <a:t></a:t>
            </a:r>
            <a:r>
              <a:rPr lang="zh-TW" altLang="en-US" sz="3200" dirty="0" smtClean="0">
                <a:latin typeface="+mn-ea"/>
                <a:ea typeface="+mn-ea"/>
                <a:sym typeface="Wingdings" pitchFamily="2" charset="2"/>
              </a:rPr>
              <a:t>使用者介面</a:t>
            </a:r>
            <a:r>
              <a:rPr lang="en-US" altLang="zh-TW" sz="3200" dirty="0" smtClean="0">
                <a:latin typeface="+mn-ea"/>
                <a:ea typeface="+mn-ea"/>
                <a:sym typeface="Wingdings" pitchFamily="2" charset="2"/>
              </a:rPr>
              <a:t/>
            </a:r>
            <a:br>
              <a:rPr lang="en-US" altLang="zh-TW" sz="3200" dirty="0" smtClean="0">
                <a:latin typeface="+mn-ea"/>
                <a:ea typeface="+mn-ea"/>
                <a:sym typeface="Wingdings" pitchFamily="2" charset="2"/>
              </a:rPr>
            </a:br>
            <a:r>
              <a:rPr lang="en-US" altLang="zh-CN" sz="3200" dirty="0" smtClean="0">
                <a:latin typeface="+mn-ea"/>
                <a:ea typeface="+mn-ea"/>
                <a:sym typeface="Wingdings" pitchFamily="2" charset="2"/>
              </a:rPr>
              <a:t></a:t>
            </a:r>
            <a:r>
              <a:rPr lang="zh-TW" altLang="en-US" sz="3200" dirty="0" smtClean="0">
                <a:latin typeface="+mn-ea"/>
                <a:ea typeface="+mn-ea"/>
                <a:sym typeface="Wingdings" pitchFamily="2" charset="2"/>
              </a:rPr>
              <a:t>行動閱讀</a:t>
            </a:r>
            <a:r>
              <a:rPr lang="en-US" altLang="zh-TW" sz="3200" dirty="0" smtClean="0">
                <a:latin typeface="+mn-ea"/>
                <a:ea typeface="+mn-ea"/>
                <a:sym typeface="Wingdings" pitchFamily="2" charset="2"/>
              </a:rPr>
              <a:t/>
            </a:r>
            <a:br>
              <a:rPr lang="en-US" altLang="zh-TW" sz="3200" dirty="0" smtClean="0">
                <a:latin typeface="+mn-ea"/>
                <a:ea typeface="+mn-ea"/>
                <a:sym typeface="Wingdings" pitchFamily="2" charset="2"/>
              </a:rPr>
            </a:br>
            <a:r>
              <a:rPr lang="en-US" altLang="zh-TW" sz="3200" dirty="0" smtClean="0">
                <a:latin typeface="+mn-ea"/>
                <a:ea typeface="+mn-ea"/>
                <a:sym typeface="Wingdings" pitchFamily="2" charset="2"/>
              </a:rPr>
              <a:t/>
            </a:r>
            <a:br>
              <a:rPr lang="en-US" altLang="zh-TW" sz="3200" dirty="0" smtClean="0">
                <a:latin typeface="+mn-ea"/>
                <a:ea typeface="+mn-ea"/>
                <a:sym typeface="Wingdings" pitchFamily="2" charset="2"/>
              </a:rPr>
            </a:br>
            <a:r>
              <a:rPr lang="en-US" altLang="zh-TW" sz="2200" dirty="0" smtClean="0">
                <a:sym typeface="Wingdings" pitchFamily="2" charset="2"/>
              </a:rPr>
              <a:t/>
            </a:r>
            <a:br>
              <a:rPr lang="en-US" altLang="zh-TW" sz="2200" dirty="0" smtClean="0">
                <a:sym typeface="Wingdings" pitchFamily="2" charset="2"/>
              </a:rPr>
            </a:br>
            <a:endParaRPr lang="en-GB" altLang="zh-CN" sz="2200" b="1" dirty="0" smtClean="0"/>
          </a:p>
        </p:txBody>
      </p:sp>
      <p:pic>
        <p:nvPicPr>
          <p:cNvPr id="10244" name="Picture 8"/>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092950" y="688975"/>
            <a:ext cx="1347788" cy="188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5" name="Picture 2" descr="http://resources.tandfonline.com/images/mobile-site-image.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4449762" y="3097213"/>
            <a:ext cx="4524375" cy="3448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532262" y="5531368"/>
            <a:ext cx="4243469" cy="646331"/>
          </a:xfrm>
          <a:prstGeom prst="rect">
            <a:avLst/>
          </a:prstGeom>
          <a:noFill/>
        </p:spPr>
        <p:txBody>
          <a:bodyPr wrap="none" rtlCol="0">
            <a:spAutoFit/>
          </a:bodyPr>
          <a:lstStyle/>
          <a:p>
            <a:r>
              <a:rPr lang="en-US" dirty="0">
                <a:hlinkClick r:id="rId6"/>
              </a:rPr>
              <a:t>http://service.flysheet.com.tw/online/T&amp;F</a:t>
            </a:r>
            <a:r>
              <a:rPr lang="en-US" dirty="0" smtClean="0">
                <a:hlinkClick r:id="rId6"/>
              </a:rPr>
              <a:t>/</a:t>
            </a:r>
            <a:endParaRPr lang="en-US" dirty="0" smtClean="0"/>
          </a:p>
          <a:p>
            <a:endParaRPr lang="en-US" dirty="0"/>
          </a:p>
        </p:txBody>
      </p:sp>
    </p:spTree>
    <p:extLst>
      <p:ext uri="{BB962C8B-B14F-4D97-AF65-F5344CB8AC3E}">
        <p14:creationId xmlns="" xmlns:p14="http://schemas.microsoft.com/office/powerpoint/2010/main" val="31272670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3" name="Picture 3"/>
          <p:cNvPicPr>
            <a:picLocks noChangeAspect="1" noChangeArrowheads="1"/>
          </p:cNvPicPr>
          <p:nvPr/>
        </p:nvPicPr>
        <p:blipFill>
          <a:blip r:embed="rId4" cstate="email"/>
          <a:srcRect/>
          <a:stretch>
            <a:fillRect/>
          </a:stretch>
        </p:blipFill>
        <p:spPr bwMode="auto">
          <a:xfrm>
            <a:off x="1258888" y="2128630"/>
            <a:ext cx="1657350" cy="527050"/>
          </a:xfrm>
          <a:prstGeom prst="rect">
            <a:avLst/>
          </a:prstGeom>
          <a:noFill/>
          <a:ln w="9525">
            <a:solidFill>
              <a:srgbClr val="0070C0"/>
            </a:solidFill>
            <a:miter lim="800000"/>
            <a:headEnd/>
            <a:tailEnd/>
          </a:ln>
        </p:spPr>
      </p:pic>
      <p:grpSp>
        <p:nvGrpSpPr>
          <p:cNvPr id="19" name="Group 18"/>
          <p:cNvGrpSpPr/>
          <p:nvPr/>
        </p:nvGrpSpPr>
        <p:grpSpPr>
          <a:xfrm>
            <a:off x="3521073" y="3973873"/>
            <a:ext cx="3786189" cy="307975"/>
            <a:chOff x="3521073" y="3687265"/>
            <a:chExt cx="3786189" cy="307975"/>
          </a:xfrm>
        </p:grpSpPr>
        <p:sp>
          <p:nvSpPr>
            <p:cNvPr id="31" name="Left Arrow 30"/>
            <p:cNvSpPr/>
            <p:nvPr/>
          </p:nvSpPr>
          <p:spPr>
            <a:xfrm>
              <a:off x="3521073" y="3707903"/>
              <a:ext cx="504825" cy="287337"/>
            </a:xfrm>
            <a:prstGeom prst="lef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sp>
          <p:nvSpPr>
            <p:cNvPr id="53257" name="TextBox 11"/>
            <p:cNvSpPr txBox="1">
              <a:spLocks noChangeArrowheads="1"/>
            </p:cNvSpPr>
            <p:nvPr/>
          </p:nvSpPr>
          <p:spPr bwMode="auto">
            <a:xfrm>
              <a:off x="4067175" y="3687265"/>
              <a:ext cx="3240087" cy="307975"/>
            </a:xfrm>
            <a:prstGeom prst="rect">
              <a:avLst/>
            </a:prstGeom>
            <a:noFill/>
            <a:ln w="12700">
              <a:noFill/>
              <a:miter lim="800000"/>
              <a:headEnd/>
              <a:tailEnd/>
            </a:ln>
          </p:spPr>
          <p:txBody>
            <a:bodyPr>
              <a:spAutoFit/>
            </a:bodyPr>
            <a:lstStyle/>
            <a:p>
              <a:r>
                <a:rPr lang="zh-TW" altLang="en-US" sz="1400" b="1" dirty="0" smtClean="0">
                  <a:solidFill>
                    <a:srgbClr val="FF66CC"/>
                  </a:solidFill>
                  <a:latin typeface="Arial" pitchFamily="34" charset="0"/>
                  <a:ea typeface="SimSun" pitchFamily="2" charset="-122"/>
                </a:rPr>
                <a:t>可定期寄送使用統計</a:t>
              </a:r>
              <a:endParaRPr lang="zh-TW" sz="1400" b="1" dirty="0">
                <a:solidFill>
                  <a:srgbClr val="FF66CC"/>
                </a:solidFill>
                <a:latin typeface="Arial" pitchFamily="34" charset="0"/>
                <a:ea typeface="SimSun" pitchFamily="2" charset="-122"/>
              </a:endParaRPr>
            </a:p>
          </p:txBody>
        </p:sp>
      </p:grpSp>
      <p:sp>
        <p:nvSpPr>
          <p:cNvPr id="24" name="Rectangle 23"/>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25" name="Title 1"/>
          <p:cNvSpPr txBox="1">
            <a:spLocks/>
          </p:cNvSpPr>
          <p:nvPr/>
        </p:nvSpPr>
        <p:spPr bwMode="auto">
          <a:xfrm>
            <a:off x="1258888" y="715963"/>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zh-TW" altLang="en-US" b="1" dirty="0" smtClean="0">
                <a:solidFill>
                  <a:srgbClr val="0070C0"/>
                </a:solidFill>
                <a:latin typeface="Arial" pitchFamily="34" charset="0"/>
                <a:cs typeface="Arial" pitchFamily="34" charset="0"/>
              </a:rPr>
              <a:t>匯出使用統計報告</a:t>
            </a:r>
            <a:r>
              <a:rPr lang="en-US" altLang="zh-TW" b="1" dirty="0" smtClean="0">
                <a:solidFill>
                  <a:srgbClr val="0070C0"/>
                </a:solidFill>
                <a:latin typeface="Arial" pitchFamily="34" charset="0"/>
                <a:cs typeface="Arial" pitchFamily="34" charset="0"/>
              </a:rPr>
              <a:t> I</a:t>
            </a:r>
            <a:endParaRPr lang="en-GB" altLang="zh-CN" b="1" dirty="0">
              <a:solidFill>
                <a:srgbClr val="0070C0"/>
              </a:solidFill>
              <a:latin typeface="Arial" pitchFamily="34" charset="0"/>
              <a:cs typeface="Arial" pitchFamily="34" charset="0"/>
            </a:endParaRPr>
          </a:p>
        </p:txBody>
      </p:sp>
      <p:pic>
        <p:nvPicPr>
          <p:cNvPr id="1028" name="Picture 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258888" y="3088926"/>
            <a:ext cx="5924550" cy="895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2" name="群組 11"/>
          <p:cNvGrpSpPr/>
          <p:nvPr/>
        </p:nvGrpSpPr>
        <p:grpSpPr>
          <a:xfrm>
            <a:off x="733425" y="715963"/>
            <a:ext cx="7677150" cy="2200275"/>
            <a:chOff x="733425" y="455405"/>
            <a:chExt cx="7677150" cy="2200275"/>
          </a:xfrm>
        </p:grpSpPr>
        <p:pic>
          <p:nvPicPr>
            <p:cNvPr id="1026" name="Picture 2"/>
            <p:cNvPicPr>
              <a:picLocks noChangeAspect="1" noChangeArrowheads="1"/>
            </p:cNvPicPr>
            <p:nvPr/>
          </p:nvPicPr>
          <p:blipFill>
            <a:blip r:embed="rId6"/>
            <a:srcRect/>
            <a:stretch>
              <a:fillRect/>
            </a:stretch>
          </p:blipFill>
          <p:spPr bwMode="auto">
            <a:xfrm>
              <a:off x="733425" y="455405"/>
              <a:ext cx="7677150" cy="2200275"/>
            </a:xfrm>
            <a:prstGeom prst="rect">
              <a:avLst/>
            </a:prstGeom>
            <a:noFill/>
            <a:ln w="9525">
              <a:noFill/>
              <a:miter lim="800000"/>
              <a:headEnd/>
              <a:tailEnd/>
            </a:ln>
          </p:spPr>
        </p:pic>
        <p:sp>
          <p:nvSpPr>
            <p:cNvPr id="11" name="矩形 10"/>
            <p:cNvSpPr/>
            <p:nvPr/>
          </p:nvSpPr>
          <p:spPr>
            <a:xfrm>
              <a:off x="6193971" y="1651000"/>
              <a:ext cx="2216604" cy="1004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 xmlns:p14="http://schemas.microsoft.com/office/powerpoint/2010/main" val="1133591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2000"/>
                                        <p:tgtEl>
                                          <p:spTgt spid="12"/>
                                        </p:tgtEl>
                                        <p:attrNameLst>
                                          <p:attrName>ppt_x</p:attrName>
                                        </p:attrNameLst>
                                      </p:cBhvr>
                                      <p:tavLst>
                                        <p:tav tm="0">
                                          <p:val>
                                            <p:strVal val="ppt_x"/>
                                          </p:val>
                                        </p:tav>
                                        <p:tav tm="100000">
                                          <p:val>
                                            <p:strVal val="ppt_x"/>
                                          </p:val>
                                        </p:tav>
                                      </p:tavLst>
                                    </p:anim>
                                    <p:anim calcmode="lin" valueType="num">
                                      <p:cBhvr additive="base">
                                        <p:cTn id="7" dur="2000"/>
                                        <p:tgtEl>
                                          <p:spTgt spid="12"/>
                                        </p:tgtEl>
                                        <p:attrNameLst>
                                          <p:attrName>ppt_y</p:attrName>
                                        </p:attrNameLst>
                                      </p:cBhvr>
                                      <p:tavLst>
                                        <p:tav tm="0">
                                          <p:val>
                                            <p:strVal val="ppt_y"/>
                                          </p:val>
                                        </p:tav>
                                        <p:tav tm="100000">
                                          <p:val>
                                            <p:strVal val="1+ppt_h/2"/>
                                          </p:val>
                                        </p:tav>
                                      </p:tavLst>
                                    </p:anim>
                                    <p:set>
                                      <p:cBhvr>
                                        <p:cTn id="8" dur="1" fill="hold">
                                          <p:stCondLst>
                                            <p:cond delay="1999"/>
                                          </p:stCondLst>
                                        </p:cTn>
                                        <p:tgtEl>
                                          <p:spTgt spid="1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34192" y="1285716"/>
            <a:ext cx="6649768" cy="59228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9" name="Group 18"/>
          <p:cNvGrpSpPr/>
          <p:nvPr/>
        </p:nvGrpSpPr>
        <p:grpSpPr>
          <a:xfrm>
            <a:off x="3135172" y="1803877"/>
            <a:ext cx="3786189" cy="307975"/>
            <a:chOff x="3521073" y="3687265"/>
            <a:chExt cx="3786189" cy="307975"/>
          </a:xfrm>
        </p:grpSpPr>
        <p:sp>
          <p:nvSpPr>
            <p:cNvPr id="31" name="Left Arrow 30"/>
            <p:cNvSpPr/>
            <p:nvPr/>
          </p:nvSpPr>
          <p:spPr>
            <a:xfrm>
              <a:off x="3521073" y="3707903"/>
              <a:ext cx="504825" cy="287337"/>
            </a:xfrm>
            <a:prstGeom prst="lef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sp>
          <p:nvSpPr>
            <p:cNvPr id="53257" name="TextBox 11"/>
            <p:cNvSpPr txBox="1">
              <a:spLocks noChangeArrowheads="1"/>
            </p:cNvSpPr>
            <p:nvPr/>
          </p:nvSpPr>
          <p:spPr bwMode="auto">
            <a:xfrm>
              <a:off x="4067175" y="3687265"/>
              <a:ext cx="3240087" cy="307975"/>
            </a:xfrm>
            <a:prstGeom prst="rect">
              <a:avLst/>
            </a:prstGeom>
            <a:noFill/>
            <a:ln w="12700">
              <a:noFill/>
              <a:miter lim="800000"/>
              <a:headEnd/>
              <a:tailEnd/>
            </a:ln>
          </p:spPr>
          <p:txBody>
            <a:bodyPr>
              <a:spAutoFit/>
            </a:bodyPr>
            <a:lstStyle/>
            <a:p>
              <a:r>
                <a:rPr lang="zh-TW" altLang="en-US" sz="1400" b="1" dirty="0" smtClean="0">
                  <a:solidFill>
                    <a:srgbClr val="FF66CC"/>
                  </a:solidFill>
                  <a:latin typeface="Arial" pitchFamily="34" charset="0"/>
                  <a:ea typeface="SimSun" pitchFamily="2" charset="-122"/>
                </a:rPr>
                <a:t>選擇需要的報告年份和報告類型</a:t>
              </a:r>
              <a:endParaRPr lang="zh-TW" sz="1400" b="1" dirty="0">
                <a:solidFill>
                  <a:srgbClr val="FF66CC"/>
                </a:solidFill>
                <a:latin typeface="Arial" pitchFamily="34" charset="0"/>
                <a:ea typeface="SimSun" pitchFamily="2" charset="-122"/>
              </a:endParaRPr>
            </a:p>
          </p:txBody>
        </p:sp>
      </p:grpSp>
      <p:grpSp>
        <p:nvGrpSpPr>
          <p:cNvPr id="20" name="Group 19"/>
          <p:cNvGrpSpPr/>
          <p:nvPr/>
        </p:nvGrpSpPr>
        <p:grpSpPr>
          <a:xfrm>
            <a:off x="5892535" y="3934350"/>
            <a:ext cx="3752056" cy="307975"/>
            <a:chOff x="3636963" y="5435600"/>
            <a:chExt cx="3752056" cy="307975"/>
          </a:xfrm>
        </p:grpSpPr>
        <p:sp>
          <p:nvSpPr>
            <p:cNvPr id="35" name="Left Arrow 34"/>
            <p:cNvSpPr/>
            <p:nvPr/>
          </p:nvSpPr>
          <p:spPr>
            <a:xfrm>
              <a:off x="3636963" y="5445920"/>
              <a:ext cx="503237" cy="287337"/>
            </a:xfrm>
            <a:prstGeom prst="lef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sp>
          <p:nvSpPr>
            <p:cNvPr id="53259" name="TextBox 11"/>
            <p:cNvSpPr txBox="1">
              <a:spLocks noChangeArrowheads="1"/>
            </p:cNvSpPr>
            <p:nvPr/>
          </p:nvSpPr>
          <p:spPr bwMode="auto">
            <a:xfrm>
              <a:off x="4148931" y="5435600"/>
              <a:ext cx="3240088" cy="307975"/>
            </a:xfrm>
            <a:prstGeom prst="rect">
              <a:avLst/>
            </a:prstGeom>
            <a:noFill/>
            <a:ln w="12700">
              <a:noFill/>
              <a:miter lim="800000"/>
              <a:headEnd/>
              <a:tailEnd/>
            </a:ln>
          </p:spPr>
          <p:txBody>
            <a:bodyPr>
              <a:spAutoFit/>
            </a:bodyPr>
            <a:lstStyle/>
            <a:p>
              <a:r>
                <a:rPr lang="zh-TW" altLang="en-US" sz="1400" b="1" dirty="0" smtClean="0">
                  <a:solidFill>
                    <a:srgbClr val="FF66CC"/>
                  </a:solidFill>
                  <a:latin typeface="Arial" pitchFamily="34" charset="0"/>
                  <a:ea typeface="SimSun" pitchFamily="2" charset="-122"/>
                </a:rPr>
                <a:t>選擇需要的報告格式</a:t>
              </a:r>
              <a:endParaRPr lang="zh-TW" sz="1400" b="1" dirty="0">
                <a:solidFill>
                  <a:srgbClr val="FF66CC"/>
                </a:solidFill>
                <a:latin typeface="Arial" pitchFamily="34" charset="0"/>
                <a:ea typeface="SimSun" pitchFamily="2" charset="-122"/>
              </a:endParaRPr>
            </a:p>
          </p:txBody>
        </p:sp>
      </p:grpSp>
      <p:grpSp>
        <p:nvGrpSpPr>
          <p:cNvPr id="21" name="Group 20"/>
          <p:cNvGrpSpPr/>
          <p:nvPr/>
        </p:nvGrpSpPr>
        <p:grpSpPr>
          <a:xfrm>
            <a:off x="3540990" y="6338006"/>
            <a:ext cx="3999707" cy="307777"/>
            <a:chOff x="4647406" y="5843785"/>
            <a:chExt cx="3999707" cy="307777"/>
          </a:xfrm>
        </p:grpSpPr>
        <p:sp>
          <p:nvSpPr>
            <p:cNvPr id="37" name="Left Arrow 36"/>
            <p:cNvSpPr/>
            <p:nvPr/>
          </p:nvSpPr>
          <p:spPr>
            <a:xfrm>
              <a:off x="4647406" y="5864224"/>
              <a:ext cx="503237" cy="287338"/>
            </a:xfrm>
            <a:prstGeom prst="lef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sp>
          <p:nvSpPr>
            <p:cNvPr id="53261" name="TextBox 11"/>
            <p:cNvSpPr txBox="1">
              <a:spLocks noChangeArrowheads="1"/>
            </p:cNvSpPr>
            <p:nvPr/>
          </p:nvSpPr>
          <p:spPr bwMode="auto">
            <a:xfrm>
              <a:off x="5219700" y="5843785"/>
              <a:ext cx="3427413" cy="307777"/>
            </a:xfrm>
            <a:prstGeom prst="rect">
              <a:avLst/>
            </a:prstGeom>
            <a:noFill/>
            <a:ln w="12700">
              <a:noFill/>
              <a:miter lim="800000"/>
              <a:headEnd/>
              <a:tailEnd/>
            </a:ln>
          </p:spPr>
          <p:txBody>
            <a:bodyPr>
              <a:spAutoFit/>
            </a:bodyPr>
            <a:lstStyle/>
            <a:p>
              <a:r>
                <a:rPr lang="zh-CN" altLang="en-US" sz="1400" b="1" dirty="0" smtClean="0">
                  <a:solidFill>
                    <a:srgbClr val="FF66CC"/>
                  </a:solidFill>
                  <a:latin typeface="Arial" pitchFamily="34" charset="0"/>
                  <a:ea typeface="SimSun" pitchFamily="2" charset="-122"/>
                </a:rPr>
                <a:t>默認管理</a:t>
              </a:r>
              <a:r>
                <a:rPr lang="zh-TW" altLang="en-US" sz="1400" b="1" dirty="0" smtClean="0">
                  <a:solidFill>
                    <a:srgbClr val="FF66CC"/>
                  </a:solidFill>
                  <a:latin typeface="Arial" pitchFamily="34" charset="0"/>
                  <a:ea typeface="SimSun" pitchFamily="2" charset="-122"/>
                </a:rPr>
                <a:t>者</a:t>
              </a:r>
              <a:r>
                <a:rPr lang="en-US" altLang="zh-CN" sz="1400" b="1" dirty="0" smtClean="0">
                  <a:solidFill>
                    <a:srgbClr val="FF66CC"/>
                  </a:solidFill>
                  <a:latin typeface="Arial" pitchFamily="34" charset="0"/>
                  <a:ea typeface="SimSun" pitchFamily="2" charset="-122"/>
                </a:rPr>
                <a:t>email</a:t>
              </a:r>
              <a:r>
                <a:rPr lang="zh-CN" altLang="en-US" sz="1400" b="1" dirty="0" smtClean="0">
                  <a:solidFill>
                    <a:srgbClr val="FF66CC"/>
                  </a:solidFill>
                  <a:latin typeface="Arial" pitchFamily="34" charset="0"/>
                  <a:ea typeface="SimSun" pitchFamily="2" charset="-122"/>
                </a:rPr>
                <a:t>或輸入其他</a:t>
              </a:r>
              <a:r>
                <a:rPr lang="en-US" altLang="zh-CN" sz="1400" b="1" dirty="0" smtClean="0">
                  <a:solidFill>
                    <a:srgbClr val="FF66CC"/>
                  </a:solidFill>
                  <a:latin typeface="Arial" pitchFamily="34" charset="0"/>
                  <a:ea typeface="SimSun" pitchFamily="2" charset="-122"/>
                </a:rPr>
                <a:t>email</a:t>
              </a:r>
              <a:r>
                <a:rPr lang="zh-CN" altLang="en-US" sz="1400" b="1" dirty="0">
                  <a:solidFill>
                    <a:srgbClr val="FF66CC"/>
                  </a:solidFill>
                  <a:latin typeface="Arial" pitchFamily="34" charset="0"/>
                  <a:ea typeface="SimSun" pitchFamily="2" charset="-122"/>
                </a:rPr>
                <a:t>地址</a:t>
              </a:r>
              <a:endParaRPr lang="zh-TW" sz="1400" b="1" dirty="0">
                <a:solidFill>
                  <a:srgbClr val="FF66CC"/>
                </a:solidFill>
                <a:latin typeface="Arial" pitchFamily="34" charset="0"/>
                <a:ea typeface="SimSun" pitchFamily="2" charset="-122"/>
              </a:endParaRPr>
            </a:p>
          </p:txBody>
        </p:sp>
      </p:grpSp>
      <p:sp>
        <p:nvSpPr>
          <p:cNvPr id="24" name="Rectangle 23"/>
          <p:cNvSpPr/>
          <p:nvPr/>
        </p:nvSpPr>
        <p:spPr>
          <a:xfrm>
            <a:off x="363538" y="688667"/>
            <a:ext cx="8413750" cy="866797"/>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25" name="Title 1"/>
          <p:cNvSpPr txBox="1">
            <a:spLocks/>
          </p:cNvSpPr>
          <p:nvPr/>
        </p:nvSpPr>
        <p:spPr bwMode="auto">
          <a:xfrm>
            <a:off x="1258888" y="688667"/>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zh-TW" altLang="en-US" b="1" dirty="0" smtClean="0">
                <a:solidFill>
                  <a:srgbClr val="0070C0"/>
                </a:solidFill>
                <a:latin typeface="Arial" pitchFamily="34" charset="0"/>
                <a:cs typeface="Arial" pitchFamily="34" charset="0"/>
              </a:rPr>
              <a:t>匯出使用統計報告 </a:t>
            </a:r>
            <a:r>
              <a:rPr lang="en-US" altLang="zh-TW" b="1" dirty="0" smtClean="0">
                <a:solidFill>
                  <a:srgbClr val="0070C0"/>
                </a:solidFill>
                <a:latin typeface="Arial" pitchFamily="34" charset="0"/>
                <a:cs typeface="Arial" pitchFamily="34" charset="0"/>
              </a:rPr>
              <a:t>II</a:t>
            </a:r>
            <a:endParaRPr lang="en-GB" altLang="zh-CN" b="1" dirty="0">
              <a:solidFill>
                <a:srgbClr val="0070C0"/>
              </a:solidFill>
              <a:latin typeface="Arial" pitchFamily="34" charset="0"/>
              <a:cs typeface="Arial" pitchFamily="34" charset="0"/>
            </a:endParaRPr>
          </a:p>
        </p:txBody>
      </p:sp>
    </p:spTree>
    <p:extLst>
      <p:ext uri="{BB962C8B-B14F-4D97-AF65-F5344CB8AC3E}">
        <p14:creationId xmlns="" xmlns:p14="http://schemas.microsoft.com/office/powerpoint/2010/main" val="1692999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cstate="email"/>
          <a:srcRect/>
          <a:stretch>
            <a:fillRect/>
          </a:stretch>
        </p:blipFill>
        <p:spPr bwMode="auto">
          <a:xfrm>
            <a:off x="0" y="1779735"/>
            <a:ext cx="8915400" cy="5002065"/>
          </a:xfrm>
          <a:prstGeom prst="rect">
            <a:avLst/>
          </a:prstGeom>
          <a:noFill/>
          <a:ln w="9525">
            <a:noFill/>
            <a:miter lim="800000"/>
            <a:headEnd/>
            <a:tailEnd/>
          </a:ln>
        </p:spPr>
      </p:pic>
      <p:sp>
        <p:nvSpPr>
          <p:cNvPr id="6" name="Rectangle 5"/>
          <p:cNvSpPr/>
          <p:nvPr/>
        </p:nvSpPr>
        <p:spPr>
          <a:xfrm>
            <a:off x="382109" y="768616"/>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7" name="Title 1"/>
          <p:cNvSpPr txBox="1">
            <a:spLocks/>
          </p:cNvSpPr>
          <p:nvPr/>
        </p:nvSpPr>
        <p:spPr bwMode="auto">
          <a:xfrm>
            <a:off x="1258888" y="715963"/>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zh-TW" altLang="en-US" b="1" dirty="0" smtClean="0">
                <a:solidFill>
                  <a:srgbClr val="0070C0"/>
                </a:solidFill>
                <a:latin typeface="Arial" pitchFamily="34" charset="0"/>
                <a:cs typeface="Arial" pitchFamily="34" charset="0"/>
              </a:rPr>
              <a:t>使用統計報告</a:t>
            </a:r>
            <a:endParaRPr lang="en-GB" altLang="zh-CN" b="1" dirty="0">
              <a:solidFill>
                <a:srgbClr val="0070C0"/>
              </a:solidFill>
              <a:latin typeface="Arial" pitchFamily="34" charset="0"/>
              <a:cs typeface="Arial" pitchFamily="34" charset="0"/>
            </a:endParaRPr>
          </a:p>
        </p:txBody>
      </p:sp>
    </p:spTree>
    <p:extLst>
      <p:ext uri="{BB962C8B-B14F-4D97-AF65-F5344CB8AC3E}">
        <p14:creationId xmlns="" xmlns:p14="http://schemas.microsoft.com/office/powerpoint/2010/main" val="31076915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 name="Chart 3"/>
          <p:cNvGraphicFramePr/>
          <p:nvPr>
            <p:extLst>
              <p:ext uri="{D42A27DB-BD31-4B8C-83A1-F6EECF244321}">
                <p14:modId xmlns="" xmlns:p14="http://schemas.microsoft.com/office/powerpoint/2010/main" val="2572746813"/>
              </p:ext>
            </p:extLst>
          </p:nvPr>
        </p:nvGraphicFramePr>
        <p:xfrm>
          <a:off x="762000" y="2362200"/>
          <a:ext cx="3886200" cy="3276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p:cNvGraphicFramePr/>
          <p:nvPr>
            <p:extLst>
              <p:ext uri="{D42A27DB-BD31-4B8C-83A1-F6EECF244321}">
                <p14:modId xmlns="" xmlns:p14="http://schemas.microsoft.com/office/powerpoint/2010/main" val="604799465"/>
              </p:ext>
            </p:extLst>
          </p:nvPr>
        </p:nvGraphicFramePr>
        <p:xfrm>
          <a:off x="4495800" y="1981200"/>
          <a:ext cx="4419600" cy="3962400"/>
        </p:xfrm>
        <a:graphic>
          <a:graphicData uri="http://schemas.openxmlformats.org/drawingml/2006/chart">
            <c:chart xmlns:c="http://schemas.openxmlformats.org/drawingml/2006/chart" xmlns:r="http://schemas.openxmlformats.org/officeDocument/2006/relationships" r:id="rId5"/>
          </a:graphicData>
        </a:graphic>
      </p:graphicFrame>
      <p:sp>
        <p:nvSpPr>
          <p:cNvPr id="8" name="Rectangle 7"/>
          <p:cNvSpPr/>
          <p:nvPr/>
        </p:nvSpPr>
        <p:spPr>
          <a:xfrm>
            <a:off x="365125" y="895752"/>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9" name="Title 1"/>
          <p:cNvSpPr txBox="1">
            <a:spLocks/>
          </p:cNvSpPr>
          <p:nvPr/>
        </p:nvSpPr>
        <p:spPr bwMode="auto">
          <a:xfrm>
            <a:off x="1258888" y="715963"/>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zh-TW" altLang="en-US" b="1" dirty="0" smtClean="0">
                <a:solidFill>
                  <a:srgbClr val="0070C0"/>
                </a:solidFill>
                <a:latin typeface="Arial" pitchFamily="34" charset="0"/>
                <a:cs typeface="Arial" pitchFamily="34" charset="0"/>
              </a:rPr>
              <a:t>使用分析圖表</a:t>
            </a:r>
            <a:endParaRPr lang="en-GB" altLang="zh-CN" b="1" dirty="0">
              <a:solidFill>
                <a:srgbClr val="0070C0"/>
              </a:solidFill>
              <a:latin typeface="Arial" pitchFamily="34" charset="0"/>
              <a:cs typeface="Arial" pitchFamily="34" charset="0"/>
            </a:endParaRPr>
          </a:p>
        </p:txBody>
      </p:sp>
    </p:spTree>
    <p:extLst>
      <p:ext uri="{BB962C8B-B14F-4D97-AF65-F5344CB8AC3E}">
        <p14:creationId xmlns="" xmlns:p14="http://schemas.microsoft.com/office/powerpoint/2010/main" val="18483742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graphicFrame>
        <p:nvGraphicFramePr>
          <p:cNvPr id="5" name="Content Placeholder 4"/>
          <p:cNvGraphicFramePr>
            <a:graphicFrameLocks noGrp="1"/>
          </p:cNvGraphicFramePr>
          <p:nvPr>
            <p:ph idx="1"/>
            <p:extLst>
              <p:ext uri="{D42A27DB-BD31-4B8C-83A1-F6EECF244321}">
                <p14:modId xmlns="" xmlns:p14="http://schemas.microsoft.com/office/powerpoint/2010/main" val="1099296772"/>
              </p:ext>
            </p:extLst>
          </p:nvPr>
        </p:nvGraphicFramePr>
        <p:xfrm>
          <a:off x="497000" y="1638872"/>
          <a:ext cx="3733803" cy="4709063"/>
        </p:xfrm>
        <a:graphic>
          <a:graphicData uri="http://schemas.openxmlformats.org/drawingml/2006/table">
            <a:tbl>
              <a:tblPr/>
              <a:tblGrid>
                <a:gridCol w="2314195"/>
                <a:gridCol w="689080"/>
                <a:gridCol w="730528"/>
              </a:tblGrid>
              <a:tr h="419249">
                <a:tc>
                  <a:txBody>
                    <a:bodyPr/>
                    <a:lstStyle/>
                    <a:p>
                      <a:pPr algn="l" fontAlgn="ctr"/>
                      <a:r>
                        <a:rPr lang="en-US" sz="900" b="1" i="0" u="none" strike="noStrike" dirty="0">
                          <a:solidFill>
                            <a:srgbClr val="000000"/>
                          </a:solidFill>
                          <a:latin typeface="Calibri"/>
                        </a:rPr>
                        <a:t>T&amp;F Journal long description</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1" i="0" u="none" strike="noStrike" dirty="0">
                          <a:solidFill>
                            <a:srgbClr val="000000"/>
                          </a:solidFill>
                          <a:latin typeface="Calibri"/>
                        </a:rPr>
                        <a:t>2010 IF</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1" i="0" u="none" strike="noStrike" dirty="0">
                          <a:solidFill>
                            <a:srgbClr val="000000"/>
                          </a:solidFill>
                          <a:latin typeface="Calibri"/>
                        </a:rPr>
                        <a:t>Cost per download</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21749">
                <a:tc>
                  <a:txBody>
                    <a:bodyPr/>
                    <a:lstStyle/>
                    <a:p>
                      <a:pPr algn="l" fontAlgn="ctr"/>
                      <a:r>
                        <a:rPr lang="en-US" sz="900" b="0" i="0" u="none" strike="noStrike">
                          <a:solidFill>
                            <a:srgbClr val="000000"/>
                          </a:solidFill>
                          <a:latin typeface="Calibri"/>
                        </a:rPr>
                        <a:t>Innovations in Education &amp; Teaching International</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0.644</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11</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000">
                <a:tc>
                  <a:txBody>
                    <a:bodyPr/>
                    <a:lstStyle/>
                    <a:p>
                      <a:pPr algn="l" fontAlgn="ctr"/>
                      <a:r>
                        <a:rPr lang="en-US" sz="900" b="0" i="0" u="none" strike="noStrike">
                          <a:solidFill>
                            <a:srgbClr val="000000"/>
                          </a:solidFill>
                          <a:latin typeface="Calibri"/>
                        </a:rPr>
                        <a:t>Journal of Thermal Stresses</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0.946</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11</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000">
                <a:tc>
                  <a:txBody>
                    <a:bodyPr/>
                    <a:lstStyle/>
                    <a:p>
                      <a:pPr algn="l" fontAlgn="ctr"/>
                      <a:r>
                        <a:rPr lang="en-US" sz="900" b="0" i="0" u="none" strike="noStrike">
                          <a:solidFill>
                            <a:srgbClr val="000000"/>
                          </a:solidFill>
                          <a:latin typeface="Calibri"/>
                        </a:rPr>
                        <a:t>IIE Transactions Online</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1.186</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13</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000">
                <a:tc>
                  <a:txBody>
                    <a:bodyPr/>
                    <a:lstStyle/>
                    <a:p>
                      <a:pPr algn="l" fontAlgn="ctr"/>
                      <a:r>
                        <a:rPr lang="en-US" sz="900" b="0" i="0" u="none" strike="noStrike">
                          <a:solidFill>
                            <a:srgbClr val="000000"/>
                          </a:solidFill>
                          <a:latin typeface="Calibri"/>
                        </a:rPr>
                        <a:t>The Journal of Experimental Education</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1.633</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17</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000">
                <a:tc>
                  <a:txBody>
                    <a:bodyPr/>
                    <a:lstStyle/>
                    <a:p>
                      <a:pPr algn="l" fontAlgn="ctr"/>
                      <a:r>
                        <a:rPr lang="en-US" sz="900" b="0" i="0" u="none" strike="noStrike" dirty="0">
                          <a:solidFill>
                            <a:srgbClr val="000000"/>
                          </a:solidFill>
                          <a:latin typeface="Calibri"/>
                        </a:rPr>
                        <a:t>Production Planning &amp; Control(on-Line)</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0.603</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17</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749">
                <a:tc>
                  <a:txBody>
                    <a:bodyPr/>
                    <a:lstStyle/>
                    <a:p>
                      <a:pPr algn="l" fontAlgn="ctr"/>
                      <a:r>
                        <a:rPr lang="en-US" sz="900" b="0" i="0" u="none" strike="noStrike">
                          <a:solidFill>
                            <a:srgbClr val="000000"/>
                          </a:solidFill>
                          <a:latin typeface="Calibri"/>
                        </a:rPr>
                        <a:t>Journal of Occupational &amp; Environmental Hygiene Online</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latin typeface="Calibri"/>
                        </a:rPr>
                        <a:t>1.293</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20</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000">
                <a:tc>
                  <a:txBody>
                    <a:bodyPr/>
                    <a:lstStyle/>
                    <a:p>
                      <a:pPr algn="l" fontAlgn="ctr"/>
                      <a:r>
                        <a:rPr lang="en-US" sz="900" b="0" i="0" u="none" strike="noStrike">
                          <a:solidFill>
                            <a:srgbClr val="000000"/>
                          </a:solidFill>
                          <a:latin typeface="Calibri"/>
                        </a:rPr>
                        <a:t>Quality Engineering Online</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 </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23</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000">
                <a:tc>
                  <a:txBody>
                    <a:bodyPr/>
                    <a:lstStyle/>
                    <a:p>
                      <a:pPr algn="l" fontAlgn="ctr"/>
                      <a:r>
                        <a:rPr lang="en-US" sz="900" b="0" i="0" u="none" strike="noStrike">
                          <a:solidFill>
                            <a:srgbClr val="000000"/>
                          </a:solidFill>
                          <a:latin typeface="Calibri"/>
                        </a:rPr>
                        <a:t>Computer Assisted Language Learning</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0.9</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24</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000">
                <a:tc>
                  <a:txBody>
                    <a:bodyPr/>
                    <a:lstStyle/>
                    <a:p>
                      <a:pPr algn="l" fontAlgn="ctr"/>
                      <a:r>
                        <a:rPr lang="en-US" sz="900" b="0" i="0" u="none" strike="noStrike">
                          <a:solidFill>
                            <a:srgbClr val="000000"/>
                          </a:solidFill>
                          <a:latin typeface="Calibri"/>
                        </a:rPr>
                        <a:t>Studies in Science Education</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1.267</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26</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749">
                <a:tc>
                  <a:txBody>
                    <a:bodyPr/>
                    <a:lstStyle/>
                    <a:p>
                      <a:pPr algn="l" fontAlgn="ctr"/>
                      <a:r>
                        <a:rPr lang="en-US" sz="900" b="0" i="0" u="none" strike="noStrike">
                          <a:solidFill>
                            <a:srgbClr val="000000"/>
                          </a:solidFill>
                          <a:latin typeface="Calibri"/>
                        </a:rPr>
                        <a:t>Journal of Language, Identity &amp; Education Online</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0.412</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29</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000">
                <a:tc>
                  <a:txBody>
                    <a:bodyPr/>
                    <a:lstStyle/>
                    <a:p>
                      <a:pPr algn="l" fontAlgn="ctr"/>
                      <a:r>
                        <a:rPr lang="en-US" sz="900" b="0" i="0" u="none" strike="noStrike">
                          <a:solidFill>
                            <a:srgbClr val="000000"/>
                          </a:solidFill>
                          <a:latin typeface="Calibri"/>
                        </a:rPr>
                        <a:t>Vehicle System Dynamics</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0.752</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29</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749">
                <a:tc>
                  <a:txBody>
                    <a:bodyPr/>
                    <a:lstStyle/>
                    <a:p>
                      <a:pPr algn="l" fontAlgn="ctr"/>
                      <a:r>
                        <a:rPr lang="en-US" sz="900" b="0" i="0" u="none" strike="noStrike" dirty="0">
                          <a:solidFill>
                            <a:srgbClr val="000000"/>
                          </a:solidFill>
                          <a:latin typeface="Calibri"/>
                        </a:rPr>
                        <a:t>The Engineering Economist Online</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sz="900" b="0" i="0" u="none" strike="noStrike">
                          <a:solidFill>
                            <a:srgbClr val="000000"/>
                          </a:solidFill>
                          <a:latin typeface="Calibri"/>
                        </a:rPr>
                        <a:t>Due in 2013 JCR</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30</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000">
                <a:tc>
                  <a:txBody>
                    <a:bodyPr/>
                    <a:lstStyle/>
                    <a:p>
                      <a:pPr algn="l" fontAlgn="ctr"/>
                      <a:r>
                        <a:rPr lang="en-US" sz="900" b="0" i="0" u="none" strike="noStrike" dirty="0">
                          <a:solidFill>
                            <a:srgbClr val="000000"/>
                          </a:solidFill>
                          <a:latin typeface="Calibri"/>
                        </a:rPr>
                        <a:t>Educational Research</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0.898</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32</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000">
                <a:tc>
                  <a:txBody>
                    <a:bodyPr/>
                    <a:lstStyle/>
                    <a:p>
                      <a:pPr algn="l" fontAlgn="ctr"/>
                      <a:r>
                        <a:rPr lang="en-US" sz="900" b="0" i="0" u="none" strike="noStrike" dirty="0">
                          <a:solidFill>
                            <a:srgbClr val="000000"/>
                          </a:solidFill>
                          <a:latin typeface="Calibri"/>
                        </a:rPr>
                        <a:t>Journal of Education for Business</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 </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37</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000">
                <a:tc>
                  <a:txBody>
                    <a:bodyPr/>
                    <a:lstStyle/>
                    <a:p>
                      <a:pPr algn="l" fontAlgn="ctr"/>
                      <a:r>
                        <a:rPr lang="en-US" sz="900" b="0" i="0" u="none" strike="noStrike" dirty="0" err="1">
                          <a:solidFill>
                            <a:srgbClr val="000000"/>
                          </a:solidFill>
                          <a:latin typeface="Calibri"/>
                        </a:rPr>
                        <a:t>Behaviour</a:t>
                      </a:r>
                      <a:r>
                        <a:rPr lang="en-US" sz="900" b="0" i="0" u="none" strike="noStrike" dirty="0">
                          <a:solidFill>
                            <a:srgbClr val="000000"/>
                          </a:solidFill>
                          <a:latin typeface="Calibri"/>
                        </a:rPr>
                        <a:t> &amp; Information Technology Online</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latin typeface="Calibri"/>
                        </a:rPr>
                        <a:t>0.835</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latin typeface="Calibri"/>
                        </a:rPr>
                        <a:t>48</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000">
                <a:tc>
                  <a:txBody>
                    <a:bodyPr/>
                    <a:lstStyle/>
                    <a:p>
                      <a:pPr algn="l" fontAlgn="ctr"/>
                      <a:r>
                        <a:rPr lang="en-US" sz="900" b="0" i="0" u="none" strike="noStrike" dirty="0">
                          <a:solidFill>
                            <a:srgbClr val="000000"/>
                          </a:solidFill>
                          <a:latin typeface="Calibri"/>
                        </a:rPr>
                        <a:t>International Journal of Electronics</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latin typeface="Calibri"/>
                        </a:rPr>
                        <a:t>0.257</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latin typeface="Calibri"/>
                        </a:rPr>
                        <a:t>51</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4755">
                <a:tc>
                  <a:txBody>
                    <a:bodyPr/>
                    <a:lstStyle/>
                    <a:p>
                      <a:pPr marL="0" algn="l" defTabSz="914400" rtl="0" eaLnBrk="1" fontAlgn="ctr" latinLnBrk="0" hangingPunct="1"/>
                      <a:r>
                        <a:rPr lang="en-US" sz="900" b="0" i="0" u="none" strike="noStrike" kern="1200" dirty="0">
                          <a:solidFill>
                            <a:srgbClr val="000000"/>
                          </a:solidFill>
                          <a:latin typeface="Calibri"/>
                          <a:ea typeface="+mn-ea"/>
                          <a:cs typeface="+mn-cs"/>
                        </a:rPr>
                        <a:t>Separation Science and Technology</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1.015</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52</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1749">
                <a:tc>
                  <a:txBody>
                    <a:bodyPr/>
                    <a:lstStyle/>
                    <a:p>
                      <a:pPr marL="0" algn="l" defTabSz="914400" rtl="0" eaLnBrk="1" fontAlgn="ctr" latinLnBrk="0" hangingPunct="1"/>
                      <a:r>
                        <a:rPr lang="en-US" sz="900" b="0" i="0" u="none" strike="noStrike" kern="1200" dirty="0">
                          <a:solidFill>
                            <a:srgbClr val="000000"/>
                          </a:solidFill>
                          <a:latin typeface="Calibri"/>
                          <a:ea typeface="+mn-ea"/>
                          <a:cs typeface="+mn-cs"/>
                        </a:rPr>
                        <a:t>International Journal of Human-Computer Interaction Online</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latin typeface="Calibri"/>
                        </a:rPr>
                        <a:t>0.681</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56</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5000">
                <a:tc>
                  <a:txBody>
                    <a:bodyPr/>
                    <a:lstStyle/>
                    <a:p>
                      <a:pPr algn="l" fontAlgn="ctr"/>
                      <a:r>
                        <a:rPr lang="en-US" sz="900" b="0" i="0" u="none" strike="noStrike" dirty="0">
                          <a:solidFill>
                            <a:srgbClr val="000000"/>
                          </a:solidFill>
                          <a:latin typeface="Calibri"/>
                        </a:rPr>
                        <a:t>Electric Power Components &amp; Systems</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0.577</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latin typeface="Calibri"/>
                        </a:rPr>
                        <a:t>58</a:t>
                      </a:r>
                    </a:p>
                  </a:txBody>
                  <a:tcPr marL="8909" marR="8909" marT="890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7" name="Table 6"/>
          <p:cNvGraphicFramePr>
            <a:graphicFrameLocks noGrp="1"/>
          </p:cNvGraphicFramePr>
          <p:nvPr>
            <p:extLst>
              <p:ext uri="{D42A27DB-BD31-4B8C-83A1-F6EECF244321}">
                <p14:modId xmlns="" xmlns:p14="http://schemas.microsoft.com/office/powerpoint/2010/main" val="2242698001"/>
              </p:ext>
            </p:extLst>
          </p:nvPr>
        </p:nvGraphicFramePr>
        <p:xfrm>
          <a:off x="4345100" y="1651572"/>
          <a:ext cx="4330698" cy="4664767"/>
        </p:xfrm>
        <a:graphic>
          <a:graphicData uri="http://schemas.openxmlformats.org/drawingml/2006/table">
            <a:tbl>
              <a:tblPr/>
              <a:tblGrid>
                <a:gridCol w="2858827"/>
                <a:gridCol w="666745"/>
                <a:gridCol w="805126"/>
              </a:tblGrid>
              <a:tr h="360458">
                <a:tc>
                  <a:txBody>
                    <a:bodyPr/>
                    <a:lstStyle/>
                    <a:p>
                      <a:pPr algn="l" fontAlgn="ctr"/>
                      <a:r>
                        <a:rPr lang="en-US" sz="900" b="1" i="0" u="none" strike="noStrike" dirty="0">
                          <a:solidFill>
                            <a:srgbClr val="000000"/>
                          </a:solidFill>
                          <a:latin typeface="Calibri"/>
                        </a:rPr>
                        <a:t>Titles</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1" i="0" u="none" strike="noStrike">
                          <a:solidFill>
                            <a:srgbClr val="000000"/>
                          </a:solidFill>
                          <a:latin typeface="Calibri"/>
                        </a:rPr>
                        <a:t>Sum of Access</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1" i="0" u="none" strike="noStrike">
                          <a:solidFill>
                            <a:srgbClr val="000000"/>
                          </a:solidFill>
                          <a:latin typeface="Calibri"/>
                        </a:rPr>
                        <a:t>2010 IF</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2035">
                <a:tc>
                  <a:txBody>
                    <a:bodyPr/>
                    <a:lstStyle/>
                    <a:p>
                      <a:pPr algn="l" fontAlgn="ctr"/>
                      <a:r>
                        <a:rPr lang="en-US" sz="900" b="0" i="0" u="none" strike="noStrike">
                          <a:solidFill>
                            <a:srgbClr val="000000"/>
                          </a:solidFill>
                          <a:latin typeface="Calibri"/>
                        </a:rPr>
                        <a:t>International Journal of Production Research</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295</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1.033</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035">
                <a:tc>
                  <a:txBody>
                    <a:bodyPr/>
                    <a:lstStyle/>
                    <a:p>
                      <a:pPr algn="l" fontAlgn="ctr"/>
                      <a:r>
                        <a:rPr lang="en-US" sz="900" b="0" i="0" u="none" strike="noStrike">
                          <a:solidFill>
                            <a:srgbClr val="000000"/>
                          </a:solidFill>
                          <a:latin typeface="Calibri"/>
                        </a:rPr>
                        <a:t>Molecular Crystals and Liquid Crystals</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190</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0.543</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035">
                <a:tc>
                  <a:txBody>
                    <a:bodyPr/>
                    <a:lstStyle/>
                    <a:p>
                      <a:pPr algn="l" fontAlgn="ctr"/>
                      <a:r>
                        <a:rPr lang="en-US" sz="900" b="0" i="0" u="none" strike="noStrike">
                          <a:solidFill>
                            <a:srgbClr val="000000"/>
                          </a:solidFill>
                          <a:latin typeface="Calibri"/>
                        </a:rPr>
                        <a:t>Journal of the Chinese Institute of Engineers</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144</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0.225</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035">
                <a:tc>
                  <a:txBody>
                    <a:bodyPr/>
                    <a:lstStyle/>
                    <a:p>
                      <a:pPr algn="l" fontAlgn="ctr"/>
                      <a:r>
                        <a:rPr lang="en-US" sz="900" b="0" i="0" u="none" strike="noStrike">
                          <a:solidFill>
                            <a:srgbClr val="000000"/>
                          </a:solidFill>
                          <a:latin typeface="Calibri"/>
                        </a:rPr>
                        <a:t>International Journal of Ambient Energy</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122</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N</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9857">
                <a:tc>
                  <a:txBody>
                    <a:bodyPr/>
                    <a:lstStyle/>
                    <a:p>
                      <a:pPr algn="l" fontAlgn="ctr"/>
                      <a:r>
                        <a:rPr lang="en-US" sz="900" b="0" i="0" u="none" strike="noStrike">
                          <a:solidFill>
                            <a:srgbClr val="000000"/>
                          </a:solidFill>
                          <a:latin typeface="Calibri"/>
                        </a:rPr>
                        <a:t>Maritime Affairs: Journal of the National Maritime Foundation of India</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115</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N</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035">
                <a:tc>
                  <a:txBody>
                    <a:bodyPr/>
                    <a:lstStyle/>
                    <a:p>
                      <a:pPr algn="l" fontAlgn="ctr"/>
                      <a:r>
                        <a:rPr lang="en-US" sz="900" b="0" i="0" u="none" strike="noStrike">
                          <a:solidFill>
                            <a:srgbClr val="000000"/>
                          </a:solidFill>
                          <a:latin typeface="Calibri"/>
                        </a:rPr>
                        <a:t>Synthetic Communications</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103</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0.937</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035">
                <a:tc>
                  <a:txBody>
                    <a:bodyPr/>
                    <a:lstStyle/>
                    <a:p>
                      <a:pPr algn="l" fontAlgn="ctr"/>
                      <a:r>
                        <a:rPr lang="en-US" sz="900" b="0" i="0" u="none" strike="noStrike">
                          <a:solidFill>
                            <a:srgbClr val="000000"/>
                          </a:solidFill>
                          <a:latin typeface="Calibri"/>
                        </a:rPr>
                        <a:t>International Journal of Systems Science</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95</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0.948</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035">
                <a:tc>
                  <a:txBody>
                    <a:bodyPr/>
                    <a:lstStyle/>
                    <a:p>
                      <a:pPr algn="l" fontAlgn="ctr"/>
                      <a:r>
                        <a:rPr lang="en-US" sz="900" b="0" i="0" u="none" strike="noStrike">
                          <a:solidFill>
                            <a:srgbClr val="000000"/>
                          </a:solidFill>
                          <a:latin typeface="Calibri"/>
                        </a:rPr>
                        <a:t>Polymer-Plastics Technology and Engineering</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95</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0.557</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035">
                <a:tc>
                  <a:txBody>
                    <a:bodyPr/>
                    <a:lstStyle/>
                    <a:p>
                      <a:pPr algn="l" fontAlgn="ctr"/>
                      <a:r>
                        <a:rPr lang="en-US" sz="900" b="0" i="0" u="none" strike="noStrike">
                          <a:solidFill>
                            <a:srgbClr val="000000"/>
                          </a:solidFill>
                          <a:latin typeface="Calibri"/>
                        </a:rPr>
                        <a:t>Total Quality Management &amp; Business Excellence</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91</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0.387</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035">
                <a:tc>
                  <a:txBody>
                    <a:bodyPr/>
                    <a:lstStyle/>
                    <a:p>
                      <a:pPr algn="l" fontAlgn="ctr"/>
                      <a:r>
                        <a:rPr lang="en-US" sz="900" b="0" i="0" u="none" strike="noStrike">
                          <a:solidFill>
                            <a:srgbClr val="000000"/>
                          </a:solidFill>
                          <a:latin typeface="Calibri"/>
                        </a:rPr>
                        <a:t>Materials and Manufacturing Processes</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87</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0.802</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035">
                <a:tc>
                  <a:txBody>
                    <a:bodyPr/>
                    <a:lstStyle/>
                    <a:p>
                      <a:pPr algn="l" fontAlgn="ctr"/>
                      <a:r>
                        <a:rPr lang="en-US" sz="900" b="0" i="0" u="none" strike="noStrike">
                          <a:solidFill>
                            <a:srgbClr val="000000"/>
                          </a:solidFill>
                          <a:latin typeface="Calibri"/>
                        </a:rPr>
                        <a:t>Ergonomics</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84</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1.377</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035">
                <a:tc>
                  <a:txBody>
                    <a:bodyPr/>
                    <a:lstStyle/>
                    <a:p>
                      <a:pPr algn="l" fontAlgn="ctr"/>
                      <a:r>
                        <a:rPr lang="en-US" sz="900" b="0" i="0" u="none" strike="noStrike">
                          <a:solidFill>
                            <a:srgbClr val="000000"/>
                          </a:solidFill>
                          <a:latin typeface="Calibri"/>
                        </a:rPr>
                        <a:t>Journal of Dispersion Science and Technology</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84</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0.628</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035">
                <a:tc>
                  <a:txBody>
                    <a:bodyPr/>
                    <a:lstStyle/>
                    <a:p>
                      <a:pPr algn="l" fontAlgn="ctr"/>
                      <a:r>
                        <a:rPr lang="en-US" sz="900" b="0" i="0" u="none" strike="noStrike">
                          <a:solidFill>
                            <a:srgbClr val="000000"/>
                          </a:solidFill>
                          <a:latin typeface="Calibri"/>
                        </a:rPr>
                        <a:t>Journal of Modern Optics</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77</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0.988</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035">
                <a:tc>
                  <a:txBody>
                    <a:bodyPr/>
                    <a:lstStyle/>
                    <a:p>
                      <a:pPr algn="l" fontAlgn="ctr"/>
                      <a:r>
                        <a:rPr lang="en-US" sz="900" b="0" i="0" u="none" strike="noStrike">
                          <a:solidFill>
                            <a:srgbClr val="000000"/>
                          </a:solidFill>
                          <a:latin typeface="Calibri"/>
                        </a:rPr>
                        <a:t>Catalysis Reviews</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73</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7</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49857">
                <a:tc>
                  <a:txBody>
                    <a:bodyPr/>
                    <a:lstStyle/>
                    <a:p>
                      <a:pPr algn="l" fontAlgn="ctr"/>
                      <a:r>
                        <a:rPr lang="en-US" sz="900" b="0" i="0" u="none" strike="noStrike" dirty="0">
                          <a:solidFill>
                            <a:srgbClr val="000000"/>
                          </a:solidFill>
                          <a:latin typeface="Calibri"/>
                        </a:rPr>
                        <a:t>Energy Sources, Part A: Recovery, Utilization, and Environmental Effects</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latin typeface="Calibri"/>
                        </a:rPr>
                        <a:t>72</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0.843</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035">
                <a:tc>
                  <a:txBody>
                    <a:bodyPr/>
                    <a:lstStyle/>
                    <a:p>
                      <a:pPr algn="l" fontAlgn="ctr"/>
                      <a:r>
                        <a:rPr lang="en-US" sz="900" b="0" i="0" u="none" strike="noStrike">
                          <a:solidFill>
                            <a:srgbClr val="000000"/>
                          </a:solidFill>
                          <a:latin typeface="Calibri"/>
                        </a:rPr>
                        <a:t>Structure and Infrastructure Engineering</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71</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0.592</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035">
                <a:tc>
                  <a:txBody>
                    <a:bodyPr/>
                    <a:lstStyle/>
                    <a:p>
                      <a:pPr algn="l" fontAlgn="ctr"/>
                      <a:r>
                        <a:rPr lang="en-US" sz="900" b="0" i="0" u="none" strike="noStrike">
                          <a:solidFill>
                            <a:srgbClr val="000000"/>
                          </a:solidFill>
                          <a:latin typeface="Calibri"/>
                        </a:rPr>
                        <a:t>Environmental Technology</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68</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N</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035">
                <a:tc>
                  <a:txBody>
                    <a:bodyPr/>
                    <a:lstStyle/>
                    <a:p>
                      <a:pPr algn="l" fontAlgn="ctr"/>
                      <a:r>
                        <a:rPr lang="en-US" sz="900" b="0" i="0" u="none" strike="noStrike">
                          <a:solidFill>
                            <a:srgbClr val="000000"/>
                          </a:solidFill>
                          <a:latin typeface="Calibri"/>
                        </a:rPr>
                        <a:t>Interactive Learning Environments</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65</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latin typeface="Calibri"/>
                        </a:rPr>
                        <a:t>0.707</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2035">
                <a:tc>
                  <a:txBody>
                    <a:bodyPr/>
                    <a:lstStyle/>
                    <a:p>
                      <a:pPr algn="l" fontAlgn="ctr"/>
                      <a:r>
                        <a:rPr lang="en-US" sz="900" b="0" i="0" u="none" strike="noStrike" dirty="0">
                          <a:solidFill>
                            <a:srgbClr val="000000"/>
                          </a:solidFill>
                          <a:latin typeface="Calibri"/>
                        </a:rPr>
                        <a:t>Journal of the Chinese Institute of Industrial Engineers</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latin typeface="Calibri"/>
                        </a:rPr>
                        <a:t>61</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latin typeface="Calibri"/>
                        </a:rPr>
                        <a:t>N</a:t>
                      </a:r>
                    </a:p>
                  </a:txBody>
                  <a:tcPr marL="8835" marR="8835" marT="883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9" name="Title 1"/>
          <p:cNvSpPr txBox="1">
            <a:spLocks/>
          </p:cNvSpPr>
          <p:nvPr/>
        </p:nvSpPr>
        <p:spPr bwMode="auto">
          <a:xfrm>
            <a:off x="1258888" y="715963"/>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zh-TW" altLang="en-US" b="1" dirty="0" smtClean="0">
                <a:solidFill>
                  <a:srgbClr val="0070C0"/>
                </a:solidFill>
                <a:latin typeface="Arial" pitchFamily="34" charset="0"/>
                <a:cs typeface="Arial" pitchFamily="34" charset="0"/>
              </a:rPr>
              <a:t>期刊採購建議</a:t>
            </a:r>
            <a:endParaRPr lang="en-GB" altLang="zh-CN" b="1" dirty="0">
              <a:solidFill>
                <a:srgbClr val="0070C0"/>
              </a:solidFill>
              <a:latin typeface="Arial" pitchFamily="34" charset="0"/>
              <a:cs typeface="Arial" pitchFamily="34" charset="0"/>
            </a:endParaRPr>
          </a:p>
        </p:txBody>
      </p:sp>
    </p:spTree>
    <p:extLst>
      <p:ext uri="{BB962C8B-B14F-4D97-AF65-F5344CB8AC3E}">
        <p14:creationId xmlns="" xmlns:p14="http://schemas.microsoft.com/office/powerpoint/2010/main" val="14820992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4274" name="Picture 2"/>
          <p:cNvPicPr>
            <a:picLocks noChangeAspect="1" noChangeArrowheads="1"/>
          </p:cNvPicPr>
          <p:nvPr/>
        </p:nvPicPr>
        <p:blipFill>
          <a:blip r:embed="rId4" cstate="email"/>
          <a:srcRect l="10661" t="3815" r="15469" b="31255"/>
          <a:stretch>
            <a:fillRect/>
          </a:stretch>
        </p:blipFill>
        <p:spPr bwMode="auto">
          <a:xfrm>
            <a:off x="840581" y="1228641"/>
            <a:ext cx="6985000" cy="4148138"/>
          </a:xfrm>
          <a:prstGeom prst="rect">
            <a:avLst/>
          </a:prstGeom>
          <a:noFill/>
          <a:ln w="9525">
            <a:noFill/>
            <a:miter lim="800000"/>
            <a:headEnd/>
            <a:tailEnd/>
          </a:ln>
        </p:spPr>
      </p:pic>
      <p:pic>
        <p:nvPicPr>
          <p:cNvPr id="54275" name="Picture 3"/>
          <p:cNvPicPr>
            <a:picLocks noChangeAspect="1" noChangeArrowheads="1"/>
          </p:cNvPicPr>
          <p:nvPr/>
        </p:nvPicPr>
        <p:blipFill>
          <a:blip r:embed="rId5" cstate="email"/>
          <a:srcRect/>
          <a:stretch>
            <a:fillRect/>
          </a:stretch>
        </p:blipFill>
        <p:spPr bwMode="auto">
          <a:xfrm>
            <a:off x="840581" y="4597024"/>
            <a:ext cx="6985000" cy="2146300"/>
          </a:xfrm>
          <a:prstGeom prst="rect">
            <a:avLst/>
          </a:prstGeom>
          <a:noFill/>
          <a:ln w="9525">
            <a:noFill/>
            <a:miter lim="800000"/>
            <a:headEnd/>
            <a:tailEnd/>
          </a:ln>
        </p:spPr>
      </p:pic>
      <p:grpSp>
        <p:nvGrpSpPr>
          <p:cNvPr id="14" name="Group 13"/>
          <p:cNvGrpSpPr/>
          <p:nvPr/>
        </p:nvGrpSpPr>
        <p:grpSpPr>
          <a:xfrm>
            <a:off x="4679950" y="2411929"/>
            <a:ext cx="3419476" cy="307777"/>
            <a:chOff x="4679950" y="2234505"/>
            <a:chExt cx="3419476" cy="307777"/>
          </a:xfrm>
        </p:grpSpPr>
        <p:sp>
          <p:nvSpPr>
            <p:cNvPr id="29" name="Left Arrow 28"/>
            <p:cNvSpPr/>
            <p:nvPr/>
          </p:nvSpPr>
          <p:spPr>
            <a:xfrm>
              <a:off x="4679950" y="2254945"/>
              <a:ext cx="503238" cy="287337"/>
            </a:xfrm>
            <a:prstGeom prst="lef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sp>
          <p:nvSpPr>
            <p:cNvPr id="54279" name="TextBox 11"/>
            <p:cNvSpPr txBox="1">
              <a:spLocks noChangeArrowheads="1"/>
            </p:cNvSpPr>
            <p:nvPr/>
          </p:nvSpPr>
          <p:spPr bwMode="auto">
            <a:xfrm>
              <a:off x="5183188" y="2234505"/>
              <a:ext cx="2916238" cy="307777"/>
            </a:xfrm>
            <a:prstGeom prst="rect">
              <a:avLst/>
            </a:prstGeom>
            <a:noFill/>
            <a:ln w="12700">
              <a:noFill/>
              <a:miter lim="800000"/>
              <a:headEnd/>
              <a:tailEnd/>
            </a:ln>
          </p:spPr>
          <p:txBody>
            <a:bodyPr>
              <a:spAutoFit/>
            </a:bodyPr>
            <a:lstStyle/>
            <a:p>
              <a:r>
                <a:rPr lang="zh-CN" altLang="en-US" sz="1400" b="1" dirty="0" smtClean="0">
                  <a:solidFill>
                    <a:srgbClr val="FF66CC"/>
                  </a:solidFill>
                  <a:latin typeface="Arial" pitchFamily="34" charset="0"/>
                  <a:ea typeface="SimSun" pitchFamily="2" charset="-122"/>
                </a:rPr>
                <a:t>在這裡填寫</a:t>
              </a:r>
              <a:r>
                <a:rPr lang="en-US" altLang="zh-CN" sz="1400" b="1" dirty="0" smtClean="0">
                  <a:solidFill>
                    <a:srgbClr val="FF66CC"/>
                  </a:solidFill>
                  <a:latin typeface="Arial" pitchFamily="34" charset="0"/>
                  <a:ea typeface="SimSun" pitchFamily="2" charset="-122"/>
                </a:rPr>
                <a:t>IP</a:t>
              </a:r>
              <a:r>
                <a:rPr lang="zh-TW" altLang="en-US" sz="1400" b="1" dirty="0" smtClean="0">
                  <a:solidFill>
                    <a:srgbClr val="FF66CC"/>
                  </a:solidFill>
                  <a:latin typeface="Arial" pitchFamily="34" charset="0"/>
                  <a:ea typeface="SimSun" pitchFamily="2" charset="-122"/>
                </a:rPr>
                <a:t>段說明，比如某系所</a:t>
              </a:r>
              <a:endParaRPr lang="zh-TW" sz="1400" b="1" dirty="0">
                <a:solidFill>
                  <a:srgbClr val="FF66CC"/>
                </a:solidFill>
                <a:latin typeface="Arial" pitchFamily="34" charset="0"/>
                <a:ea typeface="SimSun" pitchFamily="2" charset="-122"/>
              </a:endParaRPr>
            </a:p>
          </p:txBody>
        </p:sp>
      </p:grpSp>
      <p:grpSp>
        <p:nvGrpSpPr>
          <p:cNvPr id="15" name="Group 14"/>
          <p:cNvGrpSpPr/>
          <p:nvPr/>
        </p:nvGrpSpPr>
        <p:grpSpPr>
          <a:xfrm>
            <a:off x="4183367" y="3083384"/>
            <a:ext cx="3413614" cy="478911"/>
            <a:chOff x="4183367" y="2905960"/>
            <a:chExt cx="3413614" cy="478911"/>
          </a:xfrm>
        </p:grpSpPr>
        <p:sp>
          <p:nvSpPr>
            <p:cNvPr id="31" name="Left Arrow 30"/>
            <p:cNvSpPr/>
            <p:nvPr/>
          </p:nvSpPr>
          <p:spPr>
            <a:xfrm rot="5400000">
              <a:off x="4162473" y="2926854"/>
              <a:ext cx="341874" cy="300085"/>
            </a:xfrm>
            <a:prstGeom prst="lef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sp>
          <p:nvSpPr>
            <p:cNvPr id="54281" name="TextBox 11"/>
            <p:cNvSpPr txBox="1">
              <a:spLocks noChangeArrowheads="1"/>
            </p:cNvSpPr>
            <p:nvPr/>
          </p:nvSpPr>
          <p:spPr bwMode="auto">
            <a:xfrm>
              <a:off x="4355306" y="3076896"/>
              <a:ext cx="3241675" cy="307975"/>
            </a:xfrm>
            <a:prstGeom prst="rect">
              <a:avLst/>
            </a:prstGeom>
            <a:noFill/>
            <a:ln w="12700">
              <a:noFill/>
              <a:miter lim="800000"/>
              <a:headEnd/>
              <a:tailEnd/>
            </a:ln>
          </p:spPr>
          <p:txBody>
            <a:bodyPr>
              <a:spAutoFit/>
            </a:bodyPr>
            <a:lstStyle/>
            <a:p>
              <a:r>
                <a:rPr lang="zh-CN" altLang="en-US" sz="1400" b="1" dirty="0" smtClean="0">
                  <a:solidFill>
                    <a:srgbClr val="FF66CC"/>
                  </a:solidFill>
                  <a:latin typeface="Arial" pitchFamily="34" charset="0"/>
                  <a:ea typeface="SimSun" pitchFamily="2" charset="-122"/>
                </a:rPr>
                <a:t>填寫新</a:t>
              </a:r>
              <a:r>
                <a:rPr lang="en-US" altLang="zh-CN" sz="1400" b="1" dirty="0" smtClean="0">
                  <a:solidFill>
                    <a:srgbClr val="FF66CC"/>
                  </a:solidFill>
                  <a:latin typeface="Arial" pitchFamily="34" charset="0"/>
                  <a:ea typeface="SimSun" pitchFamily="2" charset="-122"/>
                </a:rPr>
                <a:t>IP</a:t>
              </a:r>
              <a:r>
                <a:rPr lang="zh-CN" altLang="en-US" sz="1400" b="1" dirty="0">
                  <a:solidFill>
                    <a:srgbClr val="FF66CC"/>
                  </a:solidFill>
                  <a:latin typeface="Arial" pitchFamily="34" charset="0"/>
                  <a:ea typeface="SimSun" pitchFamily="2" charset="-122"/>
                </a:rPr>
                <a:t>地址</a:t>
              </a:r>
              <a:endParaRPr lang="zh-TW" sz="1400" b="1" dirty="0">
                <a:solidFill>
                  <a:srgbClr val="FF66CC"/>
                </a:solidFill>
                <a:latin typeface="Arial" pitchFamily="34" charset="0"/>
                <a:ea typeface="SimSun" pitchFamily="2" charset="-122"/>
              </a:endParaRPr>
            </a:p>
          </p:txBody>
        </p:sp>
      </p:grpSp>
      <p:grpSp>
        <p:nvGrpSpPr>
          <p:cNvPr id="16" name="Group 15"/>
          <p:cNvGrpSpPr/>
          <p:nvPr/>
        </p:nvGrpSpPr>
        <p:grpSpPr>
          <a:xfrm>
            <a:off x="4102893" y="3959146"/>
            <a:ext cx="4317207" cy="307777"/>
            <a:chOff x="4102893" y="3781722"/>
            <a:chExt cx="4317207" cy="307777"/>
          </a:xfrm>
        </p:grpSpPr>
        <p:sp>
          <p:nvSpPr>
            <p:cNvPr id="35" name="Left Arrow 34"/>
            <p:cNvSpPr/>
            <p:nvPr/>
          </p:nvSpPr>
          <p:spPr>
            <a:xfrm>
              <a:off x="4102893" y="3802161"/>
              <a:ext cx="504825" cy="287338"/>
            </a:xfrm>
            <a:prstGeom prst="lef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sp>
          <p:nvSpPr>
            <p:cNvPr id="54283" name="TextBox 11"/>
            <p:cNvSpPr txBox="1">
              <a:spLocks noChangeArrowheads="1"/>
            </p:cNvSpPr>
            <p:nvPr/>
          </p:nvSpPr>
          <p:spPr bwMode="auto">
            <a:xfrm>
              <a:off x="6477000" y="3781722"/>
              <a:ext cx="1943100" cy="307777"/>
            </a:xfrm>
            <a:prstGeom prst="rect">
              <a:avLst/>
            </a:prstGeom>
            <a:noFill/>
            <a:ln w="12700">
              <a:noFill/>
              <a:miter lim="800000"/>
              <a:headEnd/>
              <a:tailEnd/>
            </a:ln>
          </p:spPr>
          <p:txBody>
            <a:bodyPr>
              <a:spAutoFit/>
            </a:bodyPr>
            <a:lstStyle/>
            <a:p>
              <a:r>
                <a:rPr lang="zh-TW" altLang="en-US" sz="1400" b="1" dirty="0" smtClean="0">
                  <a:solidFill>
                    <a:srgbClr val="FF66CC"/>
                  </a:solidFill>
                  <a:latin typeface="Arial" pitchFamily="34" charset="0"/>
                  <a:ea typeface="SimSun" pitchFamily="2" charset="-122"/>
                </a:rPr>
                <a:t>勾選需要維護的</a:t>
              </a:r>
              <a:r>
                <a:rPr lang="en-US" altLang="zh-CN" sz="1400" b="1" dirty="0" smtClean="0">
                  <a:solidFill>
                    <a:srgbClr val="FF66CC"/>
                  </a:solidFill>
                  <a:latin typeface="Arial" pitchFamily="34" charset="0"/>
                  <a:ea typeface="SimSun" pitchFamily="2" charset="-122"/>
                </a:rPr>
                <a:t>IP</a:t>
              </a:r>
              <a:r>
                <a:rPr lang="zh-CN" altLang="en-US" sz="1400" b="1" dirty="0">
                  <a:solidFill>
                    <a:srgbClr val="FF66CC"/>
                  </a:solidFill>
                  <a:latin typeface="Arial" pitchFamily="34" charset="0"/>
                  <a:ea typeface="SimSun" pitchFamily="2" charset="-122"/>
                </a:rPr>
                <a:t>段</a:t>
              </a:r>
              <a:endParaRPr lang="zh-TW" sz="1400" b="1" dirty="0">
                <a:solidFill>
                  <a:srgbClr val="FF66CC"/>
                </a:solidFill>
                <a:latin typeface="Arial" pitchFamily="34" charset="0"/>
                <a:ea typeface="SimSun" pitchFamily="2" charset="-122"/>
              </a:endParaRPr>
            </a:p>
          </p:txBody>
        </p:sp>
      </p:grpSp>
      <p:grpSp>
        <p:nvGrpSpPr>
          <p:cNvPr id="17" name="Group 16"/>
          <p:cNvGrpSpPr/>
          <p:nvPr/>
        </p:nvGrpSpPr>
        <p:grpSpPr>
          <a:xfrm>
            <a:off x="4989512" y="6486149"/>
            <a:ext cx="2541255" cy="307975"/>
            <a:chOff x="4989512" y="6308725"/>
            <a:chExt cx="2541255" cy="307975"/>
          </a:xfrm>
        </p:grpSpPr>
        <p:sp>
          <p:nvSpPr>
            <p:cNvPr id="39" name="Left Arrow 38"/>
            <p:cNvSpPr/>
            <p:nvPr/>
          </p:nvSpPr>
          <p:spPr>
            <a:xfrm>
              <a:off x="4989512" y="6308725"/>
              <a:ext cx="503238" cy="288925"/>
            </a:xfrm>
            <a:prstGeom prst="lef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sp>
          <p:nvSpPr>
            <p:cNvPr id="54285" name="TextBox 11"/>
            <p:cNvSpPr txBox="1">
              <a:spLocks noChangeArrowheads="1"/>
            </p:cNvSpPr>
            <p:nvPr/>
          </p:nvSpPr>
          <p:spPr bwMode="auto">
            <a:xfrm>
              <a:off x="5659105" y="6308725"/>
              <a:ext cx="1871662" cy="307975"/>
            </a:xfrm>
            <a:prstGeom prst="rect">
              <a:avLst/>
            </a:prstGeom>
            <a:noFill/>
            <a:ln w="12700">
              <a:noFill/>
              <a:miter lim="800000"/>
              <a:headEnd/>
              <a:tailEnd/>
            </a:ln>
          </p:spPr>
          <p:txBody>
            <a:bodyPr>
              <a:spAutoFit/>
            </a:bodyPr>
            <a:lstStyle/>
            <a:p>
              <a:r>
                <a:rPr lang="zh-TW" altLang="en-US" sz="1400" b="1" dirty="0" smtClean="0">
                  <a:solidFill>
                    <a:srgbClr val="FF66CC"/>
                  </a:solidFill>
                  <a:latin typeface="Arial" pitchFamily="34" charset="0"/>
                  <a:ea typeface="SimSun" pitchFamily="2" charset="-122"/>
                </a:rPr>
                <a:t>點擊更新或刪除按鈕</a:t>
              </a:r>
              <a:endParaRPr lang="zh-TW" sz="1400" b="1" dirty="0">
                <a:solidFill>
                  <a:srgbClr val="FF66CC"/>
                </a:solidFill>
                <a:latin typeface="Arial" pitchFamily="34" charset="0"/>
                <a:ea typeface="SimSun" pitchFamily="2" charset="-122"/>
              </a:endParaRPr>
            </a:p>
          </p:txBody>
        </p:sp>
      </p:grpSp>
      <p:sp>
        <p:nvSpPr>
          <p:cNvPr id="41" name="Right Arrow 40"/>
          <p:cNvSpPr/>
          <p:nvPr/>
        </p:nvSpPr>
        <p:spPr>
          <a:xfrm>
            <a:off x="533400" y="4284882"/>
            <a:ext cx="401637" cy="268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sp>
        <p:nvSpPr>
          <p:cNvPr id="19" name="Rectangle 18"/>
          <p:cNvSpPr/>
          <p:nvPr/>
        </p:nvSpPr>
        <p:spPr>
          <a:xfrm>
            <a:off x="363538" y="606139"/>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20" name="Title 1"/>
          <p:cNvSpPr txBox="1">
            <a:spLocks/>
          </p:cNvSpPr>
          <p:nvPr/>
        </p:nvSpPr>
        <p:spPr bwMode="auto">
          <a:xfrm>
            <a:off x="1258888" y="620427"/>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zh-TW" altLang="en-US" b="1" dirty="0" smtClean="0">
                <a:solidFill>
                  <a:srgbClr val="0070C0"/>
                </a:solidFill>
                <a:latin typeface="Arial" pitchFamily="34" charset="0"/>
                <a:cs typeface="Arial" pitchFamily="34" charset="0"/>
              </a:rPr>
              <a:t>管理</a:t>
            </a:r>
            <a:r>
              <a:rPr lang="en-US" altLang="zh-TW" b="1" dirty="0" smtClean="0">
                <a:solidFill>
                  <a:srgbClr val="0070C0"/>
                </a:solidFill>
                <a:latin typeface="Arial" pitchFamily="34" charset="0"/>
                <a:cs typeface="Arial" pitchFamily="34" charset="0"/>
              </a:rPr>
              <a:t>IP</a:t>
            </a:r>
            <a:r>
              <a:rPr lang="zh-TW" altLang="en-US" b="1" dirty="0" smtClean="0">
                <a:solidFill>
                  <a:srgbClr val="0070C0"/>
                </a:solidFill>
                <a:latin typeface="Arial" pitchFamily="34" charset="0"/>
                <a:cs typeface="Arial" pitchFamily="34" charset="0"/>
              </a:rPr>
              <a:t>位址</a:t>
            </a:r>
            <a:endParaRPr lang="en-GB" altLang="zh-CN" b="1" dirty="0">
              <a:solidFill>
                <a:srgbClr val="0070C0"/>
              </a:solidFill>
              <a:latin typeface="Arial" pitchFamily="34" charset="0"/>
              <a:cs typeface="Arial" pitchFamily="34" charset="0"/>
            </a:endParaRPr>
          </a:p>
        </p:txBody>
      </p:sp>
    </p:spTree>
    <p:extLst>
      <p:ext uri="{BB962C8B-B14F-4D97-AF65-F5344CB8AC3E}">
        <p14:creationId xmlns="" xmlns:p14="http://schemas.microsoft.com/office/powerpoint/2010/main" val="10154615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5298" name="Picture 2"/>
          <p:cNvPicPr>
            <a:picLocks noChangeAspect="1" noChangeArrowheads="1"/>
          </p:cNvPicPr>
          <p:nvPr/>
        </p:nvPicPr>
        <p:blipFill>
          <a:blip r:embed="rId4" cstate="email"/>
          <a:srcRect l="10922" r="15842" b="3896"/>
          <a:stretch>
            <a:fillRect/>
          </a:stretch>
        </p:blipFill>
        <p:spPr bwMode="auto">
          <a:xfrm>
            <a:off x="1403350" y="1515669"/>
            <a:ext cx="6672263" cy="5341203"/>
          </a:xfrm>
          <a:prstGeom prst="rect">
            <a:avLst/>
          </a:prstGeom>
          <a:noFill/>
          <a:ln w="9525">
            <a:noFill/>
            <a:miter lim="800000"/>
            <a:headEnd/>
            <a:tailEnd/>
          </a:ln>
        </p:spPr>
      </p:pic>
      <p:grpSp>
        <p:nvGrpSpPr>
          <p:cNvPr id="9" name="Group 8"/>
          <p:cNvGrpSpPr/>
          <p:nvPr/>
        </p:nvGrpSpPr>
        <p:grpSpPr>
          <a:xfrm>
            <a:off x="4067174" y="2361072"/>
            <a:ext cx="3552032" cy="338138"/>
            <a:chOff x="4067174" y="1828800"/>
            <a:chExt cx="3552032" cy="338138"/>
          </a:xfrm>
        </p:grpSpPr>
        <p:sp>
          <p:nvSpPr>
            <p:cNvPr id="29" name="Left Arrow 28"/>
            <p:cNvSpPr/>
            <p:nvPr/>
          </p:nvSpPr>
          <p:spPr>
            <a:xfrm>
              <a:off x="4067174" y="1828800"/>
              <a:ext cx="504825" cy="288925"/>
            </a:xfrm>
            <a:prstGeom prst="lef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sp>
          <p:nvSpPr>
            <p:cNvPr id="55302" name="TextBox 11"/>
            <p:cNvSpPr txBox="1">
              <a:spLocks noChangeArrowheads="1"/>
            </p:cNvSpPr>
            <p:nvPr/>
          </p:nvSpPr>
          <p:spPr bwMode="auto">
            <a:xfrm>
              <a:off x="4701381" y="1828800"/>
              <a:ext cx="2917825" cy="338138"/>
            </a:xfrm>
            <a:prstGeom prst="rect">
              <a:avLst/>
            </a:prstGeom>
            <a:noFill/>
            <a:ln w="12700">
              <a:noFill/>
              <a:miter lim="800000"/>
              <a:headEnd/>
              <a:tailEnd/>
            </a:ln>
          </p:spPr>
          <p:txBody>
            <a:bodyPr>
              <a:spAutoFit/>
            </a:bodyPr>
            <a:lstStyle/>
            <a:p>
              <a:r>
                <a:rPr lang="zh-TW" altLang="en-US" sz="1600" dirty="0" smtClean="0">
                  <a:solidFill>
                    <a:srgbClr val="FF66CC"/>
                  </a:solidFill>
                  <a:latin typeface="Arial" pitchFamily="34" charset="0"/>
                  <a:ea typeface="SimSun" pitchFamily="2" charset="-122"/>
                </a:rPr>
                <a:t>填寫新增管理者的電子郵件</a:t>
              </a:r>
              <a:endParaRPr lang="zh-TW" sz="1600" dirty="0">
                <a:solidFill>
                  <a:srgbClr val="FF66CC"/>
                </a:solidFill>
                <a:latin typeface="Arial" pitchFamily="34" charset="0"/>
                <a:ea typeface="SimSun" pitchFamily="2" charset="-122"/>
              </a:endParaRPr>
            </a:p>
          </p:txBody>
        </p:sp>
      </p:grpSp>
      <p:sp>
        <p:nvSpPr>
          <p:cNvPr id="41" name="Right Arrow 40"/>
          <p:cNvSpPr/>
          <p:nvPr/>
        </p:nvSpPr>
        <p:spPr>
          <a:xfrm>
            <a:off x="1043781" y="5866272"/>
            <a:ext cx="401638" cy="2698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grpSp>
        <p:nvGrpSpPr>
          <p:cNvPr id="10" name="Group 9"/>
          <p:cNvGrpSpPr/>
          <p:nvPr/>
        </p:nvGrpSpPr>
        <p:grpSpPr>
          <a:xfrm>
            <a:off x="4319586" y="3802461"/>
            <a:ext cx="3274220" cy="338138"/>
            <a:chOff x="4319586" y="3270189"/>
            <a:chExt cx="3274220" cy="338138"/>
          </a:xfrm>
        </p:grpSpPr>
        <p:sp>
          <p:nvSpPr>
            <p:cNvPr id="55303" name="TextBox 11"/>
            <p:cNvSpPr txBox="1">
              <a:spLocks noChangeArrowheads="1"/>
            </p:cNvSpPr>
            <p:nvPr/>
          </p:nvSpPr>
          <p:spPr bwMode="auto">
            <a:xfrm>
              <a:off x="4917281" y="3270189"/>
              <a:ext cx="2676525" cy="338138"/>
            </a:xfrm>
            <a:prstGeom prst="rect">
              <a:avLst/>
            </a:prstGeom>
            <a:noFill/>
            <a:ln w="12700">
              <a:noFill/>
              <a:miter lim="800000"/>
              <a:headEnd/>
              <a:tailEnd/>
            </a:ln>
          </p:spPr>
          <p:txBody>
            <a:bodyPr>
              <a:spAutoFit/>
            </a:bodyPr>
            <a:lstStyle/>
            <a:p>
              <a:r>
                <a:rPr lang="zh-TW" altLang="en-US" sz="1600" dirty="0" smtClean="0">
                  <a:solidFill>
                    <a:srgbClr val="FF66CC"/>
                  </a:solidFill>
                  <a:latin typeface="Arial" pitchFamily="34" charset="0"/>
                  <a:ea typeface="SimSun" pitchFamily="2" charset="-122"/>
                </a:rPr>
                <a:t>刪除一個機構管理者帳號</a:t>
              </a:r>
              <a:endParaRPr lang="zh-TW" sz="1600" dirty="0">
                <a:solidFill>
                  <a:srgbClr val="FF66CC"/>
                </a:solidFill>
                <a:latin typeface="Arial" pitchFamily="34" charset="0"/>
                <a:ea typeface="SimSun" pitchFamily="2" charset="-122"/>
              </a:endParaRPr>
            </a:p>
          </p:txBody>
        </p:sp>
        <p:sp>
          <p:nvSpPr>
            <p:cNvPr id="11" name="Left Arrow 10"/>
            <p:cNvSpPr/>
            <p:nvPr/>
          </p:nvSpPr>
          <p:spPr>
            <a:xfrm>
              <a:off x="4319586" y="3270189"/>
              <a:ext cx="504825" cy="287338"/>
            </a:xfrm>
            <a:prstGeom prst="lef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grpSp>
      <p:sp>
        <p:nvSpPr>
          <p:cNvPr id="13" name="Rectangle 1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14" name="Title 1"/>
          <p:cNvSpPr txBox="1">
            <a:spLocks/>
          </p:cNvSpPr>
          <p:nvPr/>
        </p:nvSpPr>
        <p:spPr bwMode="auto">
          <a:xfrm>
            <a:off x="1258888" y="715963"/>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zh-TW" altLang="en-US" b="1" dirty="0" smtClean="0">
                <a:solidFill>
                  <a:srgbClr val="0070C0"/>
                </a:solidFill>
                <a:latin typeface="Arial" pitchFamily="34" charset="0"/>
                <a:cs typeface="Arial" pitchFamily="34" charset="0"/>
              </a:rPr>
              <a:t>管理者帳戶</a:t>
            </a:r>
            <a:endParaRPr lang="en-GB" altLang="zh-CN" b="1" dirty="0">
              <a:solidFill>
                <a:srgbClr val="0070C0"/>
              </a:solidFill>
              <a:latin typeface="Arial" pitchFamily="34" charset="0"/>
              <a:cs typeface="Arial" pitchFamily="34" charset="0"/>
            </a:endParaRPr>
          </a:p>
        </p:txBody>
      </p:sp>
    </p:spTree>
    <p:extLst>
      <p:ext uri="{BB962C8B-B14F-4D97-AF65-F5344CB8AC3E}">
        <p14:creationId xmlns="" xmlns:p14="http://schemas.microsoft.com/office/powerpoint/2010/main" val="1797519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2" name="Picture 2"/>
          <p:cNvPicPr>
            <a:picLocks noChangeAspect="1" noChangeArrowheads="1"/>
          </p:cNvPicPr>
          <p:nvPr/>
        </p:nvPicPr>
        <p:blipFill>
          <a:blip r:embed="rId4" cstate="email"/>
          <a:srcRect l="10922" r="15842" b="6445"/>
          <a:stretch>
            <a:fillRect/>
          </a:stretch>
        </p:blipFill>
        <p:spPr bwMode="auto">
          <a:xfrm>
            <a:off x="1307945" y="1683232"/>
            <a:ext cx="6840538" cy="5181600"/>
          </a:xfrm>
          <a:prstGeom prst="rect">
            <a:avLst/>
          </a:prstGeom>
          <a:noFill/>
          <a:ln w="12700">
            <a:noFill/>
            <a:miter lim="800000"/>
            <a:headEnd/>
            <a:tailEnd/>
          </a:ln>
        </p:spPr>
      </p:pic>
      <p:grpSp>
        <p:nvGrpSpPr>
          <p:cNvPr id="9" name="Group 8"/>
          <p:cNvGrpSpPr/>
          <p:nvPr/>
        </p:nvGrpSpPr>
        <p:grpSpPr>
          <a:xfrm>
            <a:off x="4223389" y="2369032"/>
            <a:ext cx="3505200" cy="592138"/>
            <a:chOff x="4237037" y="1905000"/>
            <a:chExt cx="3505200" cy="592138"/>
          </a:xfrm>
        </p:grpSpPr>
        <p:sp>
          <p:nvSpPr>
            <p:cNvPr id="29" name="Left Arrow 28"/>
            <p:cNvSpPr/>
            <p:nvPr/>
          </p:nvSpPr>
          <p:spPr>
            <a:xfrm>
              <a:off x="4237037" y="1905000"/>
              <a:ext cx="504825" cy="287337"/>
            </a:xfrm>
            <a:prstGeom prst="lef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sp>
          <p:nvSpPr>
            <p:cNvPr id="56326" name="TextBox 11"/>
            <p:cNvSpPr txBox="1">
              <a:spLocks noChangeArrowheads="1"/>
            </p:cNvSpPr>
            <p:nvPr/>
          </p:nvSpPr>
          <p:spPr bwMode="auto">
            <a:xfrm>
              <a:off x="4824412" y="1912938"/>
              <a:ext cx="2917825" cy="584200"/>
            </a:xfrm>
            <a:prstGeom prst="rect">
              <a:avLst/>
            </a:prstGeom>
            <a:noFill/>
            <a:ln w="12700">
              <a:noFill/>
              <a:miter lim="800000"/>
              <a:headEnd/>
              <a:tailEnd/>
            </a:ln>
          </p:spPr>
          <p:txBody>
            <a:bodyPr>
              <a:spAutoFit/>
            </a:bodyPr>
            <a:lstStyle/>
            <a:p>
              <a:r>
                <a:rPr lang="zh-TW" altLang="en-US" sz="1600" b="1" dirty="0" smtClean="0">
                  <a:solidFill>
                    <a:srgbClr val="FF66CC"/>
                  </a:solidFill>
                  <a:latin typeface="Arial" pitchFamily="34" charset="0"/>
                  <a:ea typeface="SimSun" pitchFamily="2" charset="-122"/>
                </a:rPr>
                <a:t>填寫機構英文名稱，該名稱將出現在</a:t>
              </a:r>
              <a:r>
                <a:rPr lang="en-US" altLang="zh-CN" sz="1600" b="1" dirty="0" smtClean="0">
                  <a:solidFill>
                    <a:srgbClr val="FF66CC"/>
                  </a:solidFill>
                  <a:latin typeface="Arial" pitchFamily="34" charset="0"/>
                  <a:ea typeface="SimSun" pitchFamily="2" charset="-122"/>
                </a:rPr>
                <a:t>TFO</a:t>
              </a:r>
              <a:r>
                <a:rPr lang="zh-CN" altLang="en-US" sz="1600" b="1" dirty="0">
                  <a:solidFill>
                    <a:srgbClr val="FF66CC"/>
                  </a:solidFill>
                  <a:latin typeface="Arial" pitchFamily="34" charset="0"/>
                  <a:ea typeface="SimSun" pitchFamily="2" charset="-122"/>
                </a:rPr>
                <a:t>的</a:t>
              </a:r>
              <a:r>
                <a:rPr lang="en-US" altLang="zh-CN" sz="1600" b="1" dirty="0" smtClean="0">
                  <a:solidFill>
                    <a:srgbClr val="FF66CC"/>
                  </a:solidFill>
                  <a:latin typeface="Arial" pitchFamily="34" charset="0"/>
                  <a:ea typeface="SimSun" pitchFamily="2" charset="-122"/>
                </a:rPr>
                <a:t>LOGO</a:t>
              </a:r>
              <a:r>
                <a:rPr lang="zh-CN" altLang="en-US" sz="1600" b="1" dirty="0" smtClean="0">
                  <a:solidFill>
                    <a:srgbClr val="FF66CC"/>
                  </a:solidFill>
                  <a:latin typeface="Arial" pitchFamily="34" charset="0"/>
                  <a:ea typeface="SimSun" pitchFamily="2" charset="-122"/>
                </a:rPr>
                <a:t>旁邊</a:t>
              </a:r>
              <a:endParaRPr lang="zh-TW" sz="1600" b="1" dirty="0">
                <a:solidFill>
                  <a:srgbClr val="FF66CC"/>
                </a:solidFill>
                <a:latin typeface="Arial" pitchFamily="34" charset="0"/>
                <a:ea typeface="SimSun" pitchFamily="2" charset="-122"/>
              </a:endParaRPr>
            </a:p>
          </p:txBody>
        </p:sp>
      </p:grpSp>
      <p:sp>
        <p:nvSpPr>
          <p:cNvPr id="41" name="Right Arrow 40"/>
          <p:cNvSpPr/>
          <p:nvPr/>
        </p:nvSpPr>
        <p:spPr>
          <a:xfrm>
            <a:off x="906307" y="6046476"/>
            <a:ext cx="401638" cy="268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grpSp>
        <p:nvGrpSpPr>
          <p:cNvPr id="10" name="Group 9"/>
          <p:cNvGrpSpPr/>
          <p:nvPr/>
        </p:nvGrpSpPr>
        <p:grpSpPr>
          <a:xfrm>
            <a:off x="4330546" y="3362807"/>
            <a:ext cx="3277392" cy="585788"/>
            <a:chOff x="4344194" y="2898775"/>
            <a:chExt cx="3277392" cy="585788"/>
          </a:xfrm>
        </p:grpSpPr>
        <p:sp>
          <p:nvSpPr>
            <p:cNvPr id="56327" name="TextBox 11"/>
            <p:cNvSpPr txBox="1">
              <a:spLocks noChangeArrowheads="1"/>
            </p:cNvSpPr>
            <p:nvPr/>
          </p:nvSpPr>
          <p:spPr bwMode="auto">
            <a:xfrm>
              <a:off x="4945061" y="2898775"/>
              <a:ext cx="2676525" cy="585788"/>
            </a:xfrm>
            <a:prstGeom prst="rect">
              <a:avLst/>
            </a:prstGeom>
            <a:noFill/>
            <a:ln w="12700">
              <a:noFill/>
              <a:miter lim="800000"/>
              <a:headEnd/>
              <a:tailEnd/>
            </a:ln>
          </p:spPr>
          <p:txBody>
            <a:bodyPr>
              <a:spAutoFit/>
            </a:bodyPr>
            <a:lstStyle/>
            <a:p>
              <a:r>
                <a:rPr lang="zh-CN" altLang="en-US" sz="1600" b="1" dirty="0" smtClean="0">
                  <a:solidFill>
                    <a:srgbClr val="FF66CC"/>
                  </a:solidFill>
                  <a:latin typeface="Arial" pitchFamily="34" charset="0"/>
                  <a:ea typeface="SimSun" pitchFamily="2" charset="-122"/>
                </a:rPr>
                <a:t>上傳機構的</a:t>
              </a:r>
              <a:r>
                <a:rPr lang="en-US" altLang="zh-CN" sz="1600" b="1" dirty="0" smtClean="0">
                  <a:solidFill>
                    <a:srgbClr val="FF66CC"/>
                  </a:solidFill>
                  <a:latin typeface="Arial" pitchFamily="34" charset="0"/>
                  <a:ea typeface="SimSun" pitchFamily="2" charset="-122"/>
                </a:rPr>
                <a:t>LOGO</a:t>
              </a:r>
              <a:r>
                <a:rPr lang="zh-CN" altLang="en-US" sz="1600" b="1" dirty="0" smtClean="0">
                  <a:solidFill>
                    <a:srgbClr val="FF66CC"/>
                  </a:solidFill>
                  <a:latin typeface="Arial" pitchFamily="34" charset="0"/>
                  <a:ea typeface="SimSun" pitchFamily="2" charset="-122"/>
                </a:rPr>
                <a:t>，該</a:t>
              </a:r>
              <a:r>
                <a:rPr lang="en-US" altLang="zh-CN" sz="1600" b="1" dirty="0" smtClean="0">
                  <a:solidFill>
                    <a:srgbClr val="FF66CC"/>
                  </a:solidFill>
                  <a:latin typeface="Arial" pitchFamily="34" charset="0"/>
                  <a:ea typeface="SimSun" pitchFamily="2" charset="-122"/>
                </a:rPr>
                <a:t>LOGO</a:t>
              </a:r>
              <a:r>
                <a:rPr lang="zh-TW" altLang="en-US" sz="1600" b="1" dirty="0" smtClean="0">
                  <a:solidFill>
                    <a:srgbClr val="FF66CC"/>
                  </a:solidFill>
                  <a:latin typeface="Arial" pitchFamily="34" charset="0"/>
                  <a:ea typeface="SimSun" pitchFamily="2" charset="-122"/>
                </a:rPr>
                <a:t>也將出現在相同位置</a:t>
              </a:r>
              <a:endParaRPr lang="zh-TW" sz="1600" b="1" dirty="0">
                <a:solidFill>
                  <a:srgbClr val="FF66CC"/>
                </a:solidFill>
                <a:latin typeface="Arial" pitchFamily="34" charset="0"/>
                <a:ea typeface="SimSun" pitchFamily="2" charset="-122"/>
              </a:endParaRPr>
            </a:p>
          </p:txBody>
        </p:sp>
        <p:sp>
          <p:nvSpPr>
            <p:cNvPr id="11" name="Left Arrow 10"/>
            <p:cNvSpPr/>
            <p:nvPr/>
          </p:nvSpPr>
          <p:spPr>
            <a:xfrm>
              <a:off x="4344194" y="3048000"/>
              <a:ext cx="504825" cy="287338"/>
            </a:xfrm>
            <a:prstGeom prst="lef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grpSp>
      <p:sp>
        <p:nvSpPr>
          <p:cNvPr id="13" name="Rectangle 1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14" name="Title 1"/>
          <p:cNvSpPr txBox="1">
            <a:spLocks/>
          </p:cNvSpPr>
          <p:nvPr/>
        </p:nvSpPr>
        <p:spPr bwMode="auto">
          <a:xfrm>
            <a:off x="1258888" y="715963"/>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zh-TW" altLang="en-US" b="1" dirty="0" smtClean="0">
                <a:solidFill>
                  <a:srgbClr val="0070C0"/>
                </a:solidFill>
                <a:latin typeface="Arial" pitchFamily="34" charset="0"/>
                <a:cs typeface="Arial" pitchFamily="34" charset="0"/>
              </a:rPr>
              <a:t>歡迎頁面</a:t>
            </a:r>
            <a:endParaRPr lang="en-GB" altLang="zh-CN" b="1" dirty="0">
              <a:solidFill>
                <a:srgbClr val="0070C0"/>
              </a:solidFill>
              <a:latin typeface="Arial" pitchFamily="34" charset="0"/>
              <a:cs typeface="Arial" pitchFamily="34" charset="0"/>
            </a:endParaRPr>
          </a:p>
        </p:txBody>
      </p:sp>
    </p:spTree>
    <p:extLst>
      <p:ext uri="{BB962C8B-B14F-4D97-AF65-F5344CB8AC3E}">
        <p14:creationId xmlns="" xmlns:p14="http://schemas.microsoft.com/office/powerpoint/2010/main" val="28803168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0" name="Picture 6" descr="C:\Documents and Settings\ChenAl\Desktop\temp pix\open url sample.JPG"/>
          <p:cNvPicPr>
            <a:picLocks noChangeAspect="1" noChangeArrowheads="1"/>
          </p:cNvPicPr>
          <p:nvPr/>
        </p:nvPicPr>
        <p:blipFill>
          <a:blip r:embed="rId4" cstate="print"/>
          <a:srcRect/>
          <a:stretch>
            <a:fillRect/>
          </a:stretch>
        </p:blipFill>
        <p:spPr bwMode="auto">
          <a:xfrm>
            <a:off x="30185" y="1805560"/>
            <a:ext cx="7143750" cy="3476625"/>
          </a:xfrm>
          <a:prstGeom prst="rect">
            <a:avLst/>
          </a:prstGeom>
          <a:noFill/>
          <a:ln>
            <a:solidFill>
              <a:schemeClr val="accent1"/>
            </a:solidFill>
          </a:ln>
        </p:spPr>
      </p:pic>
      <p:grpSp>
        <p:nvGrpSpPr>
          <p:cNvPr id="13" name="Group 12"/>
          <p:cNvGrpSpPr/>
          <p:nvPr/>
        </p:nvGrpSpPr>
        <p:grpSpPr>
          <a:xfrm>
            <a:off x="4479153" y="2934272"/>
            <a:ext cx="3552032" cy="338138"/>
            <a:chOff x="4547393" y="2743200"/>
            <a:chExt cx="3552032" cy="338138"/>
          </a:xfrm>
        </p:grpSpPr>
        <p:sp>
          <p:nvSpPr>
            <p:cNvPr id="7" name="Left Arrow 6"/>
            <p:cNvSpPr/>
            <p:nvPr/>
          </p:nvSpPr>
          <p:spPr>
            <a:xfrm>
              <a:off x="4547393" y="2743200"/>
              <a:ext cx="504825" cy="288925"/>
            </a:xfrm>
            <a:prstGeom prst="lef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sp>
          <p:nvSpPr>
            <p:cNvPr id="8" name="TextBox 11"/>
            <p:cNvSpPr txBox="1">
              <a:spLocks noChangeArrowheads="1"/>
            </p:cNvSpPr>
            <p:nvPr/>
          </p:nvSpPr>
          <p:spPr bwMode="auto">
            <a:xfrm>
              <a:off x="5181600" y="2743200"/>
              <a:ext cx="2917825" cy="338138"/>
            </a:xfrm>
            <a:prstGeom prst="rect">
              <a:avLst/>
            </a:prstGeom>
            <a:noFill/>
            <a:ln w="12700">
              <a:noFill/>
              <a:miter lim="800000"/>
              <a:headEnd/>
              <a:tailEnd/>
            </a:ln>
          </p:spPr>
          <p:txBody>
            <a:bodyPr>
              <a:spAutoFit/>
            </a:bodyPr>
            <a:lstStyle/>
            <a:p>
              <a:r>
                <a:rPr lang="zh-TW" altLang="en-US" sz="1600" b="1" dirty="0" smtClean="0">
                  <a:solidFill>
                    <a:srgbClr val="FF66CC"/>
                  </a:solidFill>
                  <a:latin typeface="Arial" pitchFamily="34" charset="0"/>
                  <a:ea typeface="SimSun" pitchFamily="2" charset="-122"/>
                </a:rPr>
                <a:t>填寫學校的</a:t>
              </a:r>
              <a:r>
                <a:rPr lang="en-US" altLang="zh-TW" sz="1600" b="1" dirty="0" smtClean="0">
                  <a:solidFill>
                    <a:srgbClr val="FF66CC"/>
                  </a:solidFill>
                  <a:latin typeface="Arial" pitchFamily="34" charset="0"/>
                  <a:ea typeface="SimSun" pitchFamily="2" charset="-122"/>
                </a:rPr>
                <a:t>Base URL</a:t>
              </a:r>
              <a:endParaRPr lang="zh-TW" sz="1600" b="1" dirty="0">
                <a:solidFill>
                  <a:srgbClr val="FF66CC"/>
                </a:solidFill>
                <a:latin typeface="Arial" pitchFamily="34" charset="0"/>
                <a:ea typeface="SimSun" pitchFamily="2" charset="-122"/>
              </a:endParaRPr>
            </a:p>
          </p:txBody>
        </p:sp>
      </p:grpSp>
      <p:grpSp>
        <p:nvGrpSpPr>
          <p:cNvPr id="14" name="Group 13"/>
          <p:cNvGrpSpPr/>
          <p:nvPr/>
        </p:nvGrpSpPr>
        <p:grpSpPr>
          <a:xfrm>
            <a:off x="4555353" y="3467672"/>
            <a:ext cx="3552032" cy="338554"/>
            <a:chOff x="4623593" y="3276600"/>
            <a:chExt cx="3552032" cy="338554"/>
          </a:xfrm>
        </p:grpSpPr>
        <p:sp>
          <p:nvSpPr>
            <p:cNvPr id="9" name="Left Arrow 8"/>
            <p:cNvSpPr/>
            <p:nvPr/>
          </p:nvSpPr>
          <p:spPr>
            <a:xfrm>
              <a:off x="4623593" y="3276600"/>
              <a:ext cx="504825" cy="288925"/>
            </a:xfrm>
            <a:prstGeom prst="lef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sp>
          <p:nvSpPr>
            <p:cNvPr id="10" name="TextBox 11"/>
            <p:cNvSpPr txBox="1">
              <a:spLocks noChangeArrowheads="1"/>
            </p:cNvSpPr>
            <p:nvPr/>
          </p:nvSpPr>
          <p:spPr bwMode="auto">
            <a:xfrm>
              <a:off x="5257800" y="3276600"/>
              <a:ext cx="2917825" cy="338554"/>
            </a:xfrm>
            <a:prstGeom prst="rect">
              <a:avLst/>
            </a:prstGeom>
            <a:noFill/>
            <a:ln w="12700">
              <a:noFill/>
              <a:miter lim="800000"/>
              <a:headEnd/>
              <a:tailEnd/>
            </a:ln>
          </p:spPr>
          <p:txBody>
            <a:bodyPr>
              <a:spAutoFit/>
            </a:bodyPr>
            <a:lstStyle/>
            <a:p>
              <a:r>
                <a:rPr lang="zh-TW" altLang="en-US" sz="1600" b="1" dirty="0" smtClean="0">
                  <a:solidFill>
                    <a:srgbClr val="FF66CC"/>
                  </a:solidFill>
                  <a:latin typeface="Arial" pitchFamily="34" charset="0"/>
                  <a:ea typeface="SimSun" pitchFamily="2" charset="-122"/>
                </a:rPr>
                <a:t>設定需要顯示的畫面</a:t>
              </a:r>
              <a:endParaRPr lang="zh-TW" sz="1600" b="1" dirty="0">
                <a:solidFill>
                  <a:srgbClr val="FF66CC"/>
                </a:solidFill>
                <a:latin typeface="Arial" pitchFamily="34" charset="0"/>
                <a:ea typeface="SimSun" pitchFamily="2" charset="-122"/>
              </a:endParaRPr>
            </a:p>
          </p:txBody>
        </p:sp>
      </p:grpSp>
      <p:pic>
        <p:nvPicPr>
          <p:cNvPr id="15" name="Picture 5" descr="C:\Documents and Settings\ChenAl\Desktop\temp pix\open url sample reference.JPG"/>
          <p:cNvPicPr>
            <a:picLocks noChangeAspect="1" noChangeArrowheads="1"/>
          </p:cNvPicPr>
          <p:nvPr/>
        </p:nvPicPr>
        <p:blipFill>
          <a:blip r:embed="rId5" cstate="print"/>
          <a:srcRect/>
          <a:stretch>
            <a:fillRect/>
          </a:stretch>
        </p:blipFill>
        <p:spPr bwMode="auto">
          <a:xfrm>
            <a:off x="2598760" y="1524572"/>
            <a:ext cx="6477000" cy="5524500"/>
          </a:xfrm>
          <a:prstGeom prst="rect">
            <a:avLst/>
          </a:prstGeom>
          <a:noFill/>
          <a:ln>
            <a:solidFill>
              <a:schemeClr val="accent1"/>
            </a:solidFill>
          </a:ln>
        </p:spPr>
      </p:pic>
      <p:grpSp>
        <p:nvGrpSpPr>
          <p:cNvPr id="17" name="Group 16"/>
          <p:cNvGrpSpPr/>
          <p:nvPr/>
        </p:nvGrpSpPr>
        <p:grpSpPr>
          <a:xfrm>
            <a:off x="5113360" y="3315272"/>
            <a:ext cx="3962400" cy="338554"/>
            <a:chOff x="4623593" y="3276600"/>
            <a:chExt cx="3552032" cy="338554"/>
          </a:xfrm>
        </p:grpSpPr>
        <p:sp>
          <p:nvSpPr>
            <p:cNvPr id="18" name="Left Arrow 17"/>
            <p:cNvSpPr/>
            <p:nvPr/>
          </p:nvSpPr>
          <p:spPr>
            <a:xfrm>
              <a:off x="4623593" y="3276600"/>
              <a:ext cx="504825" cy="288925"/>
            </a:xfrm>
            <a:prstGeom prst="leftArrow">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rgbClr val="FFFFFF"/>
                </a:solidFill>
                <a:ea typeface="SimSun" pitchFamily="2" charset="-122"/>
              </a:endParaRPr>
            </a:p>
          </p:txBody>
        </p:sp>
        <p:sp>
          <p:nvSpPr>
            <p:cNvPr id="19" name="TextBox 11"/>
            <p:cNvSpPr txBox="1">
              <a:spLocks noChangeArrowheads="1"/>
            </p:cNvSpPr>
            <p:nvPr/>
          </p:nvSpPr>
          <p:spPr bwMode="auto">
            <a:xfrm>
              <a:off x="5257800" y="3276600"/>
              <a:ext cx="2917825" cy="338554"/>
            </a:xfrm>
            <a:prstGeom prst="rect">
              <a:avLst/>
            </a:prstGeom>
            <a:noFill/>
            <a:ln w="12700">
              <a:noFill/>
              <a:miter lim="800000"/>
              <a:headEnd/>
              <a:tailEnd/>
            </a:ln>
          </p:spPr>
          <p:txBody>
            <a:bodyPr>
              <a:spAutoFit/>
            </a:bodyPr>
            <a:lstStyle/>
            <a:p>
              <a:r>
                <a:rPr lang="zh-TW" altLang="en-US" sz="1600" b="1" dirty="0" smtClean="0">
                  <a:solidFill>
                    <a:srgbClr val="FF66CC"/>
                  </a:solidFill>
                  <a:latin typeface="Arial" pitchFamily="34" charset="0"/>
                  <a:ea typeface="SimSun" pitchFamily="2" charset="-122"/>
                </a:rPr>
                <a:t>可以透過</a:t>
              </a:r>
              <a:r>
                <a:rPr lang="en-US" altLang="zh-TW" sz="1600" b="1" dirty="0" err="1" smtClean="0">
                  <a:solidFill>
                    <a:srgbClr val="FF66CC"/>
                  </a:solidFill>
                  <a:latin typeface="Arial" pitchFamily="34" charset="0"/>
                  <a:ea typeface="SimSun" pitchFamily="2" charset="-122"/>
                </a:rPr>
                <a:t>OpenURL</a:t>
              </a:r>
              <a:r>
                <a:rPr lang="zh-TW" altLang="en-US" sz="1600" b="1" dirty="0" smtClean="0">
                  <a:solidFill>
                    <a:srgbClr val="FF66CC"/>
                  </a:solidFill>
                  <a:latin typeface="Arial" pitchFamily="34" charset="0"/>
                  <a:ea typeface="SimSun" pitchFamily="2" charset="-122"/>
                </a:rPr>
                <a:t>連至其他平台</a:t>
              </a:r>
              <a:endParaRPr lang="zh-TW" sz="1600" b="1" dirty="0">
                <a:solidFill>
                  <a:srgbClr val="FF66CC"/>
                </a:solidFill>
                <a:latin typeface="Arial" pitchFamily="34" charset="0"/>
                <a:ea typeface="SimSun" pitchFamily="2" charset="-122"/>
              </a:endParaRPr>
            </a:p>
          </p:txBody>
        </p:sp>
      </p:grpSp>
      <p:sp>
        <p:nvSpPr>
          <p:cNvPr id="20" name="Rectangle 19"/>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21" name="Title 1"/>
          <p:cNvSpPr txBox="1">
            <a:spLocks/>
          </p:cNvSpPr>
          <p:nvPr/>
        </p:nvSpPr>
        <p:spPr bwMode="auto">
          <a:xfrm>
            <a:off x="1258888" y="715963"/>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zh-CN" b="1" dirty="0" smtClean="0">
                <a:solidFill>
                  <a:srgbClr val="0070C0"/>
                </a:solidFill>
                <a:latin typeface="Arial" pitchFamily="34" charset="0"/>
                <a:cs typeface="Arial" pitchFamily="34" charset="0"/>
              </a:rPr>
              <a:t>Link Resolver </a:t>
            </a:r>
            <a:r>
              <a:rPr lang="zh-TW" altLang="en-US" b="1" dirty="0" smtClean="0">
                <a:solidFill>
                  <a:srgbClr val="0070C0"/>
                </a:solidFill>
                <a:latin typeface="Arial" pitchFamily="34" charset="0"/>
                <a:cs typeface="Arial" pitchFamily="34" charset="0"/>
              </a:rPr>
              <a:t>設定</a:t>
            </a:r>
            <a:endParaRPr lang="en-GB" altLang="zh-CN" b="1" dirty="0">
              <a:solidFill>
                <a:srgbClr val="0070C0"/>
              </a:solidFill>
              <a:latin typeface="Arial" pitchFamily="34" charset="0"/>
              <a:cs typeface="Arial" pitchFamily="34" charset="0"/>
            </a:endParaRPr>
          </a:p>
        </p:txBody>
      </p:sp>
    </p:spTree>
    <p:extLst>
      <p:ext uri="{BB962C8B-B14F-4D97-AF65-F5344CB8AC3E}">
        <p14:creationId xmlns="" xmlns:p14="http://schemas.microsoft.com/office/powerpoint/2010/main" val="100461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0" y="0"/>
            <a:ext cx="9144000" cy="686276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endParaRPr lang="en-US" altLang="zh-CN" sz="7200" dirty="0"/>
          </a:p>
          <a:p>
            <a:pPr algn="ctr" eaLnBrk="1" hangingPunct="1"/>
            <a:endParaRPr lang="en-US" altLang="zh-CN" sz="7200" dirty="0"/>
          </a:p>
          <a:p>
            <a:pPr algn="ctr" eaLnBrk="1" hangingPunct="1"/>
            <a:r>
              <a:rPr lang="en-US" altLang="zh-CN" sz="7200" dirty="0" smtClean="0">
                <a:solidFill>
                  <a:schemeClr val="bg1"/>
                </a:solidFill>
              </a:rPr>
              <a:t>TFO</a:t>
            </a:r>
            <a:r>
              <a:rPr lang="zh-TW" altLang="en-US" sz="7200" dirty="0" smtClean="0">
                <a:solidFill>
                  <a:schemeClr val="bg1"/>
                </a:solidFill>
              </a:rPr>
              <a:t>特色功能</a:t>
            </a:r>
            <a:endParaRPr lang="en-US" altLang="zh-CN" sz="7200" dirty="0">
              <a:solidFill>
                <a:schemeClr val="bg1"/>
              </a:solidFill>
            </a:endParaRPr>
          </a:p>
          <a:p>
            <a:pPr algn="ctr" eaLnBrk="1" hangingPunct="1"/>
            <a:r>
              <a:rPr lang="en-GB" altLang="zh-TW" sz="2800" b="1" dirty="0">
                <a:solidFill>
                  <a:schemeClr val="bg1"/>
                </a:solidFill>
                <a:latin typeface="Arial" pitchFamily="34" charset="0"/>
              </a:rPr>
              <a:t>Taylor &amp; Francis Online</a:t>
            </a:r>
            <a:br>
              <a:rPr lang="en-GB" altLang="zh-TW" sz="2800" b="1" dirty="0">
                <a:solidFill>
                  <a:schemeClr val="bg1"/>
                </a:solidFill>
                <a:latin typeface="Arial" pitchFamily="34" charset="0"/>
              </a:rPr>
            </a:br>
            <a:r>
              <a:rPr lang="zh-CN" altLang="en-US" sz="2800" b="1" dirty="0">
                <a:solidFill>
                  <a:schemeClr val="bg1"/>
                </a:solidFill>
                <a:latin typeface="Arial" pitchFamily="34" charset="0"/>
              </a:rPr>
              <a:t>嶄</a:t>
            </a:r>
            <a:r>
              <a:rPr lang="zh-CN" altLang="en-US" sz="2800" b="1" dirty="0" smtClean="0">
                <a:solidFill>
                  <a:schemeClr val="bg1"/>
                </a:solidFill>
                <a:latin typeface="Arial" pitchFamily="34" charset="0"/>
              </a:rPr>
              <a:t>新平台</a:t>
            </a:r>
            <a:r>
              <a:rPr lang="zh-CN" altLang="en-US" sz="2800" b="1" dirty="0" smtClean="0">
                <a:solidFill>
                  <a:schemeClr val="bg1"/>
                </a:solidFill>
                <a:latin typeface="Arial" pitchFamily="34" charset="0"/>
                <a:sym typeface="Wingdings 2" pitchFamily="18" charset="2"/>
              </a:rPr>
              <a:t></a:t>
            </a:r>
            <a:r>
              <a:rPr lang="zh-CN" altLang="en-US" sz="2800" b="1" dirty="0">
                <a:solidFill>
                  <a:schemeClr val="bg1"/>
                </a:solidFill>
                <a:latin typeface="Arial" pitchFamily="34" charset="0"/>
              </a:rPr>
              <a:t>嶄新服務</a:t>
            </a:r>
            <a:r>
              <a:rPr lang="en-US" altLang="zh-CN" sz="2800" b="1" dirty="0">
                <a:solidFill>
                  <a:srgbClr val="000000"/>
                </a:solidFill>
                <a:latin typeface="Arial" pitchFamily="34" charset="0"/>
              </a:rPr>
              <a:t/>
            </a:r>
            <a:br>
              <a:rPr lang="en-US" altLang="zh-CN" sz="2800" b="1" dirty="0">
                <a:solidFill>
                  <a:srgbClr val="000000"/>
                </a:solidFill>
                <a:latin typeface="Arial" pitchFamily="34" charset="0"/>
              </a:rPr>
            </a:br>
            <a:endParaRPr lang="en-US" altLang="zh-CN" sz="2800" b="1" dirty="0">
              <a:solidFill>
                <a:srgbClr val="000000"/>
              </a:solidFill>
              <a:latin typeface="Arial" pitchFamily="34" charset="0"/>
            </a:endParaRPr>
          </a:p>
          <a:p>
            <a:pPr algn="ctr" eaLnBrk="1" hangingPunct="1"/>
            <a:endParaRPr lang="en-US" altLang="zh-CN" sz="2800" b="1" dirty="0">
              <a:solidFill>
                <a:srgbClr val="000000"/>
              </a:solidFill>
              <a:latin typeface="Arial" pitchFamily="34" charset="0"/>
            </a:endParaRPr>
          </a:p>
          <a:p>
            <a:pPr algn="ctr" eaLnBrk="1" hangingPunct="1"/>
            <a:endParaRPr lang="en-US" altLang="zh-CN" sz="2800" b="1" dirty="0">
              <a:solidFill>
                <a:srgbClr val="000000"/>
              </a:solidFill>
              <a:latin typeface="Arial" pitchFamily="34" charset="0"/>
            </a:endParaRPr>
          </a:p>
          <a:p>
            <a:pPr algn="ctr" eaLnBrk="1" hangingPunct="1"/>
            <a:endParaRPr lang="en-US" altLang="zh-CN" sz="2800" b="1" dirty="0">
              <a:solidFill>
                <a:srgbClr val="000000"/>
              </a:solidFill>
              <a:latin typeface="Arial" pitchFamily="34" charset="0"/>
            </a:endParaRPr>
          </a:p>
          <a:p>
            <a:pPr algn="ctr" eaLnBrk="1" hangingPunct="1"/>
            <a:endParaRPr lang="en-US" altLang="zh-CN" sz="2800" b="1" dirty="0">
              <a:solidFill>
                <a:srgbClr val="000000"/>
              </a:solidFill>
              <a:latin typeface="Arial" pitchFamily="34" charset="0"/>
            </a:endParaRPr>
          </a:p>
          <a:p>
            <a:pPr algn="ctr" eaLnBrk="1" hangingPunct="1"/>
            <a:endParaRPr lang="zh-CN" altLang="en-US" sz="2800" dirty="0">
              <a:solidFill>
                <a:srgbClr val="000000"/>
              </a:solidFill>
            </a:endParaRPr>
          </a:p>
        </p:txBody>
      </p:sp>
    </p:spTree>
    <p:extLst>
      <p:ext uri="{BB962C8B-B14F-4D97-AF65-F5344CB8AC3E}">
        <p14:creationId xmlns="" xmlns:p14="http://schemas.microsoft.com/office/powerpoint/2010/main" val="15812425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Rectangle 27"/>
          <p:cNvSpPr/>
          <p:nvPr/>
        </p:nvSpPr>
        <p:spPr>
          <a:xfrm>
            <a:off x="368300" y="715963"/>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1268" name="Rectangle 4"/>
          <p:cNvSpPr txBox="1">
            <a:spLocks noChangeArrowheads="1"/>
          </p:cNvSpPr>
          <p:nvPr/>
        </p:nvSpPr>
        <p:spPr bwMode="auto">
          <a:xfrm>
            <a:off x="611188" y="1878013"/>
            <a:ext cx="6002337" cy="302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lnSpc>
                <a:spcPct val="80000"/>
              </a:lnSpc>
              <a:spcBef>
                <a:spcPct val="20000"/>
              </a:spcBef>
              <a:buFont typeface="Arial" pitchFamily="34" charset="0"/>
              <a:buChar char="•"/>
            </a:pPr>
            <a:r>
              <a:rPr lang="zh-CN" altLang="en-US" sz="1600" b="1" dirty="0">
                <a:latin typeface="Arial" pitchFamily="34" charset="0"/>
                <a:cs typeface="Arial" pitchFamily="34" charset="0"/>
              </a:rPr>
              <a:t>創建於</a:t>
            </a:r>
            <a:r>
              <a:rPr lang="en-US" altLang="zh-CN" sz="1600" b="1" dirty="0">
                <a:latin typeface="Arial" pitchFamily="34" charset="0"/>
                <a:cs typeface="Arial" pitchFamily="34" charset="0"/>
              </a:rPr>
              <a:t>1798</a:t>
            </a:r>
            <a:r>
              <a:rPr lang="zh-CN" altLang="en-US" sz="1600" b="1" dirty="0">
                <a:latin typeface="Arial" pitchFamily="34" charset="0"/>
                <a:cs typeface="Arial" pitchFamily="34" charset="0"/>
              </a:rPr>
              <a:t>年，出版</a:t>
            </a:r>
            <a:r>
              <a:rPr lang="en-US" altLang="zh-CN" sz="1600" b="1" dirty="0">
                <a:latin typeface="Arial" pitchFamily="34" charset="0"/>
                <a:cs typeface="Arial" pitchFamily="34" charset="0"/>
              </a:rPr>
              <a:t>1800</a:t>
            </a:r>
            <a:r>
              <a:rPr lang="zh-TW" altLang="en-US" sz="1600" b="1" dirty="0">
                <a:latin typeface="Arial" pitchFamily="34" charset="0"/>
                <a:cs typeface="Arial" pitchFamily="34" charset="0"/>
              </a:rPr>
              <a:t>餘種學術期刊</a:t>
            </a:r>
            <a:endParaRPr lang="en-GB" altLang="zh-CN" sz="1600" b="1" dirty="0">
              <a:latin typeface="Arial" pitchFamily="34" charset="0"/>
              <a:cs typeface="Arial" pitchFamily="34" charset="0"/>
            </a:endParaRPr>
          </a:p>
          <a:p>
            <a:pPr lvl="1" eaLnBrk="1" hangingPunct="1">
              <a:lnSpc>
                <a:spcPct val="90000"/>
              </a:lnSpc>
              <a:spcBef>
                <a:spcPct val="20000"/>
              </a:spcBef>
              <a:buFont typeface="Courier New" pitchFamily="49" charset="0"/>
              <a:buChar char="◦"/>
            </a:pPr>
            <a:r>
              <a:rPr lang="zh-TW" altLang="en-US" sz="1600" dirty="0">
                <a:cs typeface="Arial" pitchFamily="34" charset="0"/>
              </a:rPr>
              <a:t>第一家</a:t>
            </a:r>
            <a:r>
              <a:rPr lang="zh-TW" altLang="en-US" sz="1600" dirty="0" smtClean="0">
                <a:cs typeface="Arial" pitchFamily="34" charset="0"/>
              </a:rPr>
              <a:t>發行商業學</a:t>
            </a:r>
            <a:r>
              <a:rPr lang="zh-TW" altLang="en-US" sz="1600" dirty="0">
                <a:cs typeface="Arial" pitchFamily="34" charset="0"/>
              </a:rPr>
              <a:t>術期刊的出版社</a:t>
            </a:r>
            <a:endParaRPr lang="en-US" altLang="zh-CN" sz="1600" dirty="0">
              <a:cs typeface="Arial" pitchFamily="34" charset="0"/>
            </a:endParaRPr>
          </a:p>
          <a:p>
            <a:pPr lvl="1" eaLnBrk="1" hangingPunct="1">
              <a:lnSpc>
                <a:spcPct val="90000"/>
              </a:lnSpc>
              <a:spcBef>
                <a:spcPct val="20000"/>
              </a:spcBef>
              <a:buFont typeface="Courier New" pitchFamily="49" charset="0"/>
              <a:buChar char="◦"/>
            </a:pPr>
            <a:r>
              <a:rPr lang="zh-TW" altLang="en-US" sz="1600" dirty="0">
                <a:cs typeface="Arial" pitchFamily="34" charset="0"/>
              </a:rPr>
              <a:t>全球最大</a:t>
            </a:r>
            <a:r>
              <a:rPr lang="zh-TW" altLang="en-US" sz="1600" dirty="0" smtClean="0">
                <a:cs typeface="Arial" pitchFamily="34" charset="0"/>
              </a:rPr>
              <a:t>的人文社</a:t>
            </a:r>
            <a:r>
              <a:rPr lang="zh-TW" altLang="en-US" sz="1600" dirty="0">
                <a:cs typeface="Arial" pitchFamily="34" charset="0"/>
              </a:rPr>
              <a:t>會科學出版</a:t>
            </a:r>
            <a:r>
              <a:rPr lang="zh-TW" altLang="en-US" sz="1600" dirty="0" smtClean="0">
                <a:cs typeface="Arial" pitchFamily="34" charset="0"/>
              </a:rPr>
              <a:t>社</a:t>
            </a:r>
            <a:endParaRPr lang="en-US" altLang="zh-TW" sz="1600" dirty="0" smtClean="0">
              <a:cs typeface="Arial" pitchFamily="34" charset="0"/>
            </a:endParaRPr>
          </a:p>
          <a:p>
            <a:pPr lvl="1" eaLnBrk="1" hangingPunct="1">
              <a:lnSpc>
                <a:spcPct val="90000"/>
              </a:lnSpc>
              <a:spcBef>
                <a:spcPct val="20000"/>
              </a:spcBef>
              <a:buFont typeface="Courier New" pitchFamily="49" charset="0"/>
              <a:buChar char="◦"/>
            </a:pPr>
            <a:r>
              <a:rPr lang="en-GB" altLang="zh-CN" sz="1600" dirty="0" smtClean="0">
                <a:latin typeface="Arial" pitchFamily="34" charset="0"/>
                <a:cs typeface="Arial" pitchFamily="34" charset="0"/>
              </a:rPr>
              <a:t>65</a:t>
            </a:r>
            <a:r>
              <a:rPr lang="en-GB" altLang="zh-CN" sz="1600" dirty="0">
                <a:latin typeface="Arial" pitchFamily="34" charset="0"/>
                <a:cs typeface="Arial" pitchFamily="34" charset="0"/>
              </a:rPr>
              <a:t>%</a:t>
            </a:r>
            <a:r>
              <a:rPr lang="zh-TW" altLang="en-US" sz="1600" dirty="0">
                <a:latin typeface="Arial" pitchFamily="34" charset="0"/>
                <a:cs typeface="Arial" pitchFamily="34" charset="0"/>
              </a:rPr>
              <a:t>的科技類期刊被</a:t>
            </a:r>
            <a:r>
              <a:rPr lang="en-GB" altLang="zh-CN" sz="1600" dirty="0">
                <a:latin typeface="Arial" pitchFamily="34" charset="0"/>
                <a:cs typeface="Arial" pitchFamily="34" charset="0"/>
              </a:rPr>
              <a:t>SCI</a:t>
            </a:r>
            <a:r>
              <a:rPr lang="zh-CN" altLang="en-US" sz="1600" dirty="0">
                <a:latin typeface="Arial" pitchFamily="34" charset="0"/>
                <a:cs typeface="Arial" pitchFamily="34" charset="0"/>
              </a:rPr>
              <a:t>收</a:t>
            </a:r>
            <a:r>
              <a:rPr lang="zh-CN" altLang="en-US" sz="1600" dirty="0">
                <a:cs typeface="Arial" pitchFamily="34" charset="0"/>
              </a:rPr>
              <a:t>錄</a:t>
            </a:r>
            <a:endParaRPr lang="en-GB" altLang="zh-CN" sz="1600" dirty="0">
              <a:cs typeface="Arial" pitchFamily="34" charset="0"/>
            </a:endParaRPr>
          </a:p>
          <a:p>
            <a:pPr lvl="1" eaLnBrk="1" hangingPunct="1">
              <a:lnSpc>
                <a:spcPct val="90000"/>
              </a:lnSpc>
              <a:spcBef>
                <a:spcPct val="20000"/>
              </a:spcBef>
              <a:buFont typeface="Courier New" pitchFamily="49" charset="0"/>
              <a:buChar char="◦"/>
            </a:pPr>
            <a:r>
              <a:rPr lang="en-GB" altLang="zh-CN" sz="1600" dirty="0">
                <a:latin typeface="Arial" pitchFamily="34" charset="0"/>
                <a:cs typeface="Arial" pitchFamily="34" charset="0"/>
              </a:rPr>
              <a:t>1800+</a:t>
            </a:r>
            <a:r>
              <a:rPr lang="zh-CN" altLang="en-US" sz="1600" dirty="0">
                <a:cs typeface="Arial" pitchFamily="34" charset="0"/>
              </a:rPr>
              <a:t>期刊</a:t>
            </a:r>
            <a:endParaRPr lang="en-GB" altLang="zh-CN" sz="1600" dirty="0">
              <a:cs typeface="Arial" pitchFamily="34" charset="0"/>
            </a:endParaRPr>
          </a:p>
          <a:p>
            <a:pPr eaLnBrk="1" hangingPunct="1">
              <a:lnSpc>
                <a:spcPct val="80000"/>
              </a:lnSpc>
              <a:spcBef>
                <a:spcPct val="20000"/>
              </a:spcBef>
              <a:buFont typeface="Arial" pitchFamily="34" charset="0"/>
              <a:buChar char="•"/>
            </a:pPr>
            <a:r>
              <a:rPr lang="zh-CN" altLang="en-US" sz="1600" b="1" dirty="0">
                <a:latin typeface="Arial" pitchFamily="34" charset="0"/>
                <a:cs typeface="Arial" pitchFamily="34" charset="0"/>
              </a:rPr>
              <a:t>合作夥伴</a:t>
            </a:r>
            <a:r>
              <a:rPr lang="en-GB" altLang="zh-CN" sz="1600" b="1" dirty="0">
                <a:latin typeface="Arial" pitchFamily="34" charset="0"/>
                <a:cs typeface="Arial" pitchFamily="34" charset="0"/>
              </a:rPr>
              <a:t> </a:t>
            </a:r>
            <a:r>
              <a:rPr lang="en-GB" altLang="zh-CN" sz="1600" dirty="0">
                <a:latin typeface="Arial" pitchFamily="34" charset="0"/>
                <a:cs typeface="Arial" pitchFamily="34" charset="0"/>
              </a:rPr>
              <a:t>–</a:t>
            </a:r>
            <a:r>
              <a:rPr lang="zh-CN" altLang="en-US" sz="1600" dirty="0">
                <a:latin typeface="Arial" pitchFamily="34" charset="0"/>
                <a:cs typeface="Arial" pitchFamily="34" charset="0"/>
              </a:rPr>
              <a:t>與</a:t>
            </a:r>
            <a:r>
              <a:rPr lang="en-GB" altLang="zh-CN" sz="1600" dirty="0">
                <a:latin typeface="Arial" pitchFamily="34" charset="0"/>
                <a:cs typeface="Arial" pitchFamily="34" charset="0"/>
              </a:rPr>
              <a:t>460</a:t>
            </a:r>
            <a:r>
              <a:rPr lang="zh-TW" altLang="en-US" sz="1600" dirty="0">
                <a:latin typeface="Arial" pitchFamily="34" charset="0"/>
                <a:cs typeface="Arial" pitchFamily="34" charset="0"/>
              </a:rPr>
              <a:t>家學協會和大學合作；</a:t>
            </a:r>
            <a:r>
              <a:rPr lang="en-US" altLang="zh-CN" sz="1600" dirty="0">
                <a:latin typeface="Arial" pitchFamily="34" charset="0"/>
                <a:cs typeface="Arial" pitchFamily="34" charset="0"/>
              </a:rPr>
              <a:t>2013</a:t>
            </a:r>
            <a:r>
              <a:rPr lang="zh-CN" altLang="en-US" sz="1600" dirty="0">
                <a:latin typeface="Arial" pitchFamily="34" charset="0"/>
                <a:cs typeface="Arial" pitchFamily="34" charset="0"/>
              </a:rPr>
              <a:t>年新增</a:t>
            </a:r>
            <a:r>
              <a:rPr lang="en-GB" altLang="zh-CN" sz="1600" dirty="0">
                <a:latin typeface="Arial" pitchFamily="34" charset="0"/>
                <a:cs typeface="Arial" pitchFamily="34" charset="0"/>
              </a:rPr>
              <a:t>100</a:t>
            </a:r>
            <a:r>
              <a:rPr lang="zh-CN" altLang="en-US" sz="1600" dirty="0">
                <a:latin typeface="Arial" pitchFamily="34" charset="0"/>
                <a:cs typeface="Arial" pitchFamily="34" charset="0"/>
              </a:rPr>
              <a:t>種期刊並有</a:t>
            </a:r>
            <a:r>
              <a:rPr lang="en-GB" altLang="zh-CN" sz="1600" dirty="0">
                <a:latin typeface="Arial" pitchFamily="34" charset="0"/>
                <a:cs typeface="Arial" pitchFamily="34" charset="0"/>
              </a:rPr>
              <a:t>54</a:t>
            </a:r>
            <a:r>
              <a:rPr lang="zh-TW" altLang="en-US" sz="1600" dirty="0">
                <a:latin typeface="Arial" pitchFamily="34" charset="0"/>
                <a:cs typeface="Arial" pitchFamily="34" charset="0"/>
              </a:rPr>
              <a:t>家新的學協會加入</a:t>
            </a:r>
            <a:endParaRPr lang="en-US" altLang="zh-CN" sz="1600" dirty="0">
              <a:latin typeface="Arial" pitchFamily="34" charset="0"/>
              <a:cs typeface="Arial" pitchFamily="34" charset="0"/>
            </a:endParaRPr>
          </a:p>
          <a:p>
            <a:pPr eaLnBrk="1" hangingPunct="1">
              <a:lnSpc>
                <a:spcPct val="80000"/>
              </a:lnSpc>
              <a:spcBef>
                <a:spcPct val="20000"/>
              </a:spcBef>
              <a:buFont typeface="Arial" pitchFamily="34" charset="0"/>
              <a:buChar char="•"/>
            </a:pPr>
            <a:endParaRPr lang="en-US" altLang="zh-CN" sz="1600" b="1" dirty="0">
              <a:latin typeface="Arial" pitchFamily="34" charset="0"/>
              <a:cs typeface="Arial" pitchFamily="34" charset="0"/>
            </a:endParaRPr>
          </a:p>
          <a:p>
            <a:pPr eaLnBrk="1" hangingPunct="1">
              <a:lnSpc>
                <a:spcPct val="80000"/>
              </a:lnSpc>
              <a:spcBef>
                <a:spcPct val="20000"/>
              </a:spcBef>
              <a:buFont typeface="Arial" pitchFamily="34" charset="0"/>
              <a:buChar char="•"/>
            </a:pPr>
            <a:r>
              <a:rPr lang="zh-CN" altLang="en-US" sz="1600" b="1" dirty="0">
                <a:latin typeface="Arial" pitchFamily="34" charset="0"/>
                <a:cs typeface="Arial" pitchFamily="34" charset="0"/>
              </a:rPr>
              <a:t>全球網路</a:t>
            </a:r>
            <a:r>
              <a:rPr lang="en-GB" altLang="zh-CN" sz="1600" b="1" dirty="0">
                <a:latin typeface="Arial" pitchFamily="34" charset="0"/>
                <a:cs typeface="Arial" pitchFamily="34" charset="0"/>
              </a:rPr>
              <a:t> </a:t>
            </a:r>
            <a:r>
              <a:rPr lang="en-GB" altLang="zh-CN" sz="1600" dirty="0">
                <a:latin typeface="Arial" pitchFamily="34" charset="0"/>
                <a:cs typeface="Arial" pitchFamily="34" charset="0"/>
              </a:rPr>
              <a:t>– 20</a:t>
            </a:r>
            <a:r>
              <a:rPr lang="zh-TW" altLang="en-US" sz="1600" dirty="0">
                <a:latin typeface="Arial" pitchFamily="34" charset="0"/>
                <a:cs typeface="Arial" pitchFamily="34" charset="0"/>
              </a:rPr>
              <a:t>家代表處遍佈全球各大洲</a:t>
            </a:r>
            <a:r>
              <a:rPr lang="zh-TW" altLang="en-US" sz="1600" dirty="0" smtClean="0">
                <a:latin typeface="Arial" pitchFamily="34" charset="0"/>
                <a:cs typeface="Arial" pitchFamily="34" charset="0"/>
              </a:rPr>
              <a:t>：台北、北</a:t>
            </a:r>
            <a:r>
              <a:rPr lang="zh-TW" altLang="en-US" sz="1600" dirty="0">
                <a:latin typeface="Arial" pitchFamily="34" charset="0"/>
                <a:cs typeface="Arial" pitchFamily="34" charset="0"/>
              </a:rPr>
              <a:t>京、新加坡、東京、牛津</a:t>
            </a:r>
            <a:r>
              <a:rPr lang="en-GB" altLang="zh-CN" sz="1600" dirty="0">
                <a:latin typeface="Arial" pitchFamily="34" charset="0"/>
                <a:cs typeface="Arial" pitchFamily="34" charset="0"/>
              </a:rPr>
              <a:t> </a:t>
            </a:r>
            <a:r>
              <a:rPr lang="zh-TW" altLang="en-US" sz="1600" dirty="0">
                <a:latin typeface="Arial" pitchFamily="34" charset="0"/>
                <a:cs typeface="Arial" pitchFamily="34" charset="0"/>
              </a:rPr>
              <a:t>、費城、墨爾本</a:t>
            </a:r>
            <a:endParaRPr lang="en-GB" altLang="zh-CN" sz="1600" dirty="0">
              <a:latin typeface="Arial" pitchFamily="34" charset="0"/>
              <a:cs typeface="Arial" pitchFamily="34" charset="0"/>
            </a:endParaRPr>
          </a:p>
          <a:p>
            <a:pPr eaLnBrk="1" hangingPunct="1">
              <a:lnSpc>
                <a:spcPct val="80000"/>
              </a:lnSpc>
              <a:spcBef>
                <a:spcPct val="20000"/>
              </a:spcBef>
              <a:buFont typeface="Arial" pitchFamily="34" charset="0"/>
              <a:buChar char="•"/>
            </a:pPr>
            <a:endParaRPr lang="en-GB" altLang="zh-CN" sz="1600" b="1" dirty="0">
              <a:latin typeface="Arial" pitchFamily="34" charset="0"/>
              <a:cs typeface="Arial" pitchFamily="34" charset="0"/>
            </a:endParaRPr>
          </a:p>
          <a:p>
            <a:pPr eaLnBrk="1" hangingPunct="1">
              <a:lnSpc>
                <a:spcPct val="80000"/>
              </a:lnSpc>
              <a:spcBef>
                <a:spcPct val="20000"/>
              </a:spcBef>
              <a:buFont typeface="Arial" pitchFamily="34" charset="0"/>
              <a:buChar char="•"/>
            </a:pPr>
            <a:r>
              <a:rPr lang="zh-CN" altLang="en-US" sz="1600" b="1" dirty="0">
                <a:latin typeface="Arial" pitchFamily="34" charset="0"/>
                <a:cs typeface="Arial" pitchFamily="34" charset="0"/>
              </a:rPr>
              <a:t>旗下品牌：</a:t>
            </a:r>
            <a:endParaRPr lang="en-GB" altLang="zh-CN" sz="1600" b="1" dirty="0">
              <a:latin typeface="Arial" pitchFamily="34" charset="0"/>
              <a:cs typeface="Arial" pitchFamily="34" charset="0"/>
            </a:endParaRPr>
          </a:p>
          <a:p>
            <a:pPr eaLnBrk="1" hangingPunct="1">
              <a:lnSpc>
                <a:spcPct val="80000"/>
              </a:lnSpc>
              <a:spcBef>
                <a:spcPct val="20000"/>
              </a:spcBef>
              <a:buFont typeface="Arial" pitchFamily="34" charset="0"/>
              <a:buNone/>
            </a:pPr>
            <a:endParaRPr lang="en-GB" altLang="zh-CN" sz="1600" b="1" dirty="0">
              <a:latin typeface="Arial" pitchFamily="34" charset="0"/>
              <a:cs typeface="Arial" pitchFamily="34" charset="0"/>
            </a:endParaRPr>
          </a:p>
        </p:txBody>
      </p:sp>
      <p:pic>
        <p:nvPicPr>
          <p:cNvPr id="11269" name="Picture 4" descr="T&amp;F_Blue_pos"/>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95233" y="4919615"/>
            <a:ext cx="2617788" cy="61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1" name="Picture 14"/>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95233" y="5604740"/>
            <a:ext cx="2084695" cy="7443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2" name="Picture 6" descr="Routledge_Blue_pos"/>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4312691" y="4928701"/>
            <a:ext cx="1760538" cy="4900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3" name="Picture 10"/>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4131188" y="5604740"/>
            <a:ext cx="2123545" cy="635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74" name="Title 1"/>
          <p:cNvSpPr>
            <a:spLocks noGrp="1"/>
          </p:cNvSpPr>
          <p:nvPr>
            <p:ph type="title"/>
          </p:nvPr>
        </p:nvSpPr>
        <p:spPr>
          <a:xfrm>
            <a:off x="1258888" y="715963"/>
            <a:ext cx="5343525" cy="935037"/>
          </a:xfrm>
        </p:spPr>
        <p:txBody>
          <a:bodyPr lIns="0" tIns="0" rIns="0" bIns="0"/>
          <a:lstStyle/>
          <a:p>
            <a:pPr algn="l" eaLnBrk="1" hangingPunct="1"/>
            <a:r>
              <a:rPr lang="en-US" altLang="zh-CN" sz="3600" b="1" smtClean="0">
                <a:solidFill>
                  <a:srgbClr val="0070C0"/>
                </a:solidFill>
              </a:rPr>
              <a:t>Taylor &amp;Francis</a:t>
            </a:r>
            <a:br>
              <a:rPr lang="en-US" altLang="zh-CN" sz="3600" b="1" smtClean="0">
                <a:solidFill>
                  <a:srgbClr val="0070C0"/>
                </a:solidFill>
              </a:rPr>
            </a:br>
            <a:r>
              <a:rPr lang="zh-CN" altLang="en-US" sz="2800" b="1" smtClean="0">
                <a:solidFill>
                  <a:srgbClr val="0070C0"/>
                </a:solidFill>
                <a:cs typeface="Calibri" pitchFamily="34" charset="0"/>
              </a:rPr>
              <a:t>公司簡介</a:t>
            </a:r>
            <a:endParaRPr lang="en-GB" altLang="zh-CN" sz="2800" b="1" smtClean="0">
              <a:solidFill>
                <a:srgbClr val="0070C0"/>
              </a:solidFill>
            </a:endParaRPr>
          </a:p>
        </p:txBody>
      </p:sp>
      <p:pic>
        <p:nvPicPr>
          <p:cNvPr id="11275" name="Picture 3" descr="Philosophical magazine"/>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6586538" y="1493899"/>
            <a:ext cx="1265237" cy="169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6" name="Picture 11" descr="Philosophical Magazine"/>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7410450" y="2132074"/>
            <a:ext cx="1303338" cy="187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7" name="Picture 6"/>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6613525" y="3400486"/>
            <a:ext cx="1439863" cy="172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278" name="Picture 5"/>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7354888" y="4281549"/>
            <a:ext cx="1358900" cy="178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8542088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5" name="Picture 14"/>
          <p:cNvPicPr>
            <a:picLocks noChangeAspect="1" noChangeArrowheads="1"/>
          </p:cNvPicPr>
          <p:nvPr/>
        </p:nvPicPr>
        <p:blipFill>
          <a:blip r:embed="rId4">
            <a:extLst>
              <a:ext uri="{28A0092B-C50C-407E-A947-70E740481C1C}">
                <a14:useLocalDpi xmlns="" xmlns:a14="http://schemas.microsoft.com/office/drawing/2010/main" val="0"/>
              </a:ext>
            </a:extLst>
          </a:blip>
          <a:srcRect l="13509" r="14571" b="28447"/>
          <a:stretch>
            <a:fillRect/>
          </a:stretch>
        </p:blipFill>
        <p:spPr bwMode="auto">
          <a:xfrm>
            <a:off x="366713" y="1651000"/>
            <a:ext cx="8412162" cy="47053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3317" name="Title 1"/>
          <p:cNvSpPr>
            <a:spLocks noGrp="1"/>
          </p:cNvSpPr>
          <p:nvPr>
            <p:ph type="title"/>
          </p:nvPr>
        </p:nvSpPr>
        <p:spPr>
          <a:xfrm>
            <a:off x="1258888" y="715963"/>
            <a:ext cx="5343525" cy="935037"/>
          </a:xfrm>
        </p:spPr>
        <p:txBody>
          <a:bodyPr lIns="0" tIns="0" rIns="0" bIns="0"/>
          <a:lstStyle/>
          <a:p>
            <a:pPr algn="l" eaLnBrk="1" hangingPunct="1"/>
            <a:r>
              <a:rPr lang="en-US" altLang="zh-CN" sz="3600" b="1" smtClean="0">
                <a:solidFill>
                  <a:srgbClr val="0070C0"/>
                </a:solidFill>
              </a:rPr>
              <a:t>Taylor &amp; Francis Online</a:t>
            </a:r>
            <a:br>
              <a:rPr lang="en-US" altLang="zh-CN" sz="3600" b="1" smtClean="0">
                <a:solidFill>
                  <a:srgbClr val="0070C0"/>
                </a:solidFill>
              </a:rPr>
            </a:br>
            <a:r>
              <a:rPr lang="zh-CN" altLang="en-US" sz="2800" b="1" smtClean="0">
                <a:solidFill>
                  <a:srgbClr val="0070C0"/>
                </a:solidFill>
              </a:rPr>
              <a:t>新功能介绍 </a:t>
            </a:r>
            <a:r>
              <a:rPr lang="en-US" altLang="zh-CN" sz="2800" b="1" smtClean="0">
                <a:solidFill>
                  <a:srgbClr val="0070C0"/>
                </a:solidFill>
              </a:rPr>
              <a:t>- colwiz iPDF reader</a:t>
            </a:r>
            <a:endParaRPr lang="en-GB" altLang="zh-CN" sz="2800" b="1" smtClean="0">
              <a:solidFill>
                <a:srgbClr val="0070C0"/>
              </a:solidFill>
            </a:endParaRPr>
          </a:p>
        </p:txBody>
      </p:sp>
      <p:sp>
        <p:nvSpPr>
          <p:cNvPr id="9" name="Rounded Rectangle 8"/>
          <p:cNvSpPr/>
          <p:nvPr/>
        </p:nvSpPr>
        <p:spPr>
          <a:xfrm>
            <a:off x="5438775" y="5165725"/>
            <a:ext cx="1293813" cy="788988"/>
          </a:xfrm>
          <a:prstGeom prst="roundRect">
            <a:avLst>
              <a:gd name="adj" fmla="val 10643"/>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3324" name="Picture 1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66713" y="1651000"/>
            <a:ext cx="8413750" cy="4730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4667865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3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4340" name="Title 1"/>
          <p:cNvSpPr>
            <a:spLocks noGrp="1"/>
          </p:cNvSpPr>
          <p:nvPr>
            <p:ph type="title"/>
          </p:nvPr>
        </p:nvSpPr>
        <p:spPr>
          <a:xfrm>
            <a:off x="1258888" y="715963"/>
            <a:ext cx="5343525" cy="935037"/>
          </a:xfrm>
        </p:spPr>
        <p:txBody>
          <a:bodyPr lIns="0" tIns="0" rIns="0" bIns="0"/>
          <a:lstStyle/>
          <a:p>
            <a:pPr algn="l" eaLnBrk="1" hangingPunct="1"/>
            <a:r>
              <a:rPr lang="en-US" altLang="zh-CN" sz="3600" b="1" smtClean="0">
                <a:solidFill>
                  <a:srgbClr val="0070C0"/>
                </a:solidFill>
              </a:rPr>
              <a:t>Taylor &amp; Francis Online</a:t>
            </a:r>
            <a:br>
              <a:rPr lang="en-US" altLang="zh-CN" sz="3600" b="1" smtClean="0">
                <a:solidFill>
                  <a:srgbClr val="0070C0"/>
                </a:solidFill>
              </a:rPr>
            </a:br>
            <a:r>
              <a:rPr lang="zh-CN" altLang="en-US" sz="2800" b="1" smtClean="0">
                <a:solidFill>
                  <a:srgbClr val="0070C0"/>
                </a:solidFill>
              </a:rPr>
              <a:t>新功能介绍 </a:t>
            </a:r>
            <a:r>
              <a:rPr lang="en-US" altLang="zh-CN" sz="2800" b="1" smtClean="0">
                <a:solidFill>
                  <a:srgbClr val="0070C0"/>
                </a:solidFill>
              </a:rPr>
              <a:t>- CrossMark</a:t>
            </a:r>
            <a:endParaRPr lang="en-GB" altLang="zh-CN" sz="2800" smtClean="0">
              <a:solidFill>
                <a:srgbClr val="0070C0"/>
              </a:solidFill>
              <a:latin typeface="Arial" charset="0"/>
              <a:cs typeface="Arial" charset="0"/>
            </a:endParaRPr>
          </a:p>
        </p:txBody>
      </p:sp>
      <p:pic>
        <p:nvPicPr>
          <p:cNvPr id="14341" name="Picture 2" descr="http://www.crossref.org/crossmark/imagesNav/MenuLogo.gif"/>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5684838" y="1700213"/>
            <a:ext cx="1384300" cy="1296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2" name="Picture 4" descr="http://www.crossref.org/crossmark/images/Screen_03.pn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756275" y="3344863"/>
            <a:ext cx="2919413" cy="130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3" name="Picture 6" descr="http://www.crossref.org/crossmark/images/Screen_04.pn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756275" y="4797425"/>
            <a:ext cx="2919413" cy="130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4" name="Title 1"/>
          <p:cNvSpPr txBox="1">
            <a:spLocks/>
          </p:cNvSpPr>
          <p:nvPr/>
        </p:nvSpPr>
        <p:spPr bwMode="auto">
          <a:xfrm>
            <a:off x="7069138" y="1636713"/>
            <a:ext cx="1708150" cy="170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zh-CN" altLang="en-US" sz="2800" b="1" dirty="0">
                <a:solidFill>
                  <a:srgbClr val="4073A9"/>
                </a:solidFill>
              </a:rPr>
              <a:t>查看文章</a:t>
            </a:r>
            <a:endParaRPr lang="en-US" altLang="zh-CN" sz="2800" b="1" dirty="0">
              <a:solidFill>
                <a:srgbClr val="4073A9"/>
              </a:solidFill>
            </a:endParaRPr>
          </a:p>
          <a:p>
            <a:pPr algn="ctr" eaLnBrk="1" hangingPunct="1">
              <a:spcBef>
                <a:spcPct val="0"/>
              </a:spcBef>
              <a:buFontTx/>
              <a:buNone/>
            </a:pPr>
            <a:r>
              <a:rPr lang="zh-CN" altLang="en-US" sz="2000" b="1" dirty="0">
                <a:solidFill>
                  <a:srgbClr val="4073A9"/>
                </a:solidFill>
              </a:rPr>
              <a:t>出</a:t>
            </a:r>
            <a:r>
              <a:rPr lang="zh-CN" altLang="en-US" sz="2000" b="1" dirty="0" smtClean="0">
                <a:solidFill>
                  <a:srgbClr val="4073A9"/>
                </a:solidFill>
              </a:rPr>
              <a:t>版記錄</a:t>
            </a:r>
            <a:r>
              <a:rPr lang="zh-TW" altLang="en-US" sz="2000" b="1" dirty="0" smtClean="0">
                <a:solidFill>
                  <a:srgbClr val="4073A9"/>
                </a:solidFill>
              </a:rPr>
              <a:t> </a:t>
            </a:r>
            <a:r>
              <a:rPr lang="en-US" altLang="zh-CN" sz="2000" b="1" dirty="0" smtClean="0">
                <a:solidFill>
                  <a:srgbClr val="4073A9"/>
                </a:solidFill>
              </a:rPr>
              <a:t>&amp;</a:t>
            </a:r>
            <a:endParaRPr lang="en-US" altLang="zh-CN" sz="2000" b="1" dirty="0">
              <a:solidFill>
                <a:srgbClr val="4073A9"/>
              </a:solidFill>
            </a:endParaRPr>
          </a:p>
          <a:p>
            <a:pPr algn="ctr" eaLnBrk="1" hangingPunct="1">
              <a:spcBef>
                <a:spcPct val="0"/>
              </a:spcBef>
              <a:buFontTx/>
              <a:buNone/>
            </a:pPr>
            <a:r>
              <a:rPr lang="zh-CN" altLang="en-US" sz="2000" b="1" dirty="0">
                <a:solidFill>
                  <a:srgbClr val="4073A9"/>
                </a:solidFill>
              </a:rPr>
              <a:t>更</a:t>
            </a:r>
            <a:r>
              <a:rPr lang="zh-CN" altLang="en-US" sz="2000" b="1" dirty="0" smtClean="0">
                <a:solidFill>
                  <a:srgbClr val="4073A9"/>
                </a:solidFill>
              </a:rPr>
              <a:t>新</a:t>
            </a:r>
            <a:r>
              <a:rPr lang="zh-CN" altLang="en-US" sz="2000" b="1" dirty="0">
                <a:solidFill>
                  <a:srgbClr val="4073A9"/>
                </a:solidFill>
              </a:rPr>
              <a:t>情况</a:t>
            </a:r>
            <a:endParaRPr lang="en-GB" altLang="zh-CN" sz="2000" b="1" dirty="0">
              <a:solidFill>
                <a:srgbClr val="4073A9"/>
              </a:solidFill>
            </a:endParaRPr>
          </a:p>
        </p:txBody>
      </p:sp>
      <p:pic>
        <p:nvPicPr>
          <p:cNvPr id="14346" name="Picture 2"/>
          <p:cNvPicPr>
            <a:picLocks noChangeAspect="1" noChangeArrowheads="1"/>
          </p:cNvPicPr>
          <p:nvPr/>
        </p:nvPicPr>
        <p:blipFill>
          <a:blip r:embed="rId7">
            <a:extLst>
              <a:ext uri="{28A0092B-C50C-407E-A947-70E740481C1C}">
                <a14:useLocalDpi xmlns="" xmlns:a14="http://schemas.microsoft.com/office/drawing/2010/main" val="0"/>
              </a:ext>
            </a:extLst>
          </a:blip>
          <a:srcRect l="13298" r="14581"/>
          <a:stretch>
            <a:fillRect/>
          </a:stretch>
        </p:blipFill>
        <p:spPr bwMode="auto">
          <a:xfrm>
            <a:off x="387350" y="1830388"/>
            <a:ext cx="5321300" cy="41481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Rounded Rectangle 1"/>
          <p:cNvSpPr/>
          <p:nvPr/>
        </p:nvSpPr>
        <p:spPr>
          <a:xfrm>
            <a:off x="1887538" y="4000500"/>
            <a:ext cx="844550" cy="309563"/>
          </a:xfrm>
          <a:prstGeom prst="roundRect">
            <a:avLst>
              <a:gd name="adj" fmla="val 50000"/>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 name="Rectangle 3"/>
          <p:cNvSpPr/>
          <p:nvPr/>
        </p:nvSpPr>
        <p:spPr>
          <a:xfrm>
            <a:off x="2184786" y="3037337"/>
            <a:ext cx="1516971" cy="3770263"/>
          </a:xfrm>
          <a:prstGeom prst="rect">
            <a:avLst/>
          </a:prstGeom>
          <a:noFill/>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defRPr/>
            </a:pPr>
            <a:r>
              <a:rPr lang="zh-CN" altLang="en-US" sz="23900" b="1" dirty="0">
                <a:ln/>
                <a:solidFill>
                  <a:srgbClr val="009900"/>
                </a:solidFill>
                <a:sym typeface="Wingdings"/>
              </a:rPr>
              <a:t></a:t>
            </a:r>
            <a:endParaRPr lang="zh-CN" altLang="en-US" sz="23900" b="1" dirty="0">
              <a:ln/>
              <a:solidFill>
                <a:srgbClr val="009900"/>
              </a:solidFill>
            </a:endParaRPr>
          </a:p>
        </p:txBody>
      </p:sp>
    </p:spTree>
    <p:extLst>
      <p:ext uri="{BB962C8B-B14F-4D97-AF65-F5344CB8AC3E}">
        <p14:creationId xmlns="" xmlns:p14="http://schemas.microsoft.com/office/powerpoint/2010/main" val="170108553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363" name="Picture 11"/>
          <p:cNvPicPr>
            <a:picLocks noChangeAspect="1" noChangeArrowheads="1"/>
          </p:cNvPicPr>
          <p:nvPr/>
        </p:nvPicPr>
        <p:blipFill>
          <a:blip r:embed="rId4">
            <a:extLst>
              <a:ext uri="{28A0092B-C50C-407E-A947-70E740481C1C}">
                <a14:useLocalDpi xmlns="" xmlns:a14="http://schemas.microsoft.com/office/drawing/2010/main" val="0"/>
              </a:ext>
            </a:extLst>
          </a:blip>
          <a:srcRect l="25462" r="29906"/>
          <a:stretch>
            <a:fillRect/>
          </a:stretch>
        </p:blipFill>
        <p:spPr bwMode="auto">
          <a:xfrm>
            <a:off x="363538" y="1651000"/>
            <a:ext cx="4270375" cy="5378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365" name="Title 1"/>
          <p:cNvSpPr>
            <a:spLocks noGrp="1"/>
          </p:cNvSpPr>
          <p:nvPr>
            <p:ph type="title"/>
          </p:nvPr>
        </p:nvSpPr>
        <p:spPr>
          <a:xfrm>
            <a:off x="1258888" y="715963"/>
            <a:ext cx="5343525" cy="935037"/>
          </a:xfrm>
        </p:spPr>
        <p:txBody>
          <a:bodyPr lIns="0" tIns="0" rIns="0" bIns="0"/>
          <a:lstStyle/>
          <a:p>
            <a:pPr algn="l" eaLnBrk="1" hangingPunct="1"/>
            <a:r>
              <a:rPr lang="en-US" altLang="zh-CN" sz="3600" b="1" smtClean="0">
                <a:solidFill>
                  <a:srgbClr val="0070C0"/>
                </a:solidFill>
              </a:rPr>
              <a:t>Taylor &amp; Francis Online</a:t>
            </a:r>
            <a:br>
              <a:rPr lang="en-US" altLang="zh-CN" sz="3600" b="1" smtClean="0">
                <a:solidFill>
                  <a:srgbClr val="0070C0"/>
                </a:solidFill>
              </a:rPr>
            </a:br>
            <a:r>
              <a:rPr lang="zh-CN" altLang="en-US" sz="2800" b="1" smtClean="0">
                <a:solidFill>
                  <a:srgbClr val="0070C0"/>
                </a:solidFill>
              </a:rPr>
              <a:t>新功能介绍 </a:t>
            </a:r>
            <a:r>
              <a:rPr lang="en-US" altLang="zh-CN" sz="2800" b="1" smtClean="0">
                <a:solidFill>
                  <a:srgbClr val="0070C0"/>
                </a:solidFill>
              </a:rPr>
              <a:t>– Toll Free Link</a:t>
            </a:r>
            <a:endParaRPr lang="en-GB" altLang="zh-CN" sz="2800" smtClean="0">
              <a:solidFill>
                <a:srgbClr val="0070C0"/>
              </a:solidFill>
              <a:latin typeface="Arial" charset="0"/>
              <a:cs typeface="Arial" charset="0"/>
            </a:endParaRPr>
          </a:p>
        </p:txBody>
      </p:sp>
      <p:sp>
        <p:nvSpPr>
          <p:cNvPr id="2" name="Rounded Rectangle 1"/>
          <p:cNvSpPr/>
          <p:nvPr/>
        </p:nvSpPr>
        <p:spPr>
          <a:xfrm>
            <a:off x="1470025" y="4505325"/>
            <a:ext cx="1028700" cy="155575"/>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aphicFrame>
        <p:nvGraphicFramePr>
          <p:cNvPr id="9" name="Diagram 8"/>
          <p:cNvGraphicFramePr/>
          <p:nvPr/>
        </p:nvGraphicFramePr>
        <p:xfrm>
          <a:off x="1722462" y="1675259"/>
          <a:ext cx="5657850" cy="16097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 xmlns:p14="http://schemas.microsoft.com/office/powerpoint/2010/main" val="85559639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9"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6388" name="Title 1"/>
          <p:cNvSpPr>
            <a:spLocks noGrp="1"/>
          </p:cNvSpPr>
          <p:nvPr>
            <p:ph type="title"/>
          </p:nvPr>
        </p:nvSpPr>
        <p:spPr>
          <a:xfrm>
            <a:off x="1258888" y="715963"/>
            <a:ext cx="7518400" cy="935037"/>
          </a:xfrm>
        </p:spPr>
        <p:txBody>
          <a:bodyPr lIns="0" tIns="0" rIns="0" bIns="0"/>
          <a:lstStyle/>
          <a:p>
            <a:pPr algn="l" eaLnBrk="1" hangingPunct="1"/>
            <a:r>
              <a:rPr lang="en-US" altLang="zh-CN" sz="3600" b="1" dirty="0" smtClean="0">
                <a:solidFill>
                  <a:srgbClr val="0070C0"/>
                </a:solidFill>
              </a:rPr>
              <a:t>Taylor &amp; Francis Online</a:t>
            </a:r>
            <a:br>
              <a:rPr lang="en-US" altLang="zh-CN" sz="3600" b="1" dirty="0" smtClean="0">
                <a:solidFill>
                  <a:srgbClr val="0070C0"/>
                </a:solidFill>
              </a:rPr>
            </a:br>
            <a:r>
              <a:rPr lang="zh-CN" altLang="en-US" sz="2800" b="1" dirty="0" smtClean="0">
                <a:solidFill>
                  <a:srgbClr val="0070C0"/>
                </a:solidFill>
              </a:rPr>
              <a:t>新功能介绍 </a:t>
            </a:r>
            <a:r>
              <a:rPr lang="en-US" altLang="zh-CN" sz="2800" b="1" dirty="0" smtClean="0">
                <a:solidFill>
                  <a:srgbClr val="0070C0"/>
                </a:solidFill>
              </a:rPr>
              <a:t>– </a:t>
            </a:r>
            <a:r>
              <a:rPr lang="zh-TW" altLang="en-US" sz="2800" b="1" dirty="0" smtClean="0">
                <a:solidFill>
                  <a:srgbClr val="0070C0"/>
                </a:solidFill>
              </a:rPr>
              <a:t>更多引文來源</a:t>
            </a:r>
            <a:endParaRPr lang="en-GB" altLang="zh-CN" sz="2800" b="1" dirty="0" smtClean="0">
              <a:solidFill>
                <a:srgbClr val="0070C0"/>
              </a:solidFill>
            </a:endParaRPr>
          </a:p>
        </p:txBody>
      </p:sp>
      <p:pic>
        <p:nvPicPr>
          <p:cNvPr id="16389" name="Picture 8"/>
          <p:cNvPicPr>
            <a:picLocks noChangeAspect="1" noChangeArrowheads="1"/>
          </p:cNvPicPr>
          <p:nvPr/>
        </p:nvPicPr>
        <p:blipFill>
          <a:blip r:embed="rId4">
            <a:extLst>
              <a:ext uri="{28A0092B-C50C-407E-A947-70E740481C1C}">
                <a14:useLocalDpi xmlns="" xmlns:a14="http://schemas.microsoft.com/office/drawing/2010/main" val="0"/>
              </a:ext>
            </a:extLst>
          </a:blip>
          <a:srcRect l="30418" t="8510" r="33842" b="19946"/>
          <a:stretch>
            <a:fillRect/>
          </a:stretch>
        </p:blipFill>
        <p:spPr bwMode="auto">
          <a:xfrm>
            <a:off x="684213" y="1773238"/>
            <a:ext cx="3527425" cy="4402137"/>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28678" name="Picture 9"/>
          <p:cNvPicPr>
            <a:picLocks noChangeAspect="1" noChangeArrowheads="1"/>
          </p:cNvPicPr>
          <p:nvPr/>
        </p:nvPicPr>
        <p:blipFill>
          <a:blip r:embed="rId5">
            <a:extLst>
              <a:ext uri="{28A0092B-C50C-407E-A947-70E740481C1C}">
                <a14:useLocalDpi xmlns="" xmlns:a14="http://schemas.microsoft.com/office/drawing/2010/main" val="0"/>
              </a:ext>
            </a:extLst>
          </a:blip>
          <a:srcRect l="30087" t="30319" r="20879" b="10638"/>
          <a:stretch>
            <a:fillRect/>
          </a:stretch>
        </p:blipFill>
        <p:spPr bwMode="auto">
          <a:xfrm>
            <a:off x="3563938" y="2490788"/>
            <a:ext cx="4900612" cy="3684587"/>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
        <p:nvSpPr>
          <p:cNvPr id="2" name="Rounded Rectangle 1"/>
          <p:cNvSpPr/>
          <p:nvPr/>
        </p:nvSpPr>
        <p:spPr>
          <a:xfrm>
            <a:off x="827088" y="5629275"/>
            <a:ext cx="1620837" cy="103188"/>
          </a:xfrm>
          <a:prstGeom prst="round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Rounded Rectangle 7"/>
          <p:cNvSpPr/>
          <p:nvPr/>
        </p:nvSpPr>
        <p:spPr>
          <a:xfrm>
            <a:off x="7164388" y="5524500"/>
            <a:ext cx="1311275" cy="650875"/>
          </a:xfrm>
          <a:prstGeom prst="roundRect">
            <a:avLst>
              <a:gd name="adj" fmla="val 9863"/>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394" name="TextBox 3"/>
          <p:cNvSpPr txBox="1">
            <a:spLocks noChangeArrowheads="1"/>
          </p:cNvSpPr>
          <p:nvPr/>
        </p:nvSpPr>
        <p:spPr bwMode="auto">
          <a:xfrm>
            <a:off x="1495425" y="5153025"/>
            <a:ext cx="1569660" cy="369332"/>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zh-TW" altLang="en-US" sz="1800" dirty="0" smtClean="0"/>
              <a:t>每期文章列表</a:t>
            </a:r>
            <a:endParaRPr lang="zh-CN" altLang="en-US" sz="1800" dirty="0"/>
          </a:p>
        </p:txBody>
      </p:sp>
      <p:sp>
        <p:nvSpPr>
          <p:cNvPr id="16395" name="TextBox 10"/>
          <p:cNvSpPr txBox="1">
            <a:spLocks noChangeArrowheads="1"/>
          </p:cNvSpPr>
          <p:nvPr/>
        </p:nvSpPr>
        <p:spPr bwMode="auto">
          <a:xfrm>
            <a:off x="7027863" y="4835525"/>
            <a:ext cx="1568450" cy="368300"/>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zh-TW" altLang="en-US" sz="1800" dirty="0" smtClean="0"/>
              <a:t>文章閱覽頁面</a:t>
            </a:r>
            <a:endParaRPr lang="zh-CN" altLang="en-US" sz="1800" dirty="0"/>
          </a:p>
        </p:txBody>
      </p:sp>
    </p:spTree>
    <p:extLst>
      <p:ext uri="{BB962C8B-B14F-4D97-AF65-F5344CB8AC3E}">
        <p14:creationId xmlns="" xmlns:p14="http://schemas.microsoft.com/office/powerpoint/2010/main" val="265536368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ppt_x"/>
                                          </p:val>
                                        </p:tav>
                                        <p:tav tm="100000">
                                          <p:val>
                                            <p:strVal val="#ppt_x"/>
                                          </p:val>
                                        </p:tav>
                                      </p:tavLst>
                                    </p:anim>
                                    <p:anim calcmode="lin" valueType="num">
                                      <p:cBhvr additive="base">
                                        <p:cTn id="8"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4763" y="-4763"/>
            <a:ext cx="914400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ndParaRPr>
          </a:p>
        </p:txBody>
      </p:sp>
      <p:pic>
        <p:nvPicPr>
          <p:cNvPr id="6148" name="Picture 8"/>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092950" y="688975"/>
            <a:ext cx="1347788" cy="188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9" name="Title 1"/>
          <p:cNvSpPr txBox="1">
            <a:spLocks/>
          </p:cNvSpPr>
          <p:nvPr/>
        </p:nvSpPr>
        <p:spPr bwMode="auto">
          <a:xfrm>
            <a:off x="1258888" y="715963"/>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3000" b="1" dirty="0">
                <a:solidFill>
                  <a:srgbClr val="0070C0"/>
                </a:solidFill>
                <a:latin typeface="Stone Sans ITC TT"/>
                <a:cs typeface="Arial" pitchFamily="34" charset="0"/>
              </a:rPr>
              <a:t>Taylor &amp; Francis Online</a:t>
            </a:r>
            <a:br>
              <a:rPr lang="en-US" altLang="zh-CN" sz="3000" b="1" dirty="0">
                <a:solidFill>
                  <a:srgbClr val="0070C0"/>
                </a:solidFill>
                <a:latin typeface="Stone Sans ITC TT"/>
                <a:cs typeface="Arial" pitchFamily="34" charset="0"/>
              </a:rPr>
            </a:br>
            <a:r>
              <a:rPr lang="zh-TW" altLang="en-US" sz="3000" b="1" dirty="0">
                <a:solidFill>
                  <a:srgbClr val="0070C0"/>
                </a:solidFill>
                <a:latin typeface="Stone Sans ITC TT"/>
                <a:cs typeface="Arial" pitchFamily="34" charset="0"/>
              </a:rPr>
              <a:t>平</a:t>
            </a:r>
            <a:r>
              <a:rPr lang="zh-TW" altLang="en-US" sz="3000" b="1" dirty="0" smtClean="0">
                <a:solidFill>
                  <a:srgbClr val="0070C0"/>
                </a:solidFill>
                <a:latin typeface="Stone Sans ITC TT"/>
                <a:cs typeface="Arial" pitchFamily="34" charset="0"/>
              </a:rPr>
              <a:t>台其他特</a:t>
            </a:r>
            <a:r>
              <a:rPr lang="zh-TW" altLang="en-US" sz="3000" b="1" dirty="0">
                <a:solidFill>
                  <a:srgbClr val="0070C0"/>
                </a:solidFill>
                <a:latin typeface="Stone Sans ITC TT"/>
                <a:cs typeface="Arial" pitchFamily="34" charset="0"/>
              </a:rPr>
              <a:t>性更新</a:t>
            </a:r>
            <a:endParaRPr lang="en-GB" altLang="zh-CN" sz="3000" b="1" dirty="0">
              <a:solidFill>
                <a:srgbClr val="0070C0"/>
              </a:solidFill>
              <a:latin typeface="Stone Sans ITC TT"/>
              <a:cs typeface="Arial" pitchFamily="34" charset="0"/>
            </a:endParaRPr>
          </a:p>
        </p:txBody>
      </p:sp>
      <p:sp>
        <p:nvSpPr>
          <p:cNvPr id="6150" name="TextBox 1"/>
          <p:cNvSpPr txBox="1">
            <a:spLocks noChangeArrowheads="1"/>
          </p:cNvSpPr>
          <p:nvPr/>
        </p:nvSpPr>
        <p:spPr bwMode="auto">
          <a:xfrm>
            <a:off x="363538" y="4659313"/>
            <a:ext cx="8413750" cy="13234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buFontTx/>
              <a:buChar char="-"/>
            </a:pPr>
            <a:r>
              <a:rPr lang="zh-TW" altLang="en-US" sz="2000" dirty="0">
                <a:solidFill>
                  <a:srgbClr val="191966"/>
                </a:solidFill>
                <a:latin typeface="Arial" pitchFamily="34" charset="0"/>
              </a:rPr>
              <a:t>檢索系統詞彙自動匹配功能；</a:t>
            </a:r>
            <a:endParaRPr lang="en-US" altLang="zh-CN" sz="2000" dirty="0">
              <a:solidFill>
                <a:srgbClr val="191966"/>
              </a:solidFill>
              <a:latin typeface="Arial" pitchFamily="34" charset="0"/>
            </a:endParaRPr>
          </a:p>
          <a:p>
            <a:pPr eaLnBrk="1" hangingPunct="1">
              <a:buFontTx/>
              <a:buChar char="-"/>
            </a:pPr>
            <a:r>
              <a:rPr lang="zh-TW" altLang="en-US" sz="2000" dirty="0">
                <a:solidFill>
                  <a:srgbClr val="191966"/>
                </a:solidFill>
                <a:latin typeface="Arial" pitchFamily="34" charset="0"/>
              </a:rPr>
              <a:t>期</a:t>
            </a:r>
            <a:r>
              <a:rPr lang="zh-TW" altLang="en-US" sz="2000" dirty="0" smtClean="0">
                <a:solidFill>
                  <a:srgbClr val="191966"/>
                </a:solidFill>
                <a:latin typeface="Arial" pitchFamily="34" charset="0"/>
              </a:rPr>
              <a:t>刊瀏覽頁</a:t>
            </a:r>
            <a:r>
              <a:rPr lang="zh-TW" altLang="en-US" sz="2000" dirty="0">
                <a:solidFill>
                  <a:srgbClr val="191966"/>
                </a:solidFill>
                <a:latin typeface="Arial" pitchFamily="34" charset="0"/>
              </a:rPr>
              <a:t>面增</a:t>
            </a:r>
            <a:r>
              <a:rPr lang="zh-TW" altLang="en-US" sz="2000" dirty="0" smtClean="0">
                <a:solidFill>
                  <a:srgbClr val="191966"/>
                </a:solidFill>
                <a:latin typeface="Arial" pitchFamily="34" charset="0"/>
              </a:rPr>
              <a:t>加</a:t>
            </a:r>
            <a:r>
              <a:rPr lang="en-US" altLang="zh-TW" sz="2000" dirty="0" smtClean="0">
                <a:solidFill>
                  <a:srgbClr val="191966"/>
                </a:solidFill>
                <a:latin typeface="Arial" pitchFamily="34" charset="0"/>
              </a:rPr>
              <a:t>”</a:t>
            </a:r>
            <a:r>
              <a:rPr lang="zh-TW" altLang="en-US" sz="2000" dirty="0" smtClean="0">
                <a:solidFill>
                  <a:srgbClr val="191966"/>
                </a:solidFill>
                <a:latin typeface="Arial" pitchFamily="34" charset="0"/>
              </a:rPr>
              <a:t>目</a:t>
            </a:r>
            <a:r>
              <a:rPr lang="zh-TW" altLang="en-US" sz="2000" dirty="0">
                <a:solidFill>
                  <a:srgbClr val="191966"/>
                </a:solidFill>
                <a:latin typeface="Arial" pitchFamily="34" charset="0"/>
              </a:rPr>
              <a:t>標與範</a:t>
            </a:r>
            <a:r>
              <a:rPr lang="zh-TW" altLang="en-US" sz="2000" dirty="0" smtClean="0">
                <a:solidFill>
                  <a:srgbClr val="191966"/>
                </a:solidFill>
                <a:latin typeface="Arial" pitchFamily="34" charset="0"/>
              </a:rPr>
              <a:t>圍</a:t>
            </a:r>
            <a:r>
              <a:rPr lang="en-US" altLang="zh-TW" sz="2000" dirty="0" smtClean="0">
                <a:solidFill>
                  <a:srgbClr val="191966"/>
                </a:solidFill>
                <a:latin typeface="Arial" pitchFamily="34" charset="0"/>
              </a:rPr>
              <a:t>”</a:t>
            </a:r>
            <a:r>
              <a:rPr lang="zh-TW" altLang="en-US" sz="2000" dirty="0" smtClean="0">
                <a:solidFill>
                  <a:srgbClr val="191966"/>
                </a:solidFill>
                <a:latin typeface="Arial" pitchFamily="34" charset="0"/>
              </a:rPr>
              <a:t>連</a:t>
            </a:r>
            <a:r>
              <a:rPr lang="zh-TW" altLang="en-US" sz="2000" dirty="0">
                <a:solidFill>
                  <a:srgbClr val="191966"/>
                </a:solidFill>
                <a:latin typeface="Arial" pitchFamily="34" charset="0"/>
              </a:rPr>
              <a:t>結</a:t>
            </a:r>
            <a:endParaRPr lang="en-US" altLang="zh-CN" sz="2000" dirty="0">
              <a:solidFill>
                <a:srgbClr val="191966"/>
              </a:solidFill>
              <a:latin typeface="Arial" pitchFamily="34" charset="0"/>
            </a:endParaRPr>
          </a:p>
          <a:p>
            <a:pPr eaLnBrk="1" hangingPunct="1">
              <a:buFontTx/>
              <a:buChar char="-"/>
            </a:pPr>
            <a:r>
              <a:rPr lang="zh-TW" altLang="en-US" sz="2000" dirty="0">
                <a:solidFill>
                  <a:srgbClr val="191966"/>
                </a:solidFill>
                <a:latin typeface="Arial" pitchFamily="34" charset="0"/>
              </a:rPr>
              <a:t>增加學協會連結；</a:t>
            </a:r>
            <a:endParaRPr lang="en-US" altLang="zh-CN" sz="2000" dirty="0">
              <a:solidFill>
                <a:srgbClr val="191966"/>
              </a:solidFill>
              <a:latin typeface="Arial" pitchFamily="34" charset="0"/>
            </a:endParaRPr>
          </a:p>
          <a:p>
            <a:pPr eaLnBrk="1" hangingPunct="1">
              <a:buFontTx/>
              <a:buChar char="-"/>
            </a:pPr>
            <a:r>
              <a:rPr lang="zh-TW" altLang="en-US" sz="2000" dirty="0" smtClean="0">
                <a:solidFill>
                  <a:srgbClr val="191966"/>
                </a:solidFill>
                <a:latin typeface="Arial" pitchFamily="34" charset="0"/>
              </a:rPr>
              <a:t>在</a:t>
            </a:r>
            <a:r>
              <a:rPr lang="zh-TW" altLang="en-US" sz="2000" dirty="0">
                <a:solidFill>
                  <a:srgbClr val="191966"/>
                </a:solidFill>
                <a:latin typeface="Arial" pitchFamily="34" charset="0"/>
              </a:rPr>
              <a:t>期刊資訊頁面引入</a:t>
            </a:r>
            <a:r>
              <a:rPr lang="en-US" altLang="zh-CN" sz="2000" dirty="0">
                <a:solidFill>
                  <a:srgbClr val="191966"/>
                </a:solidFill>
                <a:latin typeface="Arial" pitchFamily="34" charset="0"/>
              </a:rPr>
              <a:t>Google</a:t>
            </a:r>
            <a:r>
              <a:rPr lang="zh-CN" altLang="en-US" sz="2000" dirty="0">
                <a:solidFill>
                  <a:srgbClr val="191966"/>
                </a:solidFill>
                <a:latin typeface="Arial" pitchFamily="34" charset="0"/>
              </a:rPr>
              <a:t>翻譯</a:t>
            </a:r>
          </a:p>
        </p:txBody>
      </p:sp>
      <p:pic>
        <p:nvPicPr>
          <p:cNvPr id="6151" name="Picture 8"/>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539750" y="1700213"/>
            <a:ext cx="4067175" cy="255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2" name="Picture 9"/>
          <p:cNvPicPr>
            <a:picLocks noChangeAspect="1" noChangeArrowheads="1"/>
          </p:cNvPicPr>
          <p:nvPr/>
        </p:nvPicPr>
        <p:blipFill>
          <a:blip r:embed="rId6">
            <a:extLst>
              <a:ext uri="{28A0092B-C50C-407E-A947-70E740481C1C}">
                <a14:useLocalDpi xmlns="" xmlns:a14="http://schemas.microsoft.com/office/drawing/2010/main" val="0"/>
              </a:ext>
            </a:extLst>
          </a:blip>
          <a:srcRect b="15260"/>
          <a:stretch>
            <a:fillRect/>
          </a:stretch>
        </p:blipFill>
        <p:spPr bwMode="auto">
          <a:xfrm>
            <a:off x="4606925" y="1700213"/>
            <a:ext cx="4068763"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153" name="Picture 11"/>
          <p:cNvPicPr>
            <a:picLocks noChangeAspect="1" noChangeArrowheads="1"/>
          </p:cNvPicPr>
          <p:nvPr/>
        </p:nvPicPr>
        <p:blipFill>
          <a:blip r:embed="rId7">
            <a:extLst>
              <a:ext uri="{28A0092B-C50C-407E-A947-70E740481C1C}">
                <a14:useLocalDpi xmlns="" xmlns:a14="http://schemas.microsoft.com/office/drawing/2010/main" val="0"/>
              </a:ext>
            </a:extLst>
          </a:blip>
          <a:srcRect l="26141" t="10197" r="29996" b="5890"/>
          <a:stretch>
            <a:fillRect/>
          </a:stretch>
        </p:blipFill>
        <p:spPr bwMode="auto">
          <a:xfrm>
            <a:off x="6084888" y="4298950"/>
            <a:ext cx="2373312" cy="2554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39153684"/>
      </p:ext>
    </p:extLst>
  </p:cSld>
  <p:clrMapOvr>
    <a:masterClrMapping/>
  </p:clrMapOvr>
  <p:transition spd="slow" advTm="57583"/>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ndParaRPr>
          </a:p>
        </p:txBody>
      </p:sp>
      <p:sp>
        <p:nvSpPr>
          <p:cNvPr id="5124" name="Title 1"/>
          <p:cNvSpPr txBox="1">
            <a:spLocks/>
          </p:cNvSpPr>
          <p:nvPr/>
        </p:nvSpPr>
        <p:spPr bwMode="auto">
          <a:xfrm>
            <a:off x="1258888" y="715963"/>
            <a:ext cx="61214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3200" b="1" dirty="0">
                <a:solidFill>
                  <a:srgbClr val="0070C0"/>
                </a:solidFill>
                <a:latin typeface="Arial" pitchFamily="34" charset="0"/>
                <a:cs typeface="Arial" pitchFamily="34" charset="0"/>
              </a:rPr>
              <a:t>Taylor &amp; Francis Online</a:t>
            </a:r>
            <a:r>
              <a:rPr lang="en-US" altLang="zh-CN" sz="3200" b="1" dirty="0">
                <a:solidFill>
                  <a:srgbClr val="0070C0"/>
                </a:solidFill>
                <a:latin typeface="Stone Sans ITC TT"/>
                <a:cs typeface="Arial" pitchFamily="34" charset="0"/>
              </a:rPr>
              <a:t/>
            </a:r>
            <a:br>
              <a:rPr lang="en-US" altLang="zh-CN" sz="3200" b="1" dirty="0">
                <a:solidFill>
                  <a:srgbClr val="0070C0"/>
                </a:solidFill>
                <a:latin typeface="Stone Sans ITC TT"/>
                <a:cs typeface="Arial" pitchFamily="34" charset="0"/>
              </a:rPr>
            </a:br>
            <a:r>
              <a:rPr lang="zh-TW" altLang="en-US" sz="3200" b="1" dirty="0" smtClean="0">
                <a:solidFill>
                  <a:srgbClr val="0070C0"/>
                </a:solidFill>
                <a:latin typeface="Stone Sans ITC TT"/>
                <a:cs typeface="Arial" pitchFamily="34" charset="0"/>
              </a:rPr>
              <a:t>平台主</a:t>
            </a:r>
            <a:r>
              <a:rPr lang="zh-TW" altLang="en-US" sz="3200" b="1" dirty="0">
                <a:solidFill>
                  <a:srgbClr val="0070C0"/>
                </a:solidFill>
                <a:latin typeface="Stone Sans ITC TT"/>
                <a:cs typeface="Arial" pitchFamily="34" charset="0"/>
              </a:rPr>
              <a:t>頁功能</a:t>
            </a:r>
            <a:endParaRPr lang="en-GB" altLang="zh-CN" sz="3000" b="1" dirty="0">
              <a:solidFill>
                <a:srgbClr val="0070C0"/>
              </a:solidFill>
              <a:latin typeface="Stone Sans ITC TT"/>
              <a:cs typeface="Arial" pitchFamily="34" charset="0"/>
            </a:endParaRPr>
          </a:p>
        </p:txBody>
      </p:sp>
      <p:pic>
        <p:nvPicPr>
          <p:cNvPr id="5125" name="Picture 2"/>
          <p:cNvPicPr>
            <a:picLocks noChangeAspect="1" noChangeArrowheads="1"/>
          </p:cNvPicPr>
          <p:nvPr/>
        </p:nvPicPr>
        <p:blipFill>
          <a:blip r:embed="rId4">
            <a:extLst>
              <a:ext uri="{28A0092B-C50C-407E-A947-70E740481C1C}">
                <a14:useLocalDpi xmlns="" xmlns:a14="http://schemas.microsoft.com/office/drawing/2010/main" val="0"/>
              </a:ext>
            </a:extLst>
          </a:blip>
          <a:srcRect l="12566" r="14151"/>
          <a:stretch>
            <a:fillRect/>
          </a:stretch>
        </p:blipFill>
        <p:spPr bwMode="auto">
          <a:xfrm>
            <a:off x="528638" y="1651000"/>
            <a:ext cx="3971925"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6" name="Picture 3"/>
          <p:cNvPicPr>
            <a:picLocks noChangeAspect="1" noChangeArrowheads="1"/>
          </p:cNvPicPr>
          <p:nvPr/>
        </p:nvPicPr>
        <p:blipFill>
          <a:blip r:embed="rId5">
            <a:extLst>
              <a:ext uri="{28A0092B-C50C-407E-A947-70E740481C1C}">
                <a14:useLocalDpi xmlns="" xmlns:a14="http://schemas.microsoft.com/office/drawing/2010/main" val="0"/>
              </a:ext>
            </a:extLst>
          </a:blip>
          <a:srcRect l="12907" r="13950"/>
          <a:stretch>
            <a:fillRect/>
          </a:stretch>
        </p:blipFill>
        <p:spPr bwMode="auto">
          <a:xfrm>
            <a:off x="4648200" y="1671638"/>
            <a:ext cx="3956050" cy="304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7" name="TextBox 1"/>
          <p:cNvSpPr txBox="1">
            <a:spLocks noChangeArrowheads="1"/>
          </p:cNvSpPr>
          <p:nvPr/>
        </p:nvSpPr>
        <p:spPr bwMode="auto">
          <a:xfrm>
            <a:off x="528638" y="5286375"/>
            <a:ext cx="47498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3600" dirty="0">
                <a:solidFill>
                  <a:srgbClr val="191966"/>
                </a:solidFill>
                <a:latin typeface="Arial" pitchFamily="34" charset="0"/>
                <a:cs typeface="Arial" pitchFamily="34" charset="0"/>
              </a:rPr>
              <a:t>新增</a:t>
            </a:r>
            <a:r>
              <a:rPr lang="en-US" altLang="zh-CN" sz="3600" dirty="0">
                <a:solidFill>
                  <a:srgbClr val="191966"/>
                </a:solidFill>
                <a:latin typeface="Arial" pitchFamily="34" charset="0"/>
                <a:cs typeface="Arial" pitchFamily="34" charset="0"/>
              </a:rPr>
              <a:t>Open Access</a:t>
            </a:r>
            <a:r>
              <a:rPr lang="zh-CN" altLang="en-US" sz="3600" dirty="0">
                <a:solidFill>
                  <a:srgbClr val="191966"/>
                </a:solidFill>
                <a:latin typeface="Arial" pitchFamily="34" charset="0"/>
                <a:cs typeface="Arial" pitchFamily="34" charset="0"/>
              </a:rPr>
              <a:t>內容</a:t>
            </a:r>
          </a:p>
        </p:txBody>
      </p:sp>
    </p:spTree>
    <p:extLst>
      <p:ext uri="{BB962C8B-B14F-4D97-AF65-F5344CB8AC3E}">
        <p14:creationId xmlns="" xmlns:p14="http://schemas.microsoft.com/office/powerpoint/2010/main" val="2433688381"/>
      </p:ext>
    </p:extLst>
  </p:cSld>
  <p:clrMapOvr>
    <a:masterClrMapping/>
  </p:clrMapOvr>
  <p:transition spd="slow" advTm="43878"/>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ndParaRPr>
          </a:p>
        </p:txBody>
      </p:sp>
      <p:sp>
        <p:nvSpPr>
          <p:cNvPr id="5124" name="Title 1"/>
          <p:cNvSpPr txBox="1">
            <a:spLocks/>
          </p:cNvSpPr>
          <p:nvPr/>
        </p:nvSpPr>
        <p:spPr bwMode="auto">
          <a:xfrm>
            <a:off x="1258888" y="715963"/>
            <a:ext cx="61214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3200" b="1" dirty="0">
                <a:solidFill>
                  <a:srgbClr val="0070C0"/>
                </a:solidFill>
                <a:latin typeface="Arial" pitchFamily="34" charset="0"/>
                <a:cs typeface="Arial" pitchFamily="34" charset="0"/>
              </a:rPr>
              <a:t>Taylor &amp; Francis Online</a:t>
            </a:r>
            <a:r>
              <a:rPr lang="en-US" altLang="zh-CN" sz="3200" b="1" dirty="0">
                <a:solidFill>
                  <a:srgbClr val="0070C0"/>
                </a:solidFill>
                <a:latin typeface="Stone Sans ITC TT"/>
                <a:cs typeface="Arial" pitchFamily="34" charset="0"/>
              </a:rPr>
              <a:t/>
            </a:r>
            <a:br>
              <a:rPr lang="en-US" altLang="zh-CN" sz="3200" b="1" dirty="0">
                <a:solidFill>
                  <a:srgbClr val="0070C0"/>
                </a:solidFill>
                <a:latin typeface="Stone Sans ITC TT"/>
                <a:cs typeface="Arial" pitchFamily="34" charset="0"/>
              </a:rPr>
            </a:br>
            <a:r>
              <a:rPr lang="zh-TW" altLang="en-US" sz="3200" b="1" dirty="0" smtClean="0">
                <a:solidFill>
                  <a:srgbClr val="0070C0"/>
                </a:solidFill>
                <a:latin typeface="Stone Sans ITC TT"/>
                <a:cs typeface="Arial" pitchFamily="34" charset="0"/>
              </a:rPr>
              <a:t>平台未來功</a:t>
            </a:r>
            <a:r>
              <a:rPr lang="zh-TW" altLang="en-US" sz="3200" b="1" dirty="0">
                <a:solidFill>
                  <a:srgbClr val="0070C0"/>
                </a:solidFill>
                <a:latin typeface="Stone Sans ITC TT"/>
                <a:cs typeface="Arial" pitchFamily="34" charset="0"/>
              </a:rPr>
              <a:t>能</a:t>
            </a:r>
            <a:endParaRPr lang="en-GB" altLang="zh-CN" sz="3000" b="1" dirty="0">
              <a:solidFill>
                <a:srgbClr val="0070C0"/>
              </a:solidFill>
              <a:latin typeface="Stone Sans ITC TT"/>
              <a:cs typeface="Arial" pitchFamily="34" charset="0"/>
            </a:endParaRPr>
          </a:p>
        </p:txBody>
      </p:sp>
      <p:sp>
        <p:nvSpPr>
          <p:cNvPr id="5127" name="TextBox 1"/>
          <p:cNvSpPr txBox="1">
            <a:spLocks noChangeArrowheads="1"/>
          </p:cNvSpPr>
          <p:nvPr/>
        </p:nvSpPr>
        <p:spPr bwMode="auto">
          <a:xfrm>
            <a:off x="525013" y="5663392"/>
            <a:ext cx="549381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3600" dirty="0" smtClean="0">
                <a:solidFill>
                  <a:srgbClr val="191966"/>
                </a:solidFill>
                <a:latin typeface="Arial" pitchFamily="34" charset="0"/>
                <a:cs typeface="Arial" pitchFamily="34" charset="0"/>
              </a:rPr>
              <a:t>Google </a:t>
            </a:r>
            <a:r>
              <a:rPr lang="zh-TW" altLang="en-US" sz="3600" dirty="0" smtClean="0">
                <a:solidFill>
                  <a:srgbClr val="191966"/>
                </a:solidFill>
                <a:latin typeface="Arial" pitchFamily="34" charset="0"/>
                <a:cs typeface="Arial" pitchFamily="34" charset="0"/>
              </a:rPr>
              <a:t>顯示全文下載資訊</a:t>
            </a:r>
            <a:endParaRPr lang="zh-CN" altLang="en-US" sz="3600" dirty="0">
              <a:solidFill>
                <a:srgbClr val="191966"/>
              </a:solidFill>
              <a:latin typeface="Arial" pitchFamily="34" charset="0"/>
              <a:cs typeface="Arial" pitchFamily="34" charset="0"/>
            </a:endParaRPr>
          </a:p>
        </p:txBody>
      </p:sp>
      <p:pic>
        <p:nvPicPr>
          <p:cNvPr id="10"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75623" y="1651000"/>
            <a:ext cx="7065110" cy="3766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3083771" y="1940055"/>
            <a:ext cx="4296517" cy="23269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5623474" y="3588818"/>
            <a:ext cx="3661815" cy="1983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582042784"/>
      </p:ext>
    </p:extLst>
  </p:cSld>
  <p:clrMapOvr>
    <a:masterClrMapping/>
  </p:clrMapOvr>
  <p:transition spd="slow" advTm="43878"/>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ndParaRPr>
          </a:p>
        </p:txBody>
      </p:sp>
      <p:sp>
        <p:nvSpPr>
          <p:cNvPr id="9220" name="Title 1"/>
          <p:cNvSpPr txBox="1">
            <a:spLocks/>
          </p:cNvSpPr>
          <p:nvPr/>
        </p:nvSpPr>
        <p:spPr bwMode="auto">
          <a:xfrm>
            <a:off x="1258888" y="715963"/>
            <a:ext cx="61214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3200" b="1" dirty="0">
                <a:solidFill>
                  <a:srgbClr val="0070C0"/>
                </a:solidFill>
                <a:latin typeface="Arial" pitchFamily="34" charset="0"/>
                <a:cs typeface="Arial" pitchFamily="34" charset="0"/>
              </a:rPr>
              <a:t>Taylor &amp; Francis Online</a:t>
            </a:r>
            <a:r>
              <a:rPr lang="en-US" altLang="zh-CN" sz="3200" b="1" dirty="0">
                <a:solidFill>
                  <a:srgbClr val="0070C0"/>
                </a:solidFill>
                <a:latin typeface="Stone Sans ITC TT"/>
                <a:cs typeface="Arial" pitchFamily="34" charset="0"/>
              </a:rPr>
              <a:t/>
            </a:r>
            <a:br>
              <a:rPr lang="en-US" altLang="zh-CN" sz="3200" b="1" dirty="0">
                <a:solidFill>
                  <a:srgbClr val="0070C0"/>
                </a:solidFill>
                <a:latin typeface="Stone Sans ITC TT"/>
                <a:cs typeface="Arial" pitchFamily="34" charset="0"/>
              </a:rPr>
            </a:br>
            <a:r>
              <a:rPr lang="zh-TW" altLang="en-US" sz="3000" b="1" dirty="0">
                <a:solidFill>
                  <a:srgbClr val="0070C0"/>
                </a:solidFill>
                <a:latin typeface="Stone Sans ITC TT"/>
                <a:cs typeface="Arial" pitchFamily="34" charset="0"/>
              </a:rPr>
              <a:t>幫助研究人員快速評估文章相關性</a:t>
            </a:r>
            <a:endParaRPr lang="en-GB" altLang="zh-CN" sz="3000" b="1" dirty="0">
              <a:solidFill>
                <a:srgbClr val="0070C0"/>
              </a:solidFill>
              <a:latin typeface="Stone Sans ITC TT"/>
              <a:cs typeface="Arial" pitchFamily="34" charset="0"/>
            </a:endParaRPr>
          </a:p>
        </p:txBody>
      </p:sp>
      <p:pic>
        <p:nvPicPr>
          <p:cNvPr id="9221" name="Picture 2"/>
          <p:cNvPicPr>
            <a:picLocks noChangeAspect="1" noChangeArrowheads="1"/>
          </p:cNvPicPr>
          <p:nvPr/>
        </p:nvPicPr>
        <p:blipFill>
          <a:blip r:embed="rId4">
            <a:extLst>
              <a:ext uri="{28A0092B-C50C-407E-A947-70E740481C1C}">
                <a14:useLocalDpi xmlns="" xmlns:a14="http://schemas.microsoft.com/office/drawing/2010/main" val="0"/>
              </a:ext>
            </a:extLst>
          </a:blip>
          <a:srcRect l="7086" r="7086" b="15971"/>
          <a:stretch>
            <a:fillRect/>
          </a:stretch>
        </p:blipFill>
        <p:spPr bwMode="auto">
          <a:xfrm>
            <a:off x="363538" y="1651000"/>
            <a:ext cx="8413750" cy="4630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ounded Rectangle 3"/>
          <p:cNvSpPr/>
          <p:nvPr/>
        </p:nvSpPr>
        <p:spPr>
          <a:xfrm>
            <a:off x="2268538" y="5516563"/>
            <a:ext cx="1150937" cy="3603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 xmlns:p14="http://schemas.microsoft.com/office/powerpoint/2010/main" val="1378579267"/>
      </p:ext>
    </p:extLst>
  </p:cSld>
  <p:clrMapOvr>
    <a:masterClrMapping/>
  </p:clrMapOvr>
  <p:transition spd="slow" advTm="51001"/>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endParaRPr lang="en-AU" dirty="0"/>
          </a:p>
        </p:txBody>
      </p:sp>
      <p:pic>
        <p:nvPicPr>
          <p:cNvPr id="4"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066800" y="1567041"/>
            <a:ext cx="7031037" cy="5359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Rectangle 6"/>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ndParaRPr>
          </a:p>
        </p:txBody>
      </p:sp>
      <p:sp>
        <p:nvSpPr>
          <p:cNvPr id="8" name="Title 1"/>
          <p:cNvSpPr txBox="1">
            <a:spLocks/>
          </p:cNvSpPr>
          <p:nvPr/>
        </p:nvSpPr>
        <p:spPr bwMode="auto">
          <a:xfrm>
            <a:off x="1258888" y="715963"/>
            <a:ext cx="61214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3200" b="1" dirty="0" smtClean="0">
                <a:solidFill>
                  <a:srgbClr val="0070C0"/>
                </a:solidFill>
                <a:latin typeface="Arial" pitchFamily="34" charset="0"/>
                <a:cs typeface="Arial" pitchFamily="34" charset="0"/>
              </a:rPr>
              <a:t>Related Link</a:t>
            </a:r>
            <a:endParaRPr lang="en-GB" altLang="zh-CN" sz="3000" b="1" dirty="0">
              <a:solidFill>
                <a:srgbClr val="0070C0"/>
              </a:solidFill>
              <a:latin typeface="Stone Sans ITC TT"/>
              <a:cs typeface="Arial" pitchFamily="34" charset="0"/>
            </a:endParaRPr>
          </a:p>
        </p:txBody>
      </p:sp>
    </p:spTree>
    <p:extLst>
      <p:ext uri="{BB962C8B-B14F-4D97-AF65-F5344CB8AC3E}">
        <p14:creationId xmlns="" xmlns:p14="http://schemas.microsoft.com/office/powerpoint/2010/main" val="20962527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990600" y="1219200"/>
            <a:ext cx="7104062" cy="50466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3908731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88"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368300" y="715963"/>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8196" name="TextBox 1"/>
          <p:cNvSpPr txBox="1">
            <a:spLocks noChangeArrowheads="1"/>
          </p:cNvSpPr>
          <p:nvPr/>
        </p:nvSpPr>
        <p:spPr bwMode="auto">
          <a:xfrm>
            <a:off x="5003801" y="1649413"/>
            <a:ext cx="3778250" cy="3600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zh-CN" altLang="en-US" sz="2400" dirty="0" smtClean="0">
                <a:latin typeface="Arial" pitchFamily="34" charset="0"/>
                <a:cs typeface="Arial" pitchFamily="34" charset="0"/>
              </a:rPr>
              <a:t>期刊</a:t>
            </a:r>
            <a:r>
              <a:rPr lang="zh-TW" altLang="en-US" sz="2400" dirty="0" smtClean="0">
                <a:latin typeface="Arial" pitchFamily="34" charset="0"/>
                <a:cs typeface="Arial" pitchFamily="34" charset="0"/>
              </a:rPr>
              <a:t>單刊</a:t>
            </a:r>
            <a:r>
              <a:rPr lang="zh-CN" altLang="en-US" sz="2400" dirty="0" smtClean="0">
                <a:latin typeface="Arial" pitchFamily="34" charset="0"/>
                <a:cs typeface="Arial" pitchFamily="34" charset="0"/>
              </a:rPr>
              <a:t>訂閱</a:t>
            </a:r>
            <a:endParaRPr lang="en-US" altLang="zh-CN" sz="2400" dirty="0" smtClean="0">
              <a:latin typeface="Arial" pitchFamily="34" charset="0"/>
              <a:cs typeface="Arial" pitchFamily="34" charset="0"/>
            </a:endParaRPr>
          </a:p>
          <a:p>
            <a:pPr eaLnBrk="1" hangingPunct="1">
              <a:spcBef>
                <a:spcPct val="0"/>
              </a:spcBef>
              <a:buFontTx/>
              <a:buNone/>
            </a:pPr>
            <a:endParaRPr lang="en-US" altLang="zh-CN" sz="2000" dirty="0">
              <a:latin typeface="Arial" pitchFamily="34" charset="0"/>
              <a:cs typeface="Arial" pitchFamily="34" charset="0"/>
            </a:endParaRPr>
          </a:p>
          <a:p>
            <a:pPr eaLnBrk="1" hangingPunct="1">
              <a:spcBef>
                <a:spcPct val="0"/>
              </a:spcBef>
              <a:buFont typeface="Courier New" pitchFamily="49" charset="0"/>
              <a:buChar char="◦"/>
            </a:pPr>
            <a:r>
              <a:rPr lang="zh-CN" altLang="en-US" sz="2000" dirty="0" smtClean="0">
                <a:latin typeface="Arial" pitchFamily="34" charset="0"/>
                <a:cs typeface="Arial" pitchFamily="34" charset="0"/>
              </a:rPr>
              <a:t>現刊訂閱</a:t>
            </a:r>
            <a:endParaRPr lang="en-US" altLang="zh-CN" sz="2000" dirty="0">
              <a:latin typeface="Arial" pitchFamily="34" charset="0"/>
              <a:cs typeface="Arial" pitchFamily="34" charset="0"/>
            </a:endParaRPr>
          </a:p>
          <a:p>
            <a:pPr eaLnBrk="1" hangingPunct="1">
              <a:spcBef>
                <a:spcPct val="0"/>
              </a:spcBef>
              <a:buFont typeface="Courier New" pitchFamily="49" charset="0"/>
              <a:buChar char="◦"/>
            </a:pPr>
            <a:r>
              <a:rPr lang="zh-CN" altLang="en-US" sz="2000" dirty="0" smtClean="0">
                <a:latin typeface="Arial" pitchFamily="34" charset="0"/>
                <a:cs typeface="Arial" pitchFamily="34" charset="0"/>
              </a:rPr>
              <a:t>現刊</a:t>
            </a:r>
            <a:r>
              <a:rPr lang="en-US" altLang="zh-CN" sz="2000" dirty="0" smtClean="0">
                <a:latin typeface="Arial" pitchFamily="34" charset="0"/>
                <a:cs typeface="Arial" pitchFamily="34" charset="0"/>
              </a:rPr>
              <a:t>+</a:t>
            </a:r>
            <a:r>
              <a:rPr lang="zh-CN" altLang="en-US" sz="2000" dirty="0" smtClean="0">
                <a:latin typeface="Arial" pitchFamily="34" charset="0"/>
                <a:cs typeface="Arial" pitchFamily="34" charset="0"/>
              </a:rPr>
              <a:t>回溯訂閱</a:t>
            </a:r>
            <a:endParaRPr lang="en-US" altLang="zh-CN" sz="2000" dirty="0" smtClean="0">
              <a:latin typeface="Arial" pitchFamily="34" charset="0"/>
              <a:cs typeface="Arial" pitchFamily="34" charset="0"/>
            </a:endParaRPr>
          </a:p>
          <a:p>
            <a:pPr eaLnBrk="1" hangingPunct="1">
              <a:spcBef>
                <a:spcPct val="0"/>
              </a:spcBef>
              <a:buFont typeface="Courier New" pitchFamily="49" charset="0"/>
              <a:buChar char="◦"/>
            </a:pPr>
            <a:endParaRPr lang="en-US" altLang="zh-CN" sz="2000" dirty="0">
              <a:latin typeface="Arial" pitchFamily="34" charset="0"/>
              <a:cs typeface="Arial" pitchFamily="34" charset="0"/>
            </a:endParaRPr>
          </a:p>
          <a:p>
            <a:pPr eaLnBrk="1" hangingPunct="1">
              <a:spcBef>
                <a:spcPct val="0"/>
              </a:spcBef>
              <a:buNone/>
            </a:pPr>
            <a:r>
              <a:rPr lang="zh-TW" altLang="en-US" sz="2400" dirty="0" smtClean="0">
                <a:latin typeface="Arial" pitchFamily="34" charset="0"/>
                <a:cs typeface="Arial" pitchFamily="34" charset="0"/>
              </a:rPr>
              <a:t>期刊</a:t>
            </a:r>
            <a:r>
              <a:rPr lang="en-US" altLang="zh-TW" sz="2400" dirty="0" smtClean="0">
                <a:latin typeface="Arial" pitchFamily="34" charset="0"/>
                <a:cs typeface="Arial" pitchFamily="34" charset="0"/>
              </a:rPr>
              <a:t> Package </a:t>
            </a:r>
            <a:r>
              <a:rPr lang="zh-TW" altLang="en-US" sz="2400" dirty="0" smtClean="0">
                <a:latin typeface="Arial" pitchFamily="34" charset="0"/>
                <a:cs typeface="Arial" pitchFamily="34" charset="0"/>
              </a:rPr>
              <a:t>訂閱</a:t>
            </a:r>
            <a:endParaRPr lang="en-US" altLang="zh-CN" sz="2400" dirty="0">
              <a:latin typeface="Arial" pitchFamily="34" charset="0"/>
              <a:cs typeface="Arial" pitchFamily="34" charset="0"/>
            </a:endParaRPr>
          </a:p>
          <a:p>
            <a:pPr marL="342900" indent="-342900" eaLnBrk="1" hangingPunct="1">
              <a:spcBef>
                <a:spcPct val="0"/>
              </a:spcBef>
              <a:buFontTx/>
              <a:buChar char="-"/>
            </a:pPr>
            <a:r>
              <a:rPr lang="en-US" altLang="zh-CN" sz="2000" dirty="0" smtClean="0">
                <a:latin typeface="Arial" pitchFamily="34" charset="0"/>
                <a:cs typeface="Arial" pitchFamily="34" charset="0"/>
              </a:rPr>
              <a:t>SSH</a:t>
            </a:r>
            <a:r>
              <a:rPr lang="zh-CN" altLang="en-US" sz="2000" dirty="0" smtClean="0">
                <a:latin typeface="Arial" pitchFamily="34" charset="0"/>
                <a:cs typeface="Arial" pitchFamily="34" charset="0"/>
              </a:rPr>
              <a:t> </a:t>
            </a:r>
            <a:r>
              <a:rPr lang="en-US" altLang="zh-CN" sz="2000" dirty="0" smtClean="0">
                <a:latin typeface="Arial" pitchFamily="34" charset="0"/>
                <a:cs typeface="Arial" pitchFamily="34" charset="0"/>
              </a:rPr>
              <a:t>Package (</a:t>
            </a:r>
            <a:r>
              <a:rPr lang="zh-CN" altLang="en-US" sz="2000" dirty="0" smtClean="0">
                <a:latin typeface="Arial" pitchFamily="34" charset="0"/>
                <a:cs typeface="Arial" pitchFamily="34" charset="0"/>
              </a:rPr>
              <a:t>現刊</a:t>
            </a:r>
            <a:r>
              <a:rPr lang="en-US" altLang="zh-CN" sz="2000" dirty="0" smtClean="0">
                <a:latin typeface="Arial" pitchFamily="34" charset="0"/>
                <a:cs typeface="Arial" pitchFamily="34" charset="0"/>
              </a:rPr>
              <a:t>/</a:t>
            </a:r>
            <a:r>
              <a:rPr lang="zh-CN" altLang="en-US" sz="2000" dirty="0">
                <a:latin typeface="Arial" pitchFamily="34" charset="0"/>
                <a:cs typeface="Arial" pitchFamily="34" charset="0"/>
              </a:rPr>
              <a:t>回溯</a:t>
            </a:r>
            <a:r>
              <a:rPr lang="en-US" altLang="zh-CN" sz="2000" dirty="0" smtClean="0">
                <a:latin typeface="Arial" pitchFamily="34" charset="0"/>
                <a:cs typeface="Arial" pitchFamily="34" charset="0"/>
              </a:rPr>
              <a:t>)</a:t>
            </a:r>
          </a:p>
          <a:p>
            <a:pPr marL="342900" indent="-342900" eaLnBrk="1" hangingPunct="1">
              <a:spcBef>
                <a:spcPct val="0"/>
              </a:spcBef>
              <a:buFontTx/>
              <a:buChar char="-"/>
            </a:pPr>
            <a:r>
              <a:rPr lang="en-US" altLang="zh-CN" sz="2000" dirty="0" smtClean="0">
                <a:latin typeface="Arial" pitchFamily="34" charset="0"/>
                <a:cs typeface="Arial" pitchFamily="34" charset="0"/>
              </a:rPr>
              <a:t>ST</a:t>
            </a:r>
            <a:r>
              <a:rPr lang="zh-CN" altLang="en-US" sz="2000" dirty="0" smtClean="0">
                <a:latin typeface="Arial" pitchFamily="34" charset="0"/>
                <a:cs typeface="Arial" pitchFamily="34" charset="0"/>
              </a:rPr>
              <a:t> </a:t>
            </a:r>
            <a:r>
              <a:rPr lang="en-US" altLang="zh-CN" sz="2000" dirty="0" smtClean="0">
                <a:latin typeface="Arial" pitchFamily="34" charset="0"/>
                <a:cs typeface="Arial" pitchFamily="34" charset="0"/>
              </a:rPr>
              <a:t>Package (</a:t>
            </a:r>
            <a:r>
              <a:rPr lang="zh-CN" altLang="en-US" sz="2000" dirty="0" smtClean="0">
                <a:latin typeface="Arial" pitchFamily="34" charset="0"/>
                <a:cs typeface="Arial" pitchFamily="34" charset="0"/>
              </a:rPr>
              <a:t>現刊</a:t>
            </a:r>
            <a:r>
              <a:rPr lang="en-US" altLang="zh-CN" sz="2000" dirty="0" smtClean="0">
                <a:latin typeface="Arial" pitchFamily="34" charset="0"/>
                <a:cs typeface="Arial" pitchFamily="34" charset="0"/>
              </a:rPr>
              <a:t>/</a:t>
            </a:r>
            <a:r>
              <a:rPr lang="zh-CN" altLang="en-US" sz="2000" dirty="0">
                <a:latin typeface="Arial" pitchFamily="34" charset="0"/>
                <a:cs typeface="Arial" pitchFamily="34" charset="0"/>
              </a:rPr>
              <a:t>回溯</a:t>
            </a:r>
            <a:r>
              <a:rPr lang="en-US" altLang="zh-CN" sz="2000" dirty="0">
                <a:latin typeface="Arial" pitchFamily="34" charset="0"/>
                <a:cs typeface="Arial" pitchFamily="34" charset="0"/>
              </a:rPr>
              <a:t>)</a:t>
            </a:r>
          </a:p>
          <a:p>
            <a:pPr marL="342900" indent="-342900" eaLnBrk="1" hangingPunct="1">
              <a:spcBef>
                <a:spcPct val="0"/>
              </a:spcBef>
              <a:buFontTx/>
              <a:buChar char="-"/>
            </a:pPr>
            <a:r>
              <a:rPr lang="en-US" altLang="zh-CN" sz="2000" dirty="0" smtClean="0">
                <a:latin typeface="Arial" pitchFamily="34" charset="0"/>
                <a:cs typeface="Arial" pitchFamily="34" charset="0"/>
              </a:rPr>
              <a:t>Fresh </a:t>
            </a:r>
          </a:p>
          <a:p>
            <a:pPr eaLnBrk="1" hangingPunct="1">
              <a:spcBef>
                <a:spcPct val="0"/>
              </a:spcBef>
              <a:buNone/>
            </a:pPr>
            <a:endParaRPr lang="en-US" altLang="zh-CN" sz="2000" dirty="0">
              <a:latin typeface="Arial" pitchFamily="34" charset="0"/>
              <a:cs typeface="Arial" pitchFamily="34" charset="0"/>
            </a:endParaRPr>
          </a:p>
          <a:p>
            <a:pPr eaLnBrk="1" hangingPunct="1">
              <a:spcBef>
                <a:spcPct val="0"/>
              </a:spcBef>
              <a:buFont typeface="Courier New" pitchFamily="49" charset="0"/>
              <a:buChar char="◦"/>
            </a:pPr>
            <a:r>
              <a:rPr lang="zh-TW" altLang="en-US" sz="2000" dirty="0" smtClean="0">
                <a:latin typeface="Arial" pitchFamily="34" charset="0"/>
                <a:cs typeface="Arial" pitchFamily="34" charset="0"/>
              </a:rPr>
              <a:t>現刊內容最早回溯至</a:t>
            </a:r>
            <a:r>
              <a:rPr lang="en-US" altLang="zh-CN" sz="2000" dirty="0" smtClean="0">
                <a:latin typeface="Arial" pitchFamily="34" charset="0"/>
                <a:cs typeface="Arial" pitchFamily="34" charset="0"/>
              </a:rPr>
              <a:t>1997</a:t>
            </a:r>
            <a:r>
              <a:rPr lang="zh-CN" altLang="en-US" sz="2000" dirty="0">
                <a:latin typeface="Arial" pitchFamily="34" charset="0"/>
                <a:cs typeface="Arial" pitchFamily="34" charset="0"/>
              </a:rPr>
              <a:t>年</a:t>
            </a:r>
            <a:endParaRPr lang="en-US" altLang="zh-CN" sz="2000" dirty="0">
              <a:latin typeface="Arial" pitchFamily="34" charset="0"/>
              <a:cs typeface="Arial" pitchFamily="34" charset="0"/>
            </a:endParaRPr>
          </a:p>
        </p:txBody>
      </p:sp>
      <p:sp>
        <p:nvSpPr>
          <p:cNvPr id="8197" name="Title 1"/>
          <p:cNvSpPr txBox="1">
            <a:spLocks/>
          </p:cNvSpPr>
          <p:nvPr/>
        </p:nvSpPr>
        <p:spPr bwMode="auto">
          <a:xfrm>
            <a:off x="1258888" y="715963"/>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zh-CN" b="1" dirty="0">
                <a:solidFill>
                  <a:srgbClr val="0070C0"/>
                </a:solidFill>
                <a:latin typeface="Arial" pitchFamily="34" charset="0"/>
                <a:cs typeface="Arial" pitchFamily="34" charset="0"/>
              </a:rPr>
              <a:t>Taylor &amp; Francis</a:t>
            </a:r>
            <a:r>
              <a:rPr lang="en-US" altLang="zh-CN" b="1" dirty="0">
                <a:solidFill>
                  <a:srgbClr val="0070C0"/>
                </a:solidFill>
                <a:cs typeface="Arial" pitchFamily="34" charset="0"/>
              </a:rPr>
              <a:t/>
            </a:r>
            <a:br>
              <a:rPr lang="en-US" altLang="zh-CN" b="1" dirty="0">
                <a:solidFill>
                  <a:srgbClr val="0070C0"/>
                </a:solidFill>
                <a:cs typeface="Arial" pitchFamily="34" charset="0"/>
              </a:rPr>
            </a:br>
            <a:r>
              <a:rPr lang="zh-CN" altLang="en-US" b="1" dirty="0" smtClean="0">
                <a:solidFill>
                  <a:srgbClr val="0070C0"/>
                </a:solidFill>
                <a:cs typeface="Arial" pitchFamily="34" charset="0"/>
              </a:rPr>
              <a:t>期刊</a:t>
            </a:r>
            <a:r>
              <a:rPr lang="zh-TW" altLang="en-US" b="1" dirty="0">
                <a:solidFill>
                  <a:srgbClr val="0070C0"/>
                </a:solidFill>
                <a:cs typeface="Arial" pitchFamily="34" charset="0"/>
              </a:rPr>
              <a:t>訂</a:t>
            </a:r>
            <a:r>
              <a:rPr lang="zh-TW" altLang="en-US" b="1" dirty="0" smtClean="0">
                <a:solidFill>
                  <a:srgbClr val="0070C0"/>
                </a:solidFill>
                <a:cs typeface="Arial" pitchFamily="34" charset="0"/>
              </a:rPr>
              <a:t>購方式</a:t>
            </a:r>
            <a:endParaRPr lang="en-GB" altLang="zh-CN" b="1" dirty="0">
              <a:solidFill>
                <a:srgbClr val="0070C0"/>
              </a:solidFill>
              <a:cs typeface="Arial" pitchFamily="34" charset="0"/>
            </a:endParaRPr>
          </a:p>
        </p:txBody>
      </p:sp>
      <p:pic>
        <p:nvPicPr>
          <p:cNvPr id="8198" name="Picture 7" descr="http://www.tandfonline.com/na101/home/literatum/publisher/tandf/journals/content/rrev20/2013/rrev20.v046.i02/rrev20.v046.i02/20131024-01/rrev20.v046.i02.cover.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8475" y="1844675"/>
            <a:ext cx="1336675" cy="175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9" name="Picture 9" descr="The Journal of Peasant Studies"/>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033588" y="1844675"/>
            <a:ext cx="1243012" cy="175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00" name="Picture 11" descr="http://www.tandfonline.com/na101/home/literatum/publisher/tandf/journals/content/cesr20/2014/cesr20.v026.i01/cesr20.v026.i01/20140131-01/cesr20.v026.i01.cover.jpg"/>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3492500" y="1844675"/>
            <a:ext cx="1236663" cy="175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01" name="Picture 13" descr="http://www.tandfonline.com/na101/home/literatum/publisher/tandf/journals/content/rjqy20/2014/rjqy20.v031.i02/rjqy20.v031.i02/20140124-01/rjqy20.v031.i02.cover.jpg"/>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1258888" y="3003550"/>
            <a:ext cx="1222375"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02" name="Picture 15" descr="http://www.tandfonline.com/na101/home/literatum/publisher/tandf/journals/content/tadp20/2013/tadp20.v062.i04-06/tadp20.v062.i04-06/20140102-01/tadp20.v062.i04-06.cover.jpg"/>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2873375" y="3003550"/>
            <a:ext cx="123825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03" name="Picture 17" descr="http://www.tandfonline.com/na101/home/literatum/publisher/tandf/journals/content/gbif20/2014/gbif20.v030.i02/gbif20.v030.i02/20140121-01/gbif20.v030.i02.cover.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96888" y="4554538"/>
            <a:ext cx="1289050" cy="175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04" name="Picture 19" descr="http://www.tandfonline.com/na101/home/literatum/publisher/tandf/journals/content/tphm19/1977/tphm19.v036.i06/tphm19.v036.i06/production/tphm19.v036.i06.cover.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2038350" y="4554538"/>
            <a:ext cx="1238250" cy="175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05" name="Picture 21" descr="http://www.tandfonline.com/na101/home/literatum/publisher/tandf/journals/content/best20/2014/best20.v044.i06/best20.v044.i06/20140210-01/best20.v044.i06.cover.jpg"/>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3500438" y="4554538"/>
            <a:ext cx="1220787" cy="1754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7445146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endParaRPr lang="en-AU"/>
          </a:p>
        </p:txBody>
      </p:sp>
      <p:sp>
        <p:nvSpPr>
          <p:cNvPr id="3" name="Content Placeholder 2"/>
          <p:cNvSpPr>
            <a:spLocks noGrp="1"/>
          </p:cNvSpPr>
          <p:nvPr>
            <p:ph idx="1"/>
          </p:nvPr>
        </p:nvSpPr>
        <p:spPr/>
        <p:txBody>
          <a:bodyPr/>
          <a:lstStyle/>
          <a:p>
            <a:endParaRPr lang="en-AU"/>
          </a:p>
        </p:txBody>
      </p:sp>
      <p:pic>
        <p:nvPicPr>
          <p:cNvPr id="4"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1908175" y="1341438"/>
            <a:ext cx="7035800" cy="512921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678934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endParaRPr lang="en-AU"/>
          </a:p>
        </p:txBody>
      </p:sp>
      <p:pic>
        <p:nvPicPr>
          <p:cNvPr id="4"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7623" y="1656290"/>
            <a:ext cx="9055100" cy="51879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Rectangle 6"/>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ndParaRPr>
          </a:p>
        </p:txBody>
      </p:sp>
      <p:sp>
        <p:nvSpPr>
          <p:cNvPr id="8" name="Title 1"/>
          <p:cNvSpPr txBox="1">
            <a:spLocks/>
          </p:cNvSpPr>
          <p:nvPr/>
        </p:nvSpPr>
        <p:spPr bwMode="auto">
          <a:xfrm>
            <a:off x="1258888" y="715963"/>
            <a:ext cx="61214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3200" b="1" dirty="0" smtClean="0">
                <a:solidFill>
                  <a:srgbClr val="0070C0"/>
                </a:solidFill>
                <a:latin typeface="Arial" pitchFamily="34" charset="0"/>
                <a:cs typeface="Arial" pitchFamily="34" charset="0"/>
              </a:rPr>
              <a:t>Users also read</a:t>
            </a:r>
            <a:endParaRPr lang="en-GB" altLang="zh-CN" sz="3000" b="1" dirty="0">
              <a:solidFill>
                <a:srgbClr val="0070C0"/>
              </a:solidFill>
              <a:latin typeface="Stone Sans ITC TT"/>
              <a:cs typeface="Arial" pitchFamily="34" charset="0"/>
            </a:endParaRPr>
          </a:p>
        </p:txBody>
      </p:sp>
      <p:sp>
        <p:nvSpPr>
          <p:cNvPr id="9" name="矩形 8"/>
          <p:cNvSpPr/>
          <p:nvPr/>
        </p:nvSpPr>
        <p:spPr>
          <a:xfrm>
            <a:off x="6313714" y="3483429"/>
            <a:ext cx="1371600" cy="28738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 xmlns:p14="http://schemas.microsoft.com/office/powerpoint/2010/main" val="319502270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BIG_3896-Publishing in Academic Journals_PRF2.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4" name="Picture 3"/>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868851" y="1684361"/>
            <a:ext cx="7368025" cy="477421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077" name="Rectangle 10"/>
          <p:cNvSpPr>
            <a:spLocks noChangeArrowheads="1"/>
          </p:cNvSpPr>
          <p:nvPr/>
        </p:nvSpPr>
        <p:spPr bwMode="auto">
          <a:xfrm>
            <a:off x="1676400" y="1752600"/>
            <a:ext cx="6942138" cy="1633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20000"/>
              </a:spcBef>
            </a:pPr>
            <a:endParaRPr lang="en-US" sz="2800">
              <a:latin typeface="Frutiger 47LightCn"/>
            </a:endParaRPr>
          </a:p>
        </p:txBody>
      </p:sp>
      <p:pic>
        <p:nvPicPr>
          <p:cNvPr id="1027" name="Picture 3" descr="C:\Users\Easyhome\Desktop\Cursor.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7812088" y="3722688"/>
            <a:ext cx="342900" cy="30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ndParaRPr>
          </a:p>
        </p:txBody>
      </p:sp>
      <p:sp>
        <p:nvSpPr>
          <p:cNvPr id="9" name="Title 1"/>
          <p:cNvSpPr txBox="1">
            <a:spLocks/>
          </p:cNvSpPr>
          <p:nvPr/>
        </p:nvSpPr>
        <p:spPr bwMode="auto">
          <a:xfrm>
            <a:off x="1258888" y="715963"/>
            <a:ext cx="61214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3200" b="1" dirty="0">
                <a:solidFill>
                  <a:srgbClr val="0070C0"/>
                </a:solidFill>
                <a:latin typeface="Arial" pitchFamily="34" charset="0"/>
                <a:cs typeface="Arial" pitchFamily="34" charset="0"/>
              </a:rPr>
              <a:t>The Most Read and </a:t>
            </a:r>
            <a:r>
              <a:rPr lang="en-US" altLang="zh-CN" sz="3200" b="1" dirty="0" smtClean="0">
                <a:solidFill>
                  <a:srgbClr val="0070C0"/>
                </a:solidFill>
                <a:latin typeface="Arial" pitchFamily="34" charset="0"/>
                <a:cs typeface="Arial" pitchFamily="34" charset="0"/>
              </a:rPr>
              <a:t>Most Cited</a:t>
            </a:r>
            <a:endParaRPr lang="en-US" altLang="zh-CN" sz="3200" b="1" dirty="0">
              <a:solidFill>
                <a:srgbClr val="0070C0"/>
              </a:solidFill>
              <a:latin typeface="Arial" pitchFamily="34" charset="0"/>
              <a:cs typeface="Arial" pitchFamily="34" charset="0"/>
            </a:endParaRPr>
          </a:p>
        </p:txBody>
      </p:sp>
      <p:sp>
        <p:nvSpPr>
          <p:cNvPr id="10" name="矩形 9"/>
          <p:cNvSpPr/>
          <p:nvPr/>
        </p:nvSpPr>
        <p:spPr>
          <a:xfrm>
            <a:off x="6346371" y="3145971"/>
            <a:ext cx="1465717" cy="5767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ustDataLst>
      <p:tags r:id="rId1"/>
    </p:custDataLst>
    <p:extLst>
      <p:ext uri="{BB962C8B-B14F-4D97-AF65-F5344CB8AC3E}">
        <p14:creationId xmlns="" xmlns:p14="http://schemas.microsoft.com/office/powerpoint/2010/main" val="3360389260"/>
      </p:ext>
    </p:extLst>
  </p:cSld>
  <p:clrMapOvr>
    <a:masterClrMapping/>
  </p:clrMapOvr>
  <p:transition spd="slow" advTm="72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0-#ppt_w/2"/>
                                          </p:val>
                                        </p:tav>
                                        <p:tav tm="100000">
                                          <p:val>
                                            <p:strVal val="#ppt_x"/>
                                          </p:val>
                                        </p:tav>
                                      </p:tavLst>
                                    </p:anim>
                                    <p:anim calcmode="lin" valueType="num">
                                      <p:cBhvr additive="base">
                                        <p:cTn id="8" dur="500" fill="hold"/>
                                        <p:tgtEl>
                                          <p:spTgt spid="10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0" y="0"/>
            <a:ext cx="9144000" cy="686276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endParaRPr lang="en-US" altLang="zh-CN" sz="7200" dirty="0"/>
          </a:p>
          <a:p>
            <a:pPr algn="ctr" eaLnBrk="1" hangingPunct="1"/>
            <a:endParaRPr lang="en-US" altLang="zh-CN" sz="7200" dirty="0"/>
          </a:p>
          <a:p>
            <a:pPr algn="ctr" eaLnBrk="1" hangingPunct="1"/>
            <a:r>
              <a:rPr lang="en-US" altLang="zh-CN" sz="7200" dirty="0" smtClean="0">
                <a:solidFill>
                  <a:schemeClr val="bg1"/>
                </a:solidFill>
              </a:rPr>
              <a:t>TFO</a:t>
            </a:r>
            <a:r>
              <a:rPr lang="zh-TW" altLang="en-US" sz="7200" dirty="0" smtClean="0">
                <a:solidFill>
                  <a:schemeClr val="bg1"/>
                </a:solidFill>
              </a:rPr>
              <a:t>使用者功能</a:t>
            </a:r>
            <a:endParaRPr lang="en-US" altLang="zh-CN" sz="7200" dirty="0">
              <a:solidFill>
                <a:schemeClr val="bg1"/>
              </a:solidFill>
            </a:endParaRPr>
          </a:p>
          <a:p>
            <a:pPr algn="ctr" eaLnBrk="1" hangingPunct="1"/>
            <a:r>
              <a:rPr lang="en-GB" altLang="zh-TW" sz="2800" b="1" dirty="0">
                <a:solidFill>
                  <a:schemeClr val="bg1"/>
                </a:solidFill>
                <a:latin typeface="Arial" pitchFamily="34" charset="0"/>
              </a:rPr>
              <a:t>Taylor &amp; Francis Online</a:t>
            </a:r>
            <a:br>
              <a:rPr lang="en-GB" altLang="zh-TW" sz="2800" b="1" dirty="0">
                <a:solidFill>
                  <a:schemeClr val="bg1"/>
                </a:solidFill>
                <a:latin typeface="Arial" pitchFamily="34" charset="0"/>
              </a:rPr>
            </a:br>
            <a:r>
              <a:rPr lang="en-US" altLang="zh-CN" sz="2800" b="1" dirty="0">
                <a:solidFill>
                  <a:srgbClr val="000000"/>
                </a:solidFill>
                <a:latin typeface="Arial" pitchFamily="34" charset="0"/>
              </a:rPr>
              <a:t/>
            </a:r>
            <a:br>
              <a:rPr lang="en-US" altLang="zh-CN" sz="2800" b="1" dirty="0">
                <a:solidFill>
                  <a:srgbClr val="000000"/>
                </a:solidFill>
                <a:latin typeface="Arial" pitchFamily="34" charset="0"/>
              </a:rPr>
            </a:br>
            <a:endParaRPr lang="en-US" altLang="zh-CN" sz="2800" b="1" dirty="0">
              <a:solidFill>
                <a:srgbClr val="000000"/>
              </a:solidFill>
              <a:latin typeface="Arial" pitchFamily="34" charset="0"/>
            </a:endParaRPr>
          </a:p>
          <a:p>
            <a:pPr algn="ctr" eaLnBrk="1" hangingPunct="1"/>
            <a:endParaRPr lang="en-US" altLang="zh-CN" sz="2800" b="1" dirty="0">
              <a:solidFill>
                <a:srgbClr val="000000"/>
              </a:solidFill>
              <a:latin typeface="Arial" pitchFamily="34" charset="0"/>
            </a:endParaRPr>
          </a:p>
          <a:p>
            <a:pPr algn="ctr" eaLnBrk="1" hangingPunct="1"/>
            <a:endParaRPr lang="en-US" altLang="zh-CN" sz="2800" b="1" dirty="0">
              <a:solidFill>
                <a:srgbClr val="000000"/>
              </a:solidFill>
              <a:latin typeface="Arial" pitchFamily="34" charset="0"/>
            </a:endParaRPr>
          </a:p>
          <a:p>
            <a:pPr algn="ctr" eaLnBrk="1" hangingPunct="1"/>
            <a:endParaRPr lang="en-US" altLang="zh-CN" sz="2800" b="1" dirty="0">
              <a:solidFill>
                <a:srgbClr val="000000"/>
              </a:solidFill>
              <a:latin typeface="Arial" pitchFamily="34" charset="0"/>
            </a:endParaRPr>
          </a:p>
          <a:p>
            <a:pPr algn="ctr" eaLnBrk="1" hangingPunct="1"/>
            <a:endParaRPr lang="en-US" altLang="zh-CN" sz="2800" b="1" dirty="0">
              <a:solidFill>
                <a:srgbClr val="000000"/>
              </a:solidFill>
              <a:latin typeface="Arial" pitchFamily="34" charset="0"/>
            </a:endParaRPr>
          </a:p>
          <a:p>
            <a:pPr algn="ctr" eaLnBrk="1" hangingPunct="1"/>
            <a:endParaRPr lang="zh-CN" altLang="en-US" sz="2800" dirty="0">
              <a:solidFill>
                <a:srgbClr val="000000"/>
              </a:solidFill>
            </a:endParaRPr>
          </a:p>
        </p:txBody>
      </p:sp>
    </p:spTree>
    <p:extLst>
      <p:ext uri="{BB962C8B-B14F-4D97-AF65-F5344CB8AC3E}">
        <p14:creationId xmlns="" xmlns:p14="http://schemas.microsoft.com/office/powerpoint/2010/main" val="25335002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descr="BIG_3896-Publishing in Academic Journals_PRF2.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0964" name="Title 1"/>
          <p:cNvSpPr>
            <a:spLocks noGrp="1"/>
          </p:cNvSpPr>
          <p:nvPr>
            <p:ph type="title"/>
          </p:nvPr>
        </p:nvSpPr>
        <p:spPr>
          <a:xfrm>
            <a:off x="1258888" y="715963"/>
            <a:ext cx="5343525" cy="935037"/>
          </a:xfrm>
        </p:spPr>
        <p:txBody>
          <a:bodyPr lIns="0" tIns="0" rIns="0" bIns="0"/>
          <a:lstStyle/>
          <a:p>
            <a:pPr algn="l" eaLnBrk="1" hangingPunct="1"/>
            <a:r>
              <a:rPr lang="en-US" altLang="zh-CN" sz="3600" b="1" dirty="0" smtClean="0">
                <a:solidFill>
                  <a:srgbClr val="0070C0"/>
                </a:solidFill>
              </a:rPr>
              <a:t>Taylor &amp;Francis Online</a:t>
            </a:r>
            <a:br>
              <a:rPr lang="en-US" altLang="zh-CN" sz="3600" b="1" dirty="0" smtClean="0">
                <a:solidFill>
                  <a:srgbClr val="0070C0"/>
                </a:solidFill>
              </a:rPr>
            </a:br>
            <a:r>
              <a:rPr lang="zh-TW" altLang="en-US" sz="2800" b="1" dirty="0" smtClean="0">
                <a:solidFill>
                  <a:srgbClr val="0070C0"/>
                </a:solidFill>
              </a:rPr>
              <a:t>平台首頁功能</a:t>
            </a:r>
            <a:endParaRPr lang="en-GB" altLang="zh-CN" sz="2800" b="1" dirty="0" smtClean="0">
              <a:solidFill>
                <a:srgbClr val="0070C0"/>
              </a:solidFill>
            </a:endParaRPr>
          </a:p>
        </p:txBody>
      </p:sp>
      <p:pic>
        <p:nvPicPr>
          <p:cNvPr id="40965" name="Picture 19"/>
          <p:cNvPicPr>
            <a:picLocks noChangeAspect="1" noChangeArrowheads="1"/>
          </p:cNvPicPr>
          <p:nvPr/>
        </p:nvPicPr>
        <p:blipFill>
          <a:blip r:embed="rId6">
            <a:extLst>
              <a:ext uri="{28A0092B-C50C-407E-A947-70E740481C1C}">
                <a14:useLocalDpi xmlns="" xmlns:a14="http://schemas.microsoft.com/office/drawing/2010/main" val="0"/>
              </a:ext>
            </a:extLst>
          </a:blip>
          <a:srcRect r="1401" b="2280"/>
          <a:stretch>
            <a:fillRect/>
          </a:stretch>
        </p:blipFill>
        <p:spPr bwMode="auto">
          <a:xfrm>
            <a:off x="366713" y="1651000"/>
            <a:ext cx="8410575" cy="468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4"/>
          <p:cNvGrpSpPr>
            <a:grpSpLocks/>
          </p:cNvGrpSpPr>
          <p:nvPr/>
        </p:nvGrpSpPr>
        <p:grpSpPr bwMode="auto">
          <a:xfrm>
            <a:off x="1981200" y="1651000"/>
            <a:ext cx="3668713" cy="598488"/>
            <a:chOff x="1981198" y="1651000"/>
            <a:chExt cx="3668975" cy="598416"/>
          </a:xfrm>
        </p:grpSpPr>
        <p:sp>
          <p:nvSpPr>
            <p:cNvPr id="2" name="Rounded Rectangle 1"/>
            <p:cNvSpPr/>
            <p:nvPr/>
          </p:nvSpPr>
          <p:spPr>
            <a:xfrm>
              <a:off x="3725986" y="1651000"/>
              <a:ext cx="1924187" cy="177779"/>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Rounded Rectangle 7"/>
            <p:cNvSpPr/>
            <p:nvPr/>
          </p:nvSpPr>
          <p:spPr>
            <a:xfrm>
              <a:off x="1981198" y="2071637"/>
              <a:ext cx="1924187" cy="177779"/>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0978" name="TextBox 13"/>
            <p:cNvSpPr txBox="1">
              <a:spLocks noChangeArrowheads="1"/>
            </p:cNvSpPr>
            <p:nvPr/>
          </p:nvSpPr>
          <p:spPr bwMode="auto">
            <a:xfrm>
              <a:off x="2649852" y="1739900"/>
              <a:ext cx="587025" cy="276999"/>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b="1">
                  <a:solidFill>
                    <a:schemeClr val="bg1"/>
                  </a:solidFill>
                  <a:latin typeface="宋体" pitchFamily="2" charset="-122"/>
                </a:rPr>
                <a:t>識別</a:t>
              </a:r>
            </a:p>
          </p:txBody>
        </p:sp>
      </p:grpSp>
      <p:grpSp>
        <p:nvGrpSpPr>
          <p:cNvPr id="6" name="Group 15"/>
          <p:cNvGrpSpPr>
            <a:grpSpLocks/>
          </p:cNvGrpSpPr>
          <p:nvPr/>
        </p:nvGrpSpPr>
        <p:grpSpPr bwMode="auto">
          <a:xfrm>
            <a:off x="4481513" y="2057400"/>
            <a:ext cx="3835400" cy="277813"/>
            <a:chOff x="4481701" y="2057968"/>
            <a:chExt cx="3835192" cy="276999"/>
          </a:xfrm>
        </p:grpSpPr>
        <p:sp>
          <p:nvSpPr>
            <p:cNvPr id="17" name="Rounded Rectangle 16"/>
            <p:cNvSpPr/>
            <p:nvPr/>
          </p:nvSpPr>
          <p:spPr>
            <a:xfrm>
              <a:off x="4481701" y="2072214"/>
              <a:ext cx="3262135" cy="254838"/>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0975" name="TextBox 17"/>
            <p:cNvSpPr txBox="1">
              <a:spLocks noChangeArrowheads="1"/>
            </p:cNvSpPr>
            <p:nvPr/>
          </p:nvSpPr>
          <p:spPr bwMode="auto">
            <a:xfrm>
              <a:off x="7729868" y="2057968"/>
              <a:ext cx="587025" cy="276999"/>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b="1">
                  <a:solidFill>
                    <a:schemeClr val="bg1"/>
                  </a:solidFill>
                  <a:latin typeface="宋体" pitchFamily="2" charset="-122"/>
                </a:rPr>
                <a:t>導航</a:t>
              </a:r>
            </a:p>
          </p:txBody>
        </p:sp>
      </p:grpSp>
      <p:grpSp>
        <p:nvGrpSpPr>
          <p:cNvPr id="7" name="Group 18"/>
          <p:cNvGrpSpPr>
            <a:grpSpLocks/>
          </p:cNvGrpSpPr>
          <p:nvPr/>
        </p:nvGrpSpPr>
        <p:grpSpPr bwMode="auto">
          <a:xfrm>
            <a:off x="1563688" y="2619375"/>
            <a:ext cx="6875462" cy="2006600"/>
            <a:chOff x="1563354" y="2619801"/>
            <a:chExt cx="6875594" cy="2006791"/>
          </a:xfrm>
        </p:grpSpPr>
        <p:sp>
          <p:nvSpPr>
            <p:cNvPr id="11" name="Rounded Rectangle 10"/>
            <p:cNvSpPr/>
            <p:nvPr/>
          </p:nvSpPr>
          <p:spPr>
            <a:xfrm>
              <a:off x="1563354" y="2619801"/>
              <a:ext cx="4086303" cy="255612"/>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Rounded Rectangle 11"/>
            <p:cNvSpPr/>
            <p:nvPr/>
          </p:nvSpPr>
          <p:spPr>
            <a:xfrm>
              <a:off x="6305307" y="2619801"/>
              <a:ext cx="1336701" cy="255612"/>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3" name="Rounded Rectangle 12"/>
            <p:cNvSpPr/>
            <p:nvPr/>
          </p:nvSpPr>
          <p:spPr>
            <a:xfrm>
              <a:off x="1563354" y="3056406"/>
              <a:ext cx="6097704" cy="1570186"/>
            </a:xfrm>
            <a:prstGeom prst="roundRect">
              <a:avLst>
                <a:gd name="adj" fmla="val 2337"/>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0973" name="TextBox 19"/>
            <p:cNvSpPr txBox="1">
              <a:spLocks noChangeArrowheads="1"/>
            </p:cNvSpPr>
            <p:nvPr/>
          </p:nvSpPr>
          <p:spPr bwMode="auto">
            <a:xfrm>
              <a:off x="7851923" y="3290500"/>
              <a:ext cx="587025" cy="276999"/>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b="1">
                  <a:solidFill>
                    <a:schemeClr val="bg1"/>
                  </a:solidFill>
                  <a:latin typeface="宋体" pitchFamily="2" charset="-122"/>
                </a:rPr>
                <a:t>檢索</a:t>
              </a:r>
            </a:p>
          </p:txBody>
        </p:sp>
      </p:grpSp>
      <p:pic>
        <p:nvPicPr>
          <p:cNvPr id="4" name="CE80214.wav">
            <a:hlinkClick r:id="" action="ppaction://media"/>
          </p:cNvPr>
          <p:cNvPicPr>
            <a:picLocks noRot="1" noChangeAspect="1"/>
          </p:cNvPicPr>
          <p:nvPr>
            <a:wavAudioFile r:embed="rId2" name="CE80A46D.wav"/>
          </p:nvPr>
        </p:nvPicPr>
        <p:blipFill>
          <a:blip r:embed="rId7">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 xmlns:p14="http://schemas.microsoft.com/office/powerpoint/2010/main" val="1810263542"/>
      </p:ext>
    </p:extLst>
  </p:cSld>
  <p:clrMapOvr>
    <a:masterClrMapping/>
  </p:clrMapOvr>
  <p:transition spd="slow" advTm="107857"/>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in)">
                                      <p:cBhvr>
                                        <p:cTn id="11" dur="20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BIG_3896-Publishing in Academic Journals_PRF2.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1988" name="Title 1"/>
          <p:cNvSpPr>
            <a:spLocks noGrp="1"/>
          </p:cNvSpPr>
          <p:nvPr>
            <p:ph type="title"/>
          </p:nvPr>
        </p:nvSpPr>
        <p:spPr>
          <a:xfrm>
            <a:off x="1258888" y="715963"/>
            <a:ext cx="5343525" cy="935037"/>
          </a:xfrm>
        </p:spPr>
        <p:txBody>
          <a:bodyPr lIns="0" tIns="0" rIns="0" bIns="0"/>
          <a:lstStyle/>
          <a:p>
            <a:pPr algn="l" eaLnBrk="1" hangingPunct="1"/>
            <a:r>
              <a:rPr lang="en-US" altLang="zh-CN" sz="3600" b="1" dirty="0" smtClean="0">
                <a:solidFill>
                  <a:srgbClr val="0070C0"/>
                </a:solidFill>
              </a:rPr>
              <a:t>Taylor &amp;Francis Online</a:t>
            </a:r>
            <a:br>
              <a:rPr lang="en-US" altLang="zh-CN" sz="3600" b="1" dirty="0" smtClean="0">
                <a:solidFill>
                  <a:srgbClr val="0070C0"/>
                </a:solidFill>
              </a:rPr>
            </a:br>
            <a:r>
              <a:rPr lang="zh-TW" altLang="en-US" sz="2800" b="1" dirty="0" smtClean="0">
                <a:solidFill>
                  <a:srgbClr val="0070C0"/>
                </a:solidFill>
              </a:rPr>
              <a:t>平台首頁功能</a:t>
            </a:r>
            <a:endParaRPr lang="en-GB" altLang="zh-CN" sz="2800" b="1" dirty="0" smtClean="0">
              <a:solidFill>
                <a:srgbClr val="0070C0"/>
              </a:solidFill>
            </a:endParaRPr>
          </a:p>
        </p:txBody>
      </p:sp>
      <p:pic>
        <p:nvPicPr>
          <p:cNvPr id="41989" name="Picture 3"/>
          <p:cNvPicPr>
            <a:picLocks noChangeAspect="1" noChangeArrowheads="1"/>
          </p:cNvPicPr>
          <p:nvPr/>
        </p:nvPicPr>
        <p:blipFill>
          <a:blip r:embed="rId5">
            <a:extLst>
              <a:ext uri="{28A0092B-C50C-407E-A947-70E740481C1C}">
                <a14:useLocalDpi xmlns="" xmlns:a14="http://schemas.microsoft.com/office/drawing/2010/main" val="0"/>
              </a:ext>
            </a:extLst>
          </a:blip>
          <a:srcRect l="12617" r="14423"/>
          <a:stretch>
            <a:fillRect/>
          </a:stretch>
        </p:blipFill>
        <p:spPr bwMode="auto">
          <a:xfrm>
            <a:off x="1362075" y="1651000"/>
            <a:ext cx="6419850" cy="494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1990" name="Group 7"/>
          <p:cNvGrpSpPr>
            <a:grpSpLocks/>
          </p:cNvGrpSpPr>
          <p:nvPr/>
        </p:nvGrpSpPr>
        <p:grpSpPr bwMode="auto">
          <a:xfrm>
            <a:off x="1362075" y="4243388"/>
            <a:ext cx="7250113" cy="906462"/>
            <a:chOff x="1361977" y="4244075"/>
            <a:chExt cx="7249760" cy="905428"/>
          </a:xfrm>
        </p:grpSpPr>
        <p:sp>
          <p:nvSpPr>
            <p:cNvPr id="6" name="Rounded Rectangle 5"/>
            <p:cNvSpPr/>
            <p:nvPr/>
          </p:nvSpPr>
          <p:spPr>
            <a:xfrm>
              <a:off x="1361977" y="4244075"/>
              <a:ext cx="6419537" cy="615247"/>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1998" name="TextBox 6"/>
            <p:cNvSpPr txBox="1">
              <a:spLocks noChangeArrowheads="1"/>
            </p:cNvSpPr>
            <p:nvPr/>
          </p:nvSpPr>
          <p:spPr bwMode="auto">
            <a:xfrm>
              <a:off x="7741077" y="4244075"/>
              <a:ext cx="87066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b="1">
                  <a:latin typeface="宋体" pitchFamily="2" charset="-122"/>
                </a:rPr>
                <a:t>使用者入口</a:t>
              </a:r>
            </a:p>
          </p:txBody>
        </p:sp>
        <p:sp>
          <p:nvSpPr>
            <p:cNvPr id="41999" name="TextBox 9"/>
            <p:cNvSpPr txBox="1">
              <a:spLocks noChangeArrowheads="1"/>
            </p:cNvSpPr>
            <p:nvPr/>
          </p:nvSpPr>
          <p:spPr bwMode="auto">
            <a:xfrm>
              <a:off x="1593993" y="4858604"/>
              <a:ext cx="1817951" cy="276999"/>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b="1">
                  <a:solidFill>
                    <a:schemeClr val="bg1"/>
                  </a:solidFill>
                  <a:latin typeface="宋体" pitchFamily="2" charset="-122"/>
                </a:rPr>
                <a:t>館員專區</a:t>
              </a:r>
            </a:p>
          </p:txBody>
        </p:sp>
        <p:sp>
          <p:nvSpPr>
            <p:cNvPr id="42000" name="TextBox 11"/>
            <p:cNvSpPr txBox="1">
              <a:spLocks noChangeArrowheads="1"/>
            </p:cNvSpPr>
            <p:nvPr/>
          </p:nvSpPr>
          <p:spPr bwMode="auto">
            <a:xfrm>
              <a:off x="3663024" y="4865175"/>
              <a:ext cx="1817951" cy="276999"/>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b="1">
                  <a:solidFill>
                    <a:schemeClr val="bg1"/>
                  </a:solidFill>
                  <a:latin typeface="宋体" pitchFamily="2" charset="-122"/>
                </a:rPr>
                <a:t>作者、編輯專區</a:t>
              </a:r>
              <a:endParaRPr lang="zh-CN" altLang="en-US" b="1">
                <a:solidFill>
                  <a:schemeClr val="bg1"/>
                </a:solidFill>
                <a:latin typeface="宋体" pitchFamily="2" charset="-122"/>
              </a:endParaRPr>
            </a:p>
          </p:txBody>
        </p:sp>
        <p:sp>
          <p:nvSpPr>
            <p:cNvPr id="42001" name="TextBox 12"/>
            <p:cNvSpPr txBox="1">
              <a:spLocks noChangeArrowheads="1"/>
            </p:cNvSpPr>
            <p:nvPr/>
          </p:nvSpPr>
          <p:spPr bwMode="auto">
            <a:xfrm>
              <a:off x="5923126" y="4872504"/>
              <a:ext cx="1817951" cy="276999"/>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b="1">
                  <a:solidFill>
                    <a:schemeClr val="bg1"/>
                  </a:solidFill>
                  <a:latin typeface="宋体" pitchFamily="2" charset="-122"/>
                </a:rPr>
                <a:t>學協會專區</a:t>
              </a:r>
            </a:p>
          </p:txBody>
        </p:sp>
      </p:grpSp>
      <p:sp>
        <p:nvSpPr>
          <p:cNvPr id="41991" name="Rectangle 14"/>
          <p:cNvSpPr>
            <a:spLocks noChangeArrowheads="1"/>
          </p:cNvSpPr>
          <p:nvPr/>
        </p:nvSpPr>
        <p:spPr bwMode="auto">
          <a:xfrm>
            <a:off x="6155140" y="2546350"/>
            <a:ext cx="1828800" cy="28733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500" b="1" dirty="0" smtClean="0">
                <a:latin typeface="Times New Roman" pitchFamily="18" charset="0"/>
                <a:cs typeface="Arial" pitchFamily="34" charset="0"/>
              </a:rPr>
              <a:t>教育訓練資</a:t>
            </a:r>
            <a:r>
              <a:rPr lang="zh-TW" altLang="en-US" sz="1500" b="1" dirty="0">
                <a:latin typeface="Times New Roman" pitchFamily="18" charset="0"/>
                <a:cs typeface="Arial" pitchFamily="34" charset="0"/>
              </a:rPr>
              <a:t>料及説明</a:t>
            </a:r>
            <a:endParaRPr lang="zh-TW" altLang="en-US" sz="1500" b="1" dirty="0">
              <a:latin typeface="Times New Roman" pitchFamily="18" charset="0"/>
              <a:ea typeface="PMingLiU" pitchFamily="18" charset="-120"/>
              <a:cs typeface="Arial" pitchFamily="34" charset="0"/>
            </a:endParaRPr>
          </a:p>
        </p:txBody>
      </p:sp>
      <p:sp>
        <p:nvSpPr>
          <p:cNvPr id="41992" name="Rectangle 14"/>
          <p:cNvSpPr>
            <a:spLocks noChangeArrowheads="1"/>
          </p:cNvSpPr>
          <p:nvPr/>
        </p:nvSpPr>
        <p:spPr bwMode="auto">
          <a:xfrm>
            <a:off x="4170363" y="2546350"/>
            <a:ext cx="1439862" cy="28733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500" b="1" dirty="0" smtClean="0">
                <a:latin typeface="Times New Roman" pitchFamily="18" charset="0"/>
                <a:ea typeface="PMingLiU" pitchFamily="18" charset="-120"/>
                <a:cs typeface="Arial" pitchFamily="34" charset="0"/>
              </a:rPr>
              <a:t>個人新知服</a:t>
            </a:r>
            <a:r>
              <a:rPr lang="zh-TW" altLang="en-US" sz="1500" b="1" dirty="0">
                <a:latin typeface="Times New Roman" pitchFamily="18" charset="0"/>
                <a:ea typeface="PMingLiU" pitchFamily="18" charset="-120"/>
                <a:cs typeface="Arial" pitchFamily="34" charset="0"/>
              </a:rPr>
              <a:t>務</a:t>
            </a:r>
          </a:p>
        </p:txBody>
      </p:sp>
      <p:sp>
        <p:nvSpPr>
          <p:cNvPr id="41993" name="Rectangle 14"/>
          <p:cNvSpPr>
            <a:spLocks noChangeArrowheads="1"/>
          </p:cNvSpPr>
          <p:nvPr/>
        </p:nvSpPr>
        <p:spPr bwMode="auto">
          <a:xfrm>
            <a:off x="2070100" y="2546350"/>
            <a:ext cx="1439863" cy="28733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500" b="1" dirty="0" smtClean="0">
                <a:latin typeface="Times New Roman" pitchFamily="18" charset="0"/>
                <a:ea typeface="PMingLiU" pitchFamily="18" charset="-120"/>
                <a:cs typeface="Arial" pitchFamily="34" charset="0"/>
              </a:rPr>
              <a:t>配對行動設</a:t>
            </a:r>
            <a:r>
              <a:rPr lang="zh-TW" altLang="en-US" sz="1500" b="1" dirty="0">
                <a:latin typeface="Times New Roman" pitchFamily="18" charset="0"/>
                <a:ea typeface="PMingLiU" pitchFamily="18" charset="-120"/>
                <a:cs typeface="Arial" pitchFamily="34" charset="0"/>
              </a:rPr>
              <a:t>備</a:t>
            </a:r>
          </a:p>
        </p:txBody>
      </p:sp>
      <p:sp>
        <p:nvSpPr>
          <p:cNvPr id="41994" name="Rectangle 14"/>
          <p:cNvSpPr>
            <a:spLocks noChangeArrowheads="1"/>
          </p:cNvSpPr>
          <p:nvPr/>
        </p:nvSpPr>
        <p:spPr bwMode="auto">
          <a:xfrm>
            <a:off x="2790825" y="3810000"/>
            <a:ext cx="1439863" cy="28733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sz="1500" b="1">
                <a:latin typeface="Times New Roman" pitchFamily="18" charset="0"/>
                <a:ea typeface="PMingLiU" pitchFamily="18" charset="-120"/>
                <a:cs typeface="Arial" pitchFamily="34" charset="0"/>
              </a:rPr>
              <a:t>最新發佈</a:t>
            </a:r>
            <a:endParaRPr lang="zh-TW" altLang="en-US" sz="1500" b="1">
              <a:latin typeface="Times New Roman" pitchFamily="18" charset="0"/>
              <a:ea typeface="PMingLiU" pitchFamily="18" charset="-120"/>
              <a:cs typeface="Arial" pitchFamily="34" charset="0"/>
            </a:endParaRPr>
          </a:p>
        </p:txBody>
      </p:sp>
      <p:sp>
        <p:nvSpPr>
          <p:cNvPr id="41995" name="Rectangle 14"/>
          <p:cNvSpPr>
            <a:spLocks noChangeArrowheads="1"/>
          </p:cNvSpPr>
          <p:nvPr/>
        </p:nvSpPr>
        <p:spPr bwMode="auto">
          <a:xfrm>
            <a:off x="6294438" y="3810000"/>
            <a:ext cx="1439862" cy="28733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500" b="1">
                <a:latin typeface="Times New Roman" pitchFamily="18" charset="0"/>
                <a:ea typeface="PMingLiU" pitchFamily="18" charset="-120"/>
                <a:cs typeface="Arial" pitchFamily="34" charset="0"/>
              </a:rPr>
              <a:t>免費試用資訊</a:t>
            </a:r>
          </a:p>
        </p:txBody>
      </p:sp>
      <p:pic>
        <p:nvPicPr>
          <p:cNvPr id="2" name="43BA230.wav">
            <a:hlinkClick r:id="" action="ppaction://media"/>
          </p:cNvPr>
          <p:cNvPicPr>
            <a:picLocks noRot="1" noChangeAspect="1"/>
          </p:cNvPicPr>
          <p:nvPr>
            <a:wavAudioFile r:embed="rId1" name="43BA83EF.wav"/>
          </p:nvPr>
        </p:nvPicPr>
        <p:blipFill>
          <a:blip r:embed="rId6">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722789959"/>
      </p:ext>
    </p:extLst>
  </p:cSld>
  <p:clrMapOvr>
    <a:masterClrMapping/>
  </p:clrMapOvr>
  <p:transition spd="slow" advTm="4387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BIG_3896-Publishing in Academic Journals_PRF2.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3011" name="Group 3"/>
          <p:cNvGrpSpPr>
            <a:grpSpLocks/>
          </p:cNvGrpSpPr>
          <p:nvPr/>
        </p:nvGrpSpPr>
        <p:grpSpPr bwMode="auto">
          <a:xfrm>
            <a:off x="1171575" y="2359025"/>
            <a:ext cx="6797675" cy="4110038"/>
            <a:chOff x="2006342" y="2358404"/>
            <a:chExt cx="6770945" cy="4124283"/>
          </a:xfrm>
        </p:grpSpPr>
        <p:pic>
          <p:nvPicPr>
            <p:cNvPr id="43017" name="Picture 4"/>
            <p:cNvPicPr>
              <a:picLocks noChangeAspect="1" noChangeArrowheads="1"/>
            </p:cNvPicPr>
            <p:nvPr/>
          </p:nvPicPr>
          <p:blipFill>
            <a:blip r:embed="rId5">
              <a:extLst>
                <a:ext uri="{28A0092B-C50C-407E-A947-70E740481C1C}">
                  <a14:useLocalDpi xmlns="" xmlns:a14="http://schemas.microsoft.com/office/drawing/2010/main" val="0"/>
                </a:ext>
              </a:extLst>
            </a:blip>
            <a:srcRect r="1276" b="12650"/>
            <a:stretch>
              <a:fillRect/>
            </a:stretch>
          </p:blipFill>
          <p:spPr bwMode="auto">
            <a:xfrm>
              <a:off x="2006343" y="3890674"/>
              <a:ext cx="6770944" cy="2592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018" name="Picture 3"/>
            <p:cNvPicPr>
              <a:picLocks noChangeAspect="1" noChangeArrowheads="1"/>
            </p:cNvPicPr>
            <p:nvPr/>
          </p:nvPicPr>
          <p:blipFill>
            <a:blip r:embed="rId6">
              <a:extLst>
                <a:ext uri="{28A0092B-C50C-407E-A947-70E740481C1C}">
                  <a14:useLocalDpi xmlns="" xmlns:a14="http://schemas.microsoft.com/office/drawing/2010/main" val="0"/>
                </a:ext>
              </a:extLst>
            </a:blip>
            <a:srcRect t="29443" r="1276"/>
            <a:stretch>
              <a:fillRect/>
            </a:stretch>
          </p:blipFill>
          <p:spPr bwMode="auto">
            <a:xfrm>
              <a:off x="2006342" y="2358404"/>
              <a:ext cx="6770945" cy="20936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3012" name="Picture 3"/>
          <p:cNvPicPr>
            <a:picLocks noChangeAspect="1" noChangeArrowheads="1"/>
          </p:cNvPicPr>
          <p:nvPr/>
        </p:nvPicPr>
        <p:blipFill>
          <a:blip r:embed="rId6">
            <a:extLst>
              <a:ext uri="{28A0092B-C50C-407E-A947-70E740481C1C}">
                <a14:useLocalDpi xmlns="" xmlns:a14="http://schemas.microsoft.com/office/drawing/2010/main" val="0"/>
              </a:ext>
            </a:extLst>
          </a:blip>
          <a:srcRect l="13248" r="14423" b="86250"/>
          <a:stretch>
            <a:fillRect/>
          </a:stretch>
        </p:blipFill>
        <p:spPr bwMode="auto">
          <a:xfrm>
            <a:off x="363538" y="1651000"/>
            <a:ext cx="66198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3014" name="Title 1"/>
          <p:cNvSpPr>
            <a:spLocks noGrp="1"/>
          </p:cNvSpPr>
          <p:nvPr>
            <p:ph type="title"/>
          </p:nvPr>
        </p:nvSpPr>
        <p:spPr>
          <a:xfrm>
            <a:off x="1258888" y="715963"/>
            <a:ext cx="5343525" cy="935037"/>
          </a:xfrm>
        </p:spPr>
        <p:txBody>
          <a:bodyPr lIns="0" tIns="0" rIns="0" bIns="0"/>
          <a:lstStyle/>
          <a:p>
            <a:pPr algn="l" eaLnBrk="1" hangingPunct="1"/>
            <a:r>
              <a:rPr lang="en-US" altLang="zh-CN" sz="3600" b="1" smtClean="0">
                <a:solidFill>
                  <a:srgbClr val="0070C0"/>
                </a:solidFill>
              </a:rPr>
              <a:t>Taylor &amp;Francis Online</a:t>
            </a:r>
            <a:br>
              <a:rPr lang="en-US" altLang="zh-CN" sz="3600" b="1" smtClean="0">
                <a:solidFill>
                  <a:srgbClr val="0070C0"/>
                </a:solidFill>
              </a:rPr>
            </a:br>
            <a:r>
              <a:rPr lang="zh-TW" altLang="en-US" sz="2800" b="1" smtClean="0">
                <a:solidFill>
                  <a:srgbClr val="0070C0"/>
                </a:solidFill>
              </a:rPr>
              <a:t>註冊個人帳號</a:t>
            </a:r>
            <a:endParaRPr lang="en-GB" altLang="zh-CN" sz="2800" b="1" smtClean="0">
              <a:solidFill>
                <a:srgbClr val="0070C0"/>
              </a:solidFill>
            </a:endParaRPr>
          </a:p>
        </p:txBody>
      </p:sp>
      <p:sp>
        <p:nvSpPr>
          <p:cNvPr id="11" name="Rounded Rectangle 10"/>
          <p:cNvSpPr/>
          <p:nvPr/>
        </p:nvSpPr>
        <p:spPr>
          <a:xfrm>
            <a:off x="3608388" y="1651000"/>
            <a:ext cx="854075" cy="177800"/>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 name="483D245.wav">
            <a:hlinkClick r:id="" action="ppaction://media"/>
          </p:cNvPr>
          <p:cNvPicPr>
            <a:picLocks noRot="1" noChangeAspect="1"/>
          </p:cNvPicPr>
          <p:nvPr>
            <a:wavAudioFile r:embed="rId1" name="483D5D3F.wav"/>
          </p:nvPr>
        </p:nvPicPr>
        <p:blipFill>
          <a:blip r:embed="rId7">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726595093"/>
      </p:ext>
    </p:extLst>
  </p:cSld>
  <p:clrMapOvr>
    <a:masterClrMapping/>
  </p:clrMapOvr>
  <p:transition spd="slow" advTm="2810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BIG_3896-Publishing in Academic Journals_PRF2.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5" name="Picture 3"/>
          <p:cNvPicPr>
            <a:picLocks noChangeAspect="1" noChangeArrowheads="1"/>
          </p:cNvPicPr>
          <p:nvPr/>
        </p:nvPicPr>
        <p:blipFill>
          <a:blip r:embed="rId5">
            <a:extLst>
              <a:ext uri="{28A0092B-C50C-407E-A947-70E740481C1C}">
                <a14:useLocalDpi xmlns="" xmlns:a14="http://schemas.microsoft.com/office/drawing/2010/main" val="0"/>
              </a:ext>
            </a:extLst>
          </a:blip>
          <a:srcRect l="5595" r="8900" b="9940"/>
          <a:stretch>
            <a:fillRect/>
          </a:stretch>
        </p:blipFill>
        <p:spPr bwMode="auto">
          <a:xfrm>
            <a:off x="546100" y="1651000"/>
            <a:ext cx="7997825" cy="4735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4037" name="Title 1"/>
          <p:cNvSpPr>
            <a:spLocks noGrp="1"/>
          </p:cNvSpPr>
          <p:nvPr>
            <p:ph type="title"/>
          </p:nvPr>
        </p:nvSpPr>
        <p:spPr>
          <a:xfrm>
            <a:off x="1258888" y="715963"/>
            <a:ext cx="5343525" cy="935037"/>
          </a:xfrm>
        </p:spPr>
        <p:txBody>
          <a:bodyPr lIns="0" tIns="0" rIns="0" bIns="0"/>
          <a:lstStyle/>
          <a:p>
            <a:pPr algn="l" eaLnBrk="1" hangingPunct="1"/>
            <a:r>
              <a:rPr lang="en-US" altLang="zh-CN" sz="3600" b="1" smtClean="0">
                <a:solidFill>
                  <a:srgbClr val="0070C0"/>
                </a:solidFill>
              </a:rPr>
              <a:t>Taylor &amp;Francis Online</a:t>
            </a:r>
            <a:br>
              <a:rPr lang="en-US" altLang="zh-CN" sz="3600" b="1" smtClean="0">
                <a:solidFill>
                  <a:srgbClr val="0070C0"/>
                </a:solidFill>
              </a:rPr>
            </a:br>
            <a:r>
              <a:rPr lang="zh-TW" altLang="en-US" sz="2800" b="1" smtClean="0">
                <a:solidFill>
                  <a:srgbClr val="0070C0"/>
                </a:solidFill>
              </a:rPr>
              <a:t>註冊個人帳號</a:t>
            </a:r>
            <a:endParaRPr lang="en-GB" altLang="zh-CN" sz="2800" b="1" smtClean="0">
              <a:solidFill>
                <a:srgbClr val="0070C0"/>
              </a:solidFill>
            </a:endParaRPr>
          </a:p>
        </p:txBody>
      </p:sp>
      <p:sp>
        <p:nvSpPr>
          <p:cNvPr id="44038" name="Rectangle 9"/>
          <p:cNvSpPr>
            <a:spLocks noChangeArrowheads="1"/>
          </p:cNvSpPr>
          <p:nvPr/>
        </p:nvSpPr>
        <p:spPr bwMode="auto">
          <a:xfrm>
            <a:off x="3813175" y="6115050"/>
            <a:ext cx="1163638" cy="234950"/>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dirty="0" smtClean="0">
                <a:latin typeface="Times New Roman" pitchFamily="18" charset="0"/>
                <a:cs typeface="Arial" pitchFamily="34" charset="0"/>
              </a:rPr>
              <a:t>檢</a:t>
            </a:r>
            <a:r>
              <a:rPr lang="zh-TW" altLang="en-US" sz="1400" b="1" dirty="0">
                <a:latin typeface="Times New Roman" pitchFamily="18" charset="0"/>
                <a:cs typeface="Arial" pitchFamily="34" charset="0"/>
              </a:rPr>
              <a:t>索記錄</a:t>
            </a:r>
            <a:endParaRPr lang="zh-TW" altLang="en-US" sz="1400" b="1" dirty="0">
              <a:latin typeface="Times New Roman" pitchFamily="18" charset="0"/>
              <a:ea typeface="PMingLiU" pitchFamily="18" charset="-120"/>
              <a:cs typeface="Arial" pitchFamily="34" charset="0"/>
            </a:endParaRPr>
          </a:p>
        </p:txBody>
      </p:sp>
      <p:sp>
        <p:nvSpPr>
          <p:cNvPr id="44039" name="Rectangle 17"/>
          <p:cNvSpPr>
            <a:spLocks noChangeArrowheads="1"/>
          </p:cNvSpPr>
          <p:nvPr/>
        </p:nvSpPr>
        <p:spPr bwMode="auto">
          <a:xfrm>
            <a:off x="3813175" y="5132388"/>
            <a:ext cx="1163638" cy="234950"/>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dirty="0" smtClean="0">
                <a:latin typeface="Times New Roman" pitchFamily="18" charset="0"/>
                <a:ea typeface="PMingLiU" pitchFamily="18" charset="-120"/>
                <a:cs typeface="Arial" pitchFamily="34" charset="0"/>
              </a:rPr>
              <a:t>新知通知</a:t>
            </a:r>
            <a:endParaRPr lang="zh-TW" altLang="en-US" sz="1400" b="1" dirty="0">
              <a:latin typeface="Times New Roman" pitchFamily="18" charset="0"/>
              <a:ea typeface="PMingLiU" pitchFamily="18" charset="-120"/>
              <a:cs typeface="Arial" pitchFamily="34" charset="0"/>
            </a:endParaRPr>
          </a:p>
        </p:txBody>
      </p:sp>
      <p:sp>
        <p:nvSpPr>
          <p:cNvPr id="44040" name="Rectangle 18"/>
          <p:cNvSpPr>
            <a:spLocks noChangeArrowheads="1"/>
          </p:cNvSpPr>
          <p:nvPr/>
        </p:nvSpPr>
        <p:spPr bwMode="auto">
          <a:xfrm>
            <a:off x="6489700" y="5132388"/>
            <a:ext cx="1008063" cy="234950"/>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sz="1400" b="1" dirty="0" smtClean="0">
                <a:latin typeface="Times New Roman" pitchFamily="18" charset="0"/>
                <a:ea typeface="PMingLiU" pitchFamily="18" charset="-120"/>
                <a:cs typeface="Arial" pitchFamily="34" charset="0"/>
              </a:rPr>
              <a:t>我</a:t>
            </a:r>
            <a:r>
              <a:rPr lang="zh-CN" altLang="en-US" sz="1400" b="1" dirty="0">
                <a:latin typeface="Times New Roman" pitchFamily="18" charset="0"/>
                <a:ea typeface="PMingLiU" pitchFamily="18" charset="-120"/>
                <a:cs typeface="Arial" pitchFamily="34" charset="0"/>
              </a:rPr>
              <a:t>的最愛</a:t>
            </a:r>
            <a:endParaRPr lang="zh-TW" altLang="en-US" sz="1400" b="1" dirty="0">
              <a:latin typeface="Times New Roman" pitchFamily="18" charset="0"/>
              <a:ea typeface="PMingLiU" pitchFamily="18" charset="-120"/>
              <a:cs typeface="Arial" pitchFamily="34" charset="0"/>
            </a:endParaRPr>
          </a:p>
        </p:txBody>
      </p:sp>
      <p:sp>
        <p:nvSpPr>
          <p:cNvPr id="44041" name="Rectangle 19"/>
          <p:cNvSpPr>
            <a:spLocks noChangeArrowheads="1"/>
          </p:cNvSpPr>
          <p:nvPr/>
        </p:nvSpPr>
        <p:spPr bwMode="auto">
          <a:xfrm>
            <a:off x="3813175" y="3170238"/>
            <a:ext cx="1163638" cy="233362"/>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Times New Roman" pitchFamily="18" charset="0"/>
                <a:cs typeface="Arial" pitchFamily="34" charset="0"/>
              </a:rPr>
              <a:t>更新個人資訊</a:t>
            </a:r>
            <a:endParaRPr lang="zh-TW" altLang="en-US" sz="1400" b="1">
              <a:latin typeface="Times New Roman" pitchFamily="18" charset="0"/>
              <a:ea typeface="PMingLiU" pitchFamily="18" charset="-120"/>
              <a:cs typeface="Arial" pitchFamily="34" charset="0"/>
            </a:endParaRPr>
          </a:p>
        </p:txBody>
      </p:sp>
      <p:sp>
        <p:nvSpPr>
          <p:cNvPr id="44042" name="Rectangle 20"/>
          <p:cNvSpPr>
            <a:spLocks noChangeArrowheads="1"/>
          </p:cNvSpPr>
          <p:nvPr/>
        </p:nvSpPr>
        <p:spPr bwMode="auto">
          <a:xfrm>
            <a:off x="3814763" y="4143375"/>
            <a:ext cx="1162050" cy="233363"/>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Times New Roman" pitchFamily="18" charset="0"/>
                <a:cs typeface="Arial" pitchFamily="34" charset="0"/>
              </a:rPr>
              <a:t>查看訂閱資源</a:t>
            </a:r>
            <a:endParaRPr lang="zh-TW" altLang="en-US" sz="1400" b="1">
              <a:latin typeface="Times New Roman" pitchFamily="18" charset="0"/>
              <a:ea typeface="PMingLiU" pitchFamily="18" charset="-120"/>
              <a:cs typeface="Arial" pitchFamily="34" charset="0"/>
            </a:endParaRPr>
          </a:p>
        </p:txBody>
      </p:sp>
      <p:sp>
        <p:nvSpPr>
          <p:cNvPr id="44043" name="Rectangle 21"/>
          <p:cNvSpPr>
            <a:spLocks noChangeArrowheads="1"/>
          </p:cNvSpPr>
          <p:nvPr/>
        </p:nvSpPr>
        <p:spPr bwMode="auto">
          <a:xfrm>
            <a:off x="6489700" y="4143375"/>
            <a:ext cx="1008063" cy="233363"/>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Times New Roman" pitchFamily="18" charset="0"/>
                <a:ea typeface="PMingLiU" pitchFamily="18" charset="-120"/>
                <a:cs typeface="Arial" pitchFamily="34" charset="0"/>
              </a:rPr>
              <a:t>兌換券</a:t>
            </a:r>
          </a:p>
        </p:txBody>
      </p:sp>
      <p:sp>
        <p:nvSpPr>
          <p:cNvPr id="44044" name="Rectangle 22"/>
          <p:cNvSpPr>
            <a:spLocks noChangeArrowheads="1"/>
          </p:cNvSpPr>
          <p:nvPr/>
        </p:nvSpPr>
        <p:spPr bwMode="auto">
          <a:xfrm>
            <a:off x="6113463" y="3170238"/>
            <a:ext cx="1384300" cy="233362"/>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Times New Roman" pitchFamily="18" charset="0"/>
                <a:cs typeface="Arial" pitchFamily="34" charset="0"/>
              </a:rPr>
              <a:t>帳單與寄送地址</a:t>
            </a:r>
            <a:endParaRPr lang="zh-TW" altLang="en-US" sz="1400" b="1">
              <a:latin typeface="Times New Roman" pitchFamily="18" charset="0"/>
              <a:ea typeface="PMingLiU" pitchFamily="18" charset="-120"/>
              <a:cs typeface="Arial" pitchFamily="34" charset="0"/>
            </a:endParaRPr>
          </a:p>
        </p:txBody>
      </p:sp>
      <p:pic>
        <p:nvPicPr>
          <p:cNvPr id="2" name="DEE7245.wav">
            <a:hlinkClick r:id="" action="ppaction://media"/>
          </p:cNvPr>
          <p:cNvPicPr>
            <a:picLocks noRot="1" noChangeAspect="1"/>
          </p:cNvPicPr>
          <p:nvPr>
            <a:wavAudioFile r:embed="rId1" name="DEE708DE.wav"/>
          </p:nvPr>
        </p:nvPicPr>
        <p:blipFill>
          <a:blip r:embed="rId6">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335536618"/>
      </p:ext>
    </p:extLst>
  </p:cSld>
  <p:clrMapOvr>
    <a:masterClrMapping/>
  </p:clrMapOvr>
  <p:transition spd="slow" advTm="8669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BIG_3896-Publishing in Academic Journals_PRF2.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5060" name="Title 1"/>
          <p:cNvSpPr>
            <a:spLocks noGrp="1"/>
          </p:cNvSpPr>
          <p:nvPr>
            <p:ph type="title"/>
          </p:nvPr>
        </p:nvSpPr>
        <p:spPr>
          <a:xfrm>
            <a:off x="1258888" y="715963"/>
            <a:ext cx="5343525" cy="935037"/>
          </a:xfrm>
        </p:spPr>
        <p:txBody>
          <a:bodyPr lIns="0" tIns="0" rIns="0" bIns="0"/>
          <a:lstStyle/>
          <a:p>
            <a:pPr algn="l" eaLnBrk="1" hangingPunct="1"/>
            <a:r>
              <a:rPr lang="en-US" altLang="zh-CN" sz="3600" b="1" dirty="0" smtClean="0">
                <a:solidFill>
                  <a:srgbClr val="0070C0"/>
                </a:solidFill>
              </a:rPr>
              <a:t>Taylor &amp;Francis Online</a:t>
            </a:r>
            <a:br>
              <a:rPr lang="en-US" altLang="zh-CN" sz="3600" b="1" dirty="0" smtClean="0">
                <a:solidFill>
                  <a:srgbClr val="0070C0"/>
                </a:solidFill>
              </a:rPr>
            </a:br>
            <a:r>
              <a:rPr lang="zh-CN" altLang="en-US" sz="2800" b="1" dirty="0" smtClean="0">
                <a:solidFill>
                  <a:srgbClr val="0070C0"/>
                </a:solidFill>
              </a:rPr>
              <a:t>檢索方式</a:t>
            </a:r>
            <a:r>
              <a:rPr lang="en-US" altLang="zh-CN" sz="2800" b="1" dirty="0" smtClean="0">
                <a:solidFill>
                  <a:srgbClr val="0070C0"/>
                </a:solidFill>
              </a:rPr>
              <a:t>-</a:t>
            </a:r>
            <a:r>
              <a:rPr lang="zh-CN" altLang="en-US" sz="2800" b="1" dirty="0" smtClean="0">
                <a:solidFill>
                  <a:srgbClr val="0070C0"/>
                </a:solidFill>
              </a:rPr>
              <a:t> 主題瀏覽</a:t>
            </a:r>
            <a:endParaRPr lang="en-GB" altLang="zh-CN" sz="2800" b="1" dirty="0" smtClean="0">
              <a:solidFill>
                <a:srgbClr val="0070C0"/>
              </a:solidFill>
            </a:endParaRPr>
          </a:p>
        </p:txBody>
      </p:sp>
      <p:pic>
        <p:nvPicPr>
          <p:cNvPr id="45061" name="Picture 10"/>
          <p:cNvPicPr>
            <a:picLocks noChangeAspect="1" noChangeArrowheads="1"/>
          </p:cNvPicPr>
          <p:nvPr/>
        </p:nvPicPr>
        <p:blipFill>
          <a:blip r:embed="rId6">
            <a:extLst>
              <a:ext uri="{28A0092B-C50C-407E-A947-70E740481C1C}">
                <a14:useLocalDpi xmlns="" xmlns:a14="http://schemas.microsoft.com/office/drawing/2010/main" val="0"/>
              </a:ext>
            </a:extLst>
          </a:blip>
          <a:srcRect l="13725" r="15157"/>
          <a:stretch>
            <a:fillRect/>
          </a:stretch>
        </p:blipFill>
        <p:spPr bwMode="auto">
          <a:xfrm>
            <a:off x="354013" y="1665288"/>
            <a:ext cx="8423275" cy="6659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2" name="Rectangle 10"/>
          <p:cNvSpPr>
            <a:spLocks noChangeArrowheads="1"/>
          </p:cNvSpPr>
          <p:nvPr/>
        </p:nvSpPr>
        <p:spPr bwMode="auto">
          <a:xfrm>
            <a:off x="4346575" y="3643313"/>
            <a:ext cx="4225925" cy="360362"/>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b="1" dirty="0">
                <a:latin typeface="宋体" pitchFamily="2" charset="-122"/>
                <a:cs typeface="Arial" pitchFamily="34" charset="0"/>
              </a:rPr>
              <a:t>選</a:t>
            </a:r>
            <a:r>
              <a:rPr lang="zh-TW" altLang="en-US" b="1" dirty="0" smtClean="0">
                <a:latin typeface="宋体" pitchFamily="2" charset="-122"/>
                <a:cs typeface="Arial" pitchFamily="34" charset="0"/>
              </a:rPr>
              <a:t>擇瀏覽標</a:t>
            </a:r>
            <a:r>
              <a:rPr lang="zh-TW" altLang="en-US" b="1" dirty="0">
                <a:latin typeface="宋体" pitchFamily="2" charset="-122"/>
                <a:cs typeface="Arial" pitchFamily="34" charset="0"/>
              </a:rPr>
              <a:t>籤或查看各個主題領域</a:t>
            </a:r>
            <a:endParaRPr lang="en-US" altLang="zh-TW" b="1" dirty="0">
              <a:latin typeface="宋体" pitchFamily="2" charset="-122"/>
              <a:cs typeface="Arial" pitchFamily="34" charset="0"/>
            </a:endParaRPr>
          </a:p>
        </p:txBody>
      </p:sp>
      <p:pic>
        <p:nvPicPr>
          <p:cNvPr id="4" name="9F13261.wav">
            <a:hlinkClick r:id="" action="ppaction://media"/>
          </p:cNvPr>
          <p:cNvPicPr>
            <a:picLocks noRot="1" noChangeAspect="1"/>
          </p:cNvPicPr>
          <p:nvPr>
            <a:wavAudioFile r:embed="rId2" name="9F13A02C.wav"/>
          </p:nvPr>
        </p:nvPicPr>
        <p:blipFill>
          <a:blip r:embed="rId7">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938338" y="2320925"/>
            <a:ext cx="3644900" cy="1682750"/>
            <a:chOff x="1937983" y="2320663"/>
            <a:chExt cx="3644926" cy="1683454"/>
          </a:xfrm>
        </p:grpSpPr>
        <p:sp>
          <p:nvSpPr>
            <p:cNvPr id="7" name="Rounded Rectangle 6"/>
            <p:cNvSpPr/>
            <p:nvPr/>
          </p:nvSpPr>
          <p:spPr bwMode="auto">
            <a:xfrm>
              <a:off x="4941554" y="2320663"/>
              <a:ext cx="641355" cy="314457"/>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 name="Left Arrow 4"/>
            <p:cNvSpPr/>
            <p:nvPr/>
          </p:nvSpPr>
          <p:spPr>
            <a:xfrm>
              <a:off x="1937983" y="3719836"/>
              <a:ext cx="314327" cy="284281"/>
            </a:xfrm>
            <a:prstGeom prst="leftArrow">
              <a:avLst/>
            </a:prstGeom>
            <a:solidFill>
              <a:srgbClr val="FF33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Tree>
    <p:custDataLst>
      <p:tags r:id="rId1"/>
    </p:custDataLst>
    <p:extLst>
      <p:ext uri="{BB962C8B-B14F-4D97-AF65-F5344CB8AC3E}">
        <p14:creationId xmlns="" xmlns:p14="http://schemas.microsoft.com/office/powerpoint/2010/main" val="2337491615"/>
      </p:ext>
    </p:extLst>
  </p:cSld>
  <p:clrMapOvr>
    <a:masterClrMapping/>
  </p:clrMapOvr>
  <p:transition spd="slow" advTm="742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BIG_3896-Publishing in Academic Journals_PRF2.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6084" name="Title 1"/>
          <p:cNvSpPr>
            <a:spLocks noGrp="1"/>
          </p:cNvSpPr>
          <p:nvPr>
            <p:ph type="title"/>
          </p:nvPr>
        </p:nvSpPr>
        <p:spPr>
          <a:xfrm>
            <a:off x="1258888" y="715963"/>
            <a:ext cx="5343525" cy="935037"/>
          </a:xfrm>
        </p:spPr>
        <p:txBody>
          <a:bodyPr lIns="0" tIns="0" rIns="0" bIns="0"/>
          <a:lstStyle/>
          <a:p>
            <a:pPr algn="l" eaLnBrk="1" hangingPunct="1"/>
            <a:r>
              <a:rPr lang="en-US" altLang="zh-CN" sz="3600" b="1" dirty="0" smtClean="0">
                <a:solidFill>
                  <a:srgbClr val="0070C0"/>
                </a:solidFill>
              </a:rPr>
              <a:t>Taylor &amp;Francis Online</a:t>
            </a:r>
            <a:br>
              <a:rPr lang="en-US" altLang="zh-CN" sz="3600" b="1" dirty="0" smtClean="0">
                <a:solidFill>
                  <a:srgbClr val="0070C0"/>
                </a:solidFill>
              </a:rPr>
            </a:br>
            <a:r>
              <a:rPr lang="zh-CN" altLang="en-US" sz="2800" b="1" dirty="0" smtClean="0">
                <a:solidFill>
                  <a:srgbClr val="0070C0"/>
                </a:solidFill>
              </a:rPr>
              <a:t>檢索方式</a:t>
            </a:r>
            <a:r>
              <a:rPr lang="en-US" altLang="zh-CN" sz="2800" b="1" dirty="0" smtClean="0">
                <a:solidFill>
                  <a:srgbClr val="0070C0"/>
                </a:solidFill>
              </a:rPr>
              <a:t>-</a:t>
            </a:r>
            <a:r>
              <a:rPr lang="zh-CN" altLang="en-US" sz="2800" b="1" dirty="0" smtClean="0">
                <a:solidFill>
                  <a:srgbClr val="0070C0"/>
                </a:solidFill>
              </a:rPr>
              <a:t> 主題瀏覽</a:t>
            </a:r>
            <a:endParaRPr lang="en-GB" altLang="zh-CN" sz="2800" b="1" dirty="0" smtClean="0">
              <a:solidFill>
                <a:srgbClr val="0070C0"/>
              </a:solidFill>
            </a:endParaRPr>
          </a:p>
        </p:txBody>
      </p:sp>
      <p:pic>
        <p:nvPicPr>
          <p:cNvPr id="46085" name="Picture 2"/>
          <p:cNvPicPr>
            <a:picLocks noChangeAspect="1" noChangeArrowheads="1"/>
          </p:cNvPicPr>
          <p:nvPr/>
        </p:nvPicPr>
        <p:blipFill>
          <a:blip r:embed="rId5">
            <a:extLst>
              <a:ext uri="{28A0092B-C50C-407E-A947-70E740481C1C}">
                <a14:useLocalDpi xmlns="" xmlns:a14="http://schemas.microsoft.com/office/drawing/2010/main" val="0"/>
              </a:ext>
            </a:extLst>
          </a:blip>
          <a:srcRect l="13242" r="14513" b="31795"/>
          <a:stretch>
            <a:fillRect/>
          </a:stretch>
        </p:blipFill>
        <p:spPr bwMode="auto">
          <a:xfrm>
            <a:off x="363538" y="1676400"/>
            <a:ext cx="8413750" cy="4465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6" name="Rectangle 10"/>
          <p:cNvSpPr>
            <a:spLocks noChangeArrowheads="1"/>
          </p:cNvSpPr>
          <p:nvPr/>
        </p:nvSpPr>
        <p:spPr bwMode="auto">
          <a:xfrm>
            <a:off x="1828800" y="3041650"/>
            <a:ext cx="1350963" cy="360363"/>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宋体" pitchFamily="2" charset="-122"/>
                <a:cs typeface="Arial" pitchFamily="34" charset="0"/>
              </a:rPr>
              <a:t>選擇資料類型</a:t>
            </a:r>
          </a:p>
        </p:txBody>
      </p:sp>
      <p:sp>
        <p:nvSpPr>
          <p:cNvPr id="46087" name="Rectangle 10"/>
          <p:cNvSpPr>
            <a:spLocks noChangeArrowheads="1"/>
          </p:cNvSpPr>
          <p:nvPr/>
        </p:nvSpPr>
        <p:spPr bwMode="auto">
          <a:xfrm>
            <a:off x="1828800" y="5781675"/>
            <a:ext cx="1350963" cy="360363"/>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宋体" pitchFamily="2" charset="-122"/>
                <a:cs typeface="Arial" pitchFamily="34" charset="0"/>
              </a:rPr>
              <a:t>限定學科主題</a:t>
            </a:r>
          </a:p>
        </p:txBody>
      </p:sp>
      <p:sp>
        <p:nvSpPr>
          <p:cNvPr id="10" name="Rounded Rectangle 9"/>
          <p:cNvSpPr/>
          <p:nvPr/>
        </p:nvSpPr>
        <p:spPr>
          <a:xfrm>
            <a:off x="3506788" y="2641600"/>
            <a:ext cx="4845050" cy="312738"/>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6089" name="Rectangle 10"/>
          <p:cNvSpPr>
            <a:spLocks noChangeArrowheads="1"/>
          </p:cNvSpPr>
          <p:nvPr/>
        </p:nvSpPr>
        <p:spPr bwMode="auto">
          <a:xfrm>
            <a:off x="5049838" y="2293938"/>
            <a:ext cx="1801812" cy="360362"/>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宋体" pitchFamily="2" charset="-122"/>
                <a:cs typeface="Arial" pitchFamily="34" charset="0"/>
              </a:rPr>
              <a:t>選擇刊物名稱欄位</a:t>
            </a:r>
          </a:p>
        </p:txBody>
      </p:sp>
      <p:sp>
        <p:nvSpPr>
          <p:cNvPr id="13" name="Rounded Rectangle 12"/>
          <p:cNvSpPr/>
          <p:nvPr/>
        </p:nvSpPr>
        <p:spPr>
          <a:xfrm>
            <a:off x="7561263" y="2052638"/>
            <a:ext cx="1119187" cy="309562"/>
          </a:xfrm>
          <a:prstGeom prst="roundRect">
            <a:avLst/>
          </a:prstGeom>
          <a:noFill/>
          <a:ln w="38100">
            <a:solidFill>
              <a:srgbClr val="3B8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6091" name="Rectangle 13"/>
          <p:cNvSpPr>
            <a:spLocks noChangeArrowheads="1"/>
          </p:cNvSpPr>
          <p:nvPr/>
        </p:nvSpPr>
        <p:spPr bwMode="auto">
          <a:xfrm>
            <a:off x="6905625" y="1711325"/>
            <a:ext cx="1801813" cy="360363"/>
          </a:xfrm>
          <a:prstGeom prst="rect">
            <a:avLst/>
          </a:prstGeom>
          <a:solidFill>
            <a:srgbClr val="3B8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solidFill>
                  <a:schemeClr val="bg1"/>
                </a:solidFill>
                <a:latin typeface="宋体" pitchFamily="2" charset="-122"/>
                <a:cs typeface="Arial" pitchFamily="34" charset="0"/>
              </a:rPr>
              <a:t>學科主題相關資訊</a:t>
            </a:r>
          </a:p>
        </p:txBody>
      </p:sp>
      <p:sp>
        <p:nvSpPr>
          <p:cNvPr id="15" name="Rounded Rectangle 14"/>
          <p:cNvSpPr/>
          <p:nvPr/>
        </p:nvSpPr>
        <p:spPr>
          <a:xfrm>
            <a:off x="7561263" y="3429000"/>
            <a:ext cx="244475" cy="2532063"/>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6093" name="TextBox 4"/>
          <p:cNvSpPr txBox="1">
            <a:spLocks noChangeArrowheads="1"/>
          </p:cNvSpPr>
          <p:nvPr/>
        </p:nvSpPr>
        <p:spPr bwMode="auto">
          <a:xfrm>
            <a:off x="7808913" y="3414713"/>
            <a:ext cx="830262" cy="1635125"/>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TW" altLang="en-US" sz="1400" b="1"/>
              <a:t>白色不能閱覽全文</a:t>
            </a:r>
            <a:endParaRPr lang="en-US" altLang="zh-CN" sz="1400" b="1"/>
          </a:p>
          <a:p>
            <a:pPr eaLnBrk="1" hangingPunct="1"/>
            <a:r>
              <a:rPr lang="zh-TW" altLang="en-US" sz="1400" b="1"/>
              <a:t>綠色可以閱覽全文存取權限：</a:t>
            </a:r>
            <a:endParaRPr lang="en-US" altLang="zh-CN" sz="1400" b="1"/>
          </a:p>
        </p:txBody>
      </p:sp>
      <p:pic>
        <p:nvPicPr>
          <p:cNvPr id="2" name="FEAD261.wav">
            <a:hlinkClick r:id="" action="ppaction://media"/>
          </p:cNvPr>
          <p:cNvPicPr>
            <a:picLocks noRot="1" noChangeAspect="1"/>
          </p:cNvPicPr>
          <p:nvPr>
            <a:wavAudioFile r:embed="rId1" name="FEAD2835.wav"/>
          </p:nvPr>
        </p:nvPicPr>
        <p:blipFill>
          <a:blip r:embed="rId6">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559363450"/>
      </p:ext>
    </p:extLst>
  </p:cSld>
  <p:clrMapOvr>
    <a:masterClrMapping/>
  </p:clrMapOvr>
  <p:transition spd="slow" advTm="116442"/>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7"/>
          <p:cNvSpPr/>
          <p:nvPr/>
        </p:nvSpPr>
        <p:spPr>
          <a:xfrm>
            <a:off x="368300" y="715963"/>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9220" name="Title 1"/>
          <p:cNvSpPr>
            <a:spLocks noGrp="1"/>
          </p:cNvSpPr>
          <p:nvPr>
            <p:ph type="title"/>
          </p:nvPr>
        </p:nvSpPr>
        <p:spPr>
          <a:xfrm>
            <a:off x="1258888" y="715963"/>
            <a:ext cx="5343525" cy="935037"/>
          </a:xfrm>
        </p:spPr>
        <p:txBody>
          <a:bodyPr lIns="0" tIns="0" rIns="0" bIns="0"/>
          <a:lstStyle/>
          <a:p>
            <a:pPr algn="l" eaLnBrk="1" hangingPunct="1"/>
            <a:r>
              <a:rPr lang="en-US" altLang="zh-CN" sz="3200" b="1" smtClean="0">
                <a:solidFill>
                  <a:srgbClr val="0070C0"/>
                </a:solidFill>
                <a:latin typeface="Arial" pitchFamily="34" charset="0"/>
                <a:ea typeface="宋体" pitchFamily="2" charset="-122"/>
                <a:cs typeface="Arial" pitchFamily="34" charset="0"/>
              </a:rPr>
              <a:t>Taylor &amp; Francis</a:t>
            </a:r>
            <a:r>
              <a:rPr lang="en-US" altLang="zh-CN" sz="3200" b="1" smtClean="0">
                <a:solidFill>
                  <a:srgbClr val="0070C0"/>
                </a:solidFill>
                <a:ea typeface="宋体" pitchFamily="2" charset="-122"/>
                <a:cs typeface="Arial" pitchFamily="34" charset="0"/>
              </a:rPr>
              <a:t/>
            </a:r>
            <a:br>
              <a:rPr lang="en-US" altLang="zh-CN" sz="3200" b="1" smtClean="0">
                <a:solidFill>
                  <a:srgbClr val="0070C0"/>
                </a:solidFill>
                <a:ea typeface="宋体" pitchFamily="2" charset="-122"/>
                <a:cs typeface="Arial" pitchFamily="34" charset="0"/>
              </a:rPr>
            </a:br>
            <a:r>
              <a:rPr lang="zh-TW" altLang="en-US" sz="3200" b="1" smtClean="0">
                <a:solidFill>
                  <a:srgbClr val="0070C0"/>
                </a:solidFill>
                <a:ea typeface="宋体" pitchFamily="2" charset="-122"/>
                <a:cs typeface="Arial" pitchFamily="34" charset="0"/>
              </a:rPr>
              <a:t>期刊數量總體增長情況</a:t>
            </a:r>
            <a:endParaRPr lang="en-GB" altLang="zh-CN" sz="3200" b="1" smtClean="0">
              <a:solidFill>
                <a:srgbClr val="0070C0"/>
              </a:solidFill>
              <a:ea typeface="宋体" pitchFamily="2" charset="-122"/>
              <a:cs typeface="Arial" pitchFamily="34" charset="0"/>
            </a:endParaRPr>
          </a:p>
        </p:txBody>
      </p:sp>
      <p:graphicFrame>
        <p:nvGraphicFramePr>
          <p:cNvPr id="13" name="Chart 12"/>
          <p:cNvGraphicFramePr>
            <a:graphicFrameLocks/>
          </p:cNvGraphicFramePr>
          <p:nvPr>
            <p:extLst>
              <p:ext uri="{D42A27DB-BD31-4B8C-83A1-F6EECF244321}">
                <p14:modId xmlns="" xmlns:p14="http://schemas.microsoft.com/office/powerpoint/2010/main" val="3334822957"/>
              </p:ext>
            </p:extLst>
          </p:nvPr>
        </p:nvGraphicFramePr>
        <p:xfrm>
          <a:off x="365125" y="1665288"/>
          <a:ext cx="8413750" cy="47160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 xmlns:p14="http://schemas.microsoft.com/office/powerpoint/2010/main" val="1315836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BIG_3896-Publishing in Academic Journals_PRF2.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7" name="Picture 4"/>
          <p:cNvPicPr>
            <a:picLocks noChangeAspect="1" noChangeArrowheads="1"/>
          </p:cNvPicPr>
          <p:nvPr/>
        </p:nvPicPr>
        <p:blipFill>
          <a:blip r:embed="rId5">
            <a:extLst>
              <a:ext uri="{28A0092B-C50C-407E-A947-70E740481C1C}">
                <a14:useLocalDpi xmlns="" xmlns:a14="http://schemas.microsoft.com/office/drawing/2010/main" val="0"/>
              </a:ext>
            </a:extLst>
          </a:blip>
          <a:srcRect l="12448" t="1073" r="13602" b="27393"/>
          <a:stretch>
            <a:fillRect/>
          </a:stretch>
        </p:blipFill>
        <p:spPr bwMode="auto">
          <a:xfrm>
            <a:off x="374650" y="1670050"/>
            <a:ext cx="8394700" cy="4567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08" name="Rectangle 4"/>
          <p:cNvSpPr>
            <a:spLocks noChangeArrowheads="1"/>
          </p:cNvSpPr>
          <p:nvPr/>
        </p:nvSpPr>
        <p:spPr bwMode="auto">
          <a:xfrm>
            <a:off x="3152775" y="2124075"/>
            <a:ext cx="3889375" cy="360363"/>
          </a:xfrm>
          <a:prstGeom prst="rect">
            <a:avLst/>
          </a:prstGeom>
          <a:solidFill>
            <a:srgbClr val="3B80FF"/>
          </a:solidFill>
          <a:ln w="9525">
            <a:solidFill>
              <a:srgbClr val="3B80FF"/>
            </a:solidFill>
            <a:miter lim="800000"/>
            <a:headEnd/>
            <a:tailEnd/>
          </a:ln>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b="1">
                <a:solidFill>
                  <a:schemeClr val="bg1"/>
                </a:solidFill>
                <a:latin typeface="宋体" pitchFamily="2" charset="-122"/>
                <a:cs typeface="Arial" pitchFamily="34" charset="0"/>
              </a:rPr>
              <a:t>提供學科領域相關資訊，最新資訊等</a:t>
            </a:r>
          </a:p>
        </p:txBody>
      </p:sp>
      <p:sp>
        <p:nvSpPr>
          <p:cNvPr id="6" name="Rectangle 5"/>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7110" name="Title 1"/>
          <p:cNvSpPr>
            <a:spLocks noGrp="1"/>
          </p:cNvSpPr>
          <p:nvPr>
            <p:ph type="title"/>
          </p:nvPr>
        </p:nvSpPr>
        <p:spPr>
          <a:xfrm>
            <a:off x="1258888" y="715963"/>
            <a:ext cx="5343525" cy="935037"/>
          </a:xfrm>
        </p:spPr>
        <p:txBody>
          <a:bodyPr lIns="0" tIns="0" rIns="0" bIns="0"/>
          <a:lstStyle/>
          <a:p>
            <a:pPr algn="l" eaLnBrk="1" hangingPunct="1"/>
            <a:r>
              <a:rPr lang="en-US" altLang="zh-CN" sz="3600" b="1" dirty="0" smtClean="0">
                <a:solidFill>
                  <a:srgbClr val="0070C0"/>
                </a:solidFill>
              </a:rPr>
              <a:t>Taylor &amp;Francis Online</a:t>
            </a:r>
            <a:br>
              <a:rPr lang="en-US" altLang="zh-CN" sz="3600" b="1" dirty="0" smtClean="0">
                <a:solidFill>
                  <a:srgbClr val="0070C0"/>
                </a:solidFill>
              </a:rPr>
            </a:br>
            <a:r>
              <a:rPr lang="zh-CN" altLang="en-US" sz="2800" b="1" dirty="0" smtClean="0">
                <a:solidFill>
                  <a:srgbClr val="0070C0"/>
                </a:solidFill>
              </a:rPr>
              <a:t>檢索方式</a:t>
            </a:r>
            <a:r>
              <a:rPr lang="en-US" altLang="zh-CN" sz="2800" b="1" dirty="0" smtClean="0">
                <a:solidFill>
                  <a:srgbClr val="0070C0"/>
                </a:solidFill>
              </a:rPr>
              <a:t>-</a:t>
            </a:r>
            <a:r>
              <a:rPr lang="zh-CN" altLang="en-US" sz="2800" b="1" dirty="0" smtClean="0">
                <a:solidFill>
                  <a:srgbClr val="0070C0"/>
                </a:solidFill>
              </a:rPr>
              <a:t> 主題瀏覽</a:t>
            </a:r>
            <a:endParaRPr lang="en-GB" altLang="zh-CN" sz="2800" b="1" dirty="0" smtClean="0">
              <a:solidFill>
                <a:srgbClr val="0070C0"/>
              </a:solidFill>
            </a:endParaRPr>
          </a:p>
        </p:txBody>
      </p:sp>
      <p:pic>
        <p:nvPicPr>
          <p:cNvPr id="2" name="8CA9277.wav">
            <a:hlinkClick r:id="" action="ppaction://media"/>
          </p:cNvPr>
          <p:cNvPicPr>
            <a:picLocks noRot="1" noChangeAspect="1"/>
          </p:cNvPicPr>
          <p:nvPr>
            <a:wavAudioFile r:embed="rId1" name="8CA93107.wav"/>
          </p:nvPr>
        </p:nvPicPr>
        <p:blipFill>
          <a:blip r:embed="rId6">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3444816621"/>
      </p:ext>
    </p:extLst>
  </p:cSld>
  <p:clrMapOvr>
    <a:masterClrMapping/>
  </p:clrMapOvr>
  <p:transition spd="slow" advTm="169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BIG_3896-Publishing in Academic Journals_PRF2.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8132" name="Title 1"/>
          <p:cNvSpPr>
            <a:spLocks noGrp="1"/>
          </p:cNvSpPr>
          <p:nvPr>
            <p:ph type="title"/>
          </p:nvPr>
        </p:nvSpPr>
        <p:spPr>
          <a:xfrm>
            <a:off x="1258888" y="715963"/>
            <a:ext cx="5343525" cy="935037"/>
          </a:xfrm>
        </p:spPr>
        <p:txBody>
          <a:bodyPr lIns="0" tIns="0" rIns="0" bIns="0"/>
          <a:lstStyle/>
          <a:p>
            <a:pPr algn="l" eaLnBrk="1" hangingPunct="1"/>
            <a:r>
              <a:rPr lang="en-US" altLang="zh-CN" sz="3600" b="1" smtClean="0">
                <a:solidFill>
                  <a:srgbClr val="0070C0"/>
                </a:solidFill>
              </a:rPr>
              <a:t>Taylor &amp;Francis Online</a:t>
            </a:r>
            <a:br>
              <a:rPr lang="en-US" altLang="zh-CN" sz="3600" b="1" smtClean="0">
                <a:solidFill>
                  <a:srgbClr val="0070C0"/>
                </a:solidFill>
              </a:rPr>
            </a:br>
            <a:r>
              <a:rPr lang="zh-CN" altLang="en-US" sz="2800" b="1" smtClean="0">
                <a:solidFill>
                  <a:srgbClr val="0070C0"/>
                </a:solidFill>
              </a:rPr>
              <a:t>檢索方式</a:t>
            </a:r>
            <a:r>
              <a:rPr lang="en-US" altLang="zh-CN" sz="2800" b="1" smtClean="0">
                <a:solidFill>
                  <a:srgbClr val="0070C0"/>
                </a:solidFill>
              </a:rPr>
              <a:t>-</a:t>
            </a:r>
            <a:r>
              <a:rPr lang="zh-CN" altLang="en-US" sz="2800" b="1" smtClean="0">
                <a:solidFill>
                  <a:srgbClr val="0070C0"/>
                </a:solidFill>
              </a:rPr>
              <a:t> 快速檢索</a:t>
            </a:r>
            <a:endParaRPr lang="en-GB" altLang="zh-CN" sz="2800" b="1" smtClean="0">
              <a:solidFill>
                <a:srgbClr val="0070C0"/>
              </a:solidFill>
            </a:endParaRPr>
          </a:p>
        </p:txBody>
      </p:sp>
      <p:pic>
        <p:nvPicPr>
          <p:cNvPr id="48133" name="Picture 3"/>
          <p:cNvPicPr>
            <a:picLocks noChangeAspect="1" noChangeArrowheads="1"/>
          </p:cNvPicPr>
          <p:nvPr/>
        </p:nvPicPr>
        <p:blipFill>
          <a:blip r:embed="rId6">
            <a:extLst>
              <a:ext uri="{28A0092B-C50C-407E-A947-70E740481C1C}">
                <a14:useLocalDpi xmlns="" xmlns:a14="http://schemas.microsoft.com/office/drawing/2010/main" val="0"/>
              </a:ext>
            </a:extLst>
          </a:blip>
          <a:srcRect l="13217" r="14304" b="22203"/>
          <a:stretch>
            <a:fillRect/>
          </a:stretch>
        </p:blipFill>
        <p:spPr bwMode="auto">
          <a:xfrm>
            <a:off x="363538" y="1677988"/>
            <a:ext cx="8413750" cy="5078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ounded Rectangle 7"/>
          <p:cNvSpPr/>
          <p:nvPr/>
        </p:nvSpPr>
        <p:spPr>
          <a:xfrm>
            <a:off x="469900" y="2124075"/>
            <a:ext cx="4702175" cy="312738"/>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8135" name="Rectangle 8"/>
          <p:cNvSpPr>
            <a:spLocks noChangeArrowheads="1"/>
          </p:cNvSpPr>
          <p:nvPr/>
        </p:nvSpPr>
        <p:spPr bwMode="auto">
          <a:xfrm>
            <a:off x="1090613" y="1776413"/>
            <a:ext cx="3462337" cy="360362"/>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宋体" pitchFamily="2" charset="-122"/>
                <a:cs typeface="Arial" pitchFamily="34" charset="0"/>
              </a:rPr>
              <a:t>在快速檢索欄輸入檢索詞，以關鍵字檢索</a:t>
            </a:r>
          </a:p>
        </p:txBody>
      </p:sp>
      <p:sp>
        <p:nvSpPr>
          <p:cNvPr id="10" name="Rounded Rectangle 9"/>
          <p:cNvSpPr/>
          <p:nvPr/>
        </p:nvSpPr>
        <p:spPr>
          <a:xfrm>
            <a:off x="1209675" y="4408488"/>
            <a:ext cx="809625" cy="157162"/>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Rounded Rectangle 10"/>
          <p:cNvSpPr/>
          <p:nvPr/>
        </p:nvSpPr>
        <p:spPr>
          <a:xfrm>
            <a:off x="1697038" y="5624513"/>
            <a:ext cx="555625" cy="157162"/>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2" name="Rounded Rectangle 11"/>
          <p:cNvSpPr/>
          <p:nvPr/>
        </p:nvSpPr>
        <p:spPr>
          <a:xfrm>
            <a:off x="4319588" y="5627688"/>
            <a:ext cx="555625" cy="157162"/>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8139" name="Rectangle 12"/>
          <p:cNvSpPr>
            <a:spLocks noChangeArrowheads="1"/>
          </p:cNvSpPr>
          <p:nvPr/>
        </p:nvSpPr>
        <p:spPr bwMode="auto">
          <a:xfrm>
            <a:off x="2820988" y="3068638"/>
            <a:ext cx="2147887" cy="360362"/>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宋体" pitchFamily="2" charset="-122"/>
                <a:cs typeface="Arial" pitchFamily="34" charset="0"/>
              </a:rPr>
              <a:t>檢索詞結果中出現關鍵字</a:t>
            </a:r>
          </a:p>
        </p:txBody>
      </p:sp>
      <p:cxnSp>
        <p:nvCxnSpPr>
          <p:cNvPr id="5" name="Straight Arrow Connector 4"/>
          <p:cNvCxnSpPr/>
          <p:nvPr/>
        </p:nvCxnSpPr>
        <p:spPr>
          <a:xfrm flipH="1">
            <a:off x="2019300" y="3429000"/>
            <a:ext cx="1876425" cy="979488"/>
          </a:xfrm>
          <a:prstGeom prst="straightConnector1">
            <a:avLst/>
          </a:prstGeom>
          <a:ln w="28575">
            <a:solidFill>
              <a:srgbClr val="FF3399"/>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0"/>
          </p:cNvCxnSpPr>
          <p:nvPr/>
        </p:nvCxnSpPr>
        <p:spPr>
          <a:xfrm flipH="1">
            <a:off x="1974850" y="3429000"/>
            <a:ext cx="1920875" cy="2195513"/>
          </a:xfrm>
          <a:prstGeom prst="straightConnector1">
            <a:avLst/>
          </a:prstGeom>
          <a:ln w="28575">
            <a:solidFill>
              <a:srgbClr val="FF3399"/>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12" idx="0"/>
          </p:cNvCxnSpPr>
          <p:nvPr/>
        </p:nvCxnSpPr>
        <p:spPr>
          <a:xfrm>
            <a:off x="3895725" y="3429000"/>
            <a:ext cx="701675" cy="2198688"/>
          </a:xfrm>
          <a:prstGeom prst="straightConnector1">
            <a:avLst/>
          </a:prstGeom>
          <a:ln w="28575">
            <a:solidFill>
              <a:srgbClr val="FF3399"/>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19"/>
          <p:cNvGrpSpPr>
            <a:grpSpLocks/>
          </p:cNvGrpSpPr>
          <p:nvPr/>
        </p:nvGrpSpPr>
        <p:grpSpPr bwMode="auto">
          <a:xfrm>
            <a:off x="6983413" y="4216400"/>
            <a:ext cx="1593850" cy="919163"/>
            <a:chOff x="6988486" y="4216970"/>
            <a:chExt cx="1594434" cy="919026"/>
          </a:xfrm>
        </p:grpSpPr>
        <p:pic>
          <p:nvPicPr>
            <p:cNvPr id="48156" name="Picture 5"/>
            <p:cNvPicPr>
              <a:picLocks noChangeAspect="1" noChangeArrowheads="1"/>
            </p:cNvPicPr>
            <p:nvPr/>
          </p:nvPicPr>
          <p:blipFill>
            <a:blip r:embed="rId7">
              <a:extLst>
                <a:ext uri="{28A0092B-C50C-407E-A947-70E740481C1C}">
                  <a14:useLocalDpi xmlns="" xmlns:a14="http://schemas.microsoft.com/office/drawing/2010/main" val="0"/>
                </a:ext>
              </a:extLst>
            </a:blip>
            <a:srcRect l="74962" t="50586" r="15982" b="40805"/>
            <a:stretch>
              <a:fillRect/>
            </a:stretch>
          </p:blipFill>
          <p:spPr bwMode="auto">
            <a:xfrm>
              <a:off x="7535473" y="4216970"/>
              <a:ext cx="1047447" cy="559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57" name="Rectangle 22"/>
            <p:cNvSpPr>
              <a:spLocks noChangeArrowheads="1"/>
            </p:cNvSpPr>
            <p:nvPr/>
          </p:nvSpPr>
          <p:spPr bwMode="auto">
            <a:xfrm>
              <a:off x="6988486" y="4775634"/>
              <a:ext cx="1567138" cy="360362"/>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宋体" pitchFamily="2" charset="-122"/>
                  <a:cs typeface="Arial" pitchFamily="34" charset="0"/>
                </a:rPr>
                <a:t>檢索結果排序條件</a:t>
              </a:r>
            </a:p>
          </p:txBody>
        </p:sp>
      </p:grpSp>
      <p:sp>
        <p:nvSpPr>
          <p:cNvPr id="48144" name="Rectangle 23"/>
          <p:cNvSpPr>
            <a:spLocks noChangeArrowheads="1"/>
          </p:cNvSpPr>
          <p:nvPr/>
        </p:nvSpPr>
        <p:spPr bwMode="auto">
          <a:xfrm>
            <a:off x="7070725" y="2751138"/>
            <a:ext cx="1566863" cy="360362"/>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宋体" pitchFamily="2" charset="-122"/>
                <a:cs typeface="Arial" pitchFamily="34" charset="0"/>
              </a:rPr>
              <a:t>檢索結果顯示數量</a:t>
            </a:r>
          </a:p>
        </p:txBody>
      </p:sp>
      <p:grpSp>
        <p:nvGrpSpPr>
          <p:cNvPr id="6" name="Group 18"/>
          <p:cNvGrpSpPr>
            <a:grpSpLocks/>
          </p:cNvGrpSpPr>
          <p:nvPr/>
        </p:nvGrpSpPr>
        <p:grpSpPr bwMode="auto">
          <a:xfrm>
            <a:off x="547688" y="4216400"/>
            <a:ext cx="1566862" cy="920750"/>
            <a:chOff x="552498" y="4216971"/>
            <a:chExt cx="1567138" cy="920108"/>
          </a:xfrm>
        </p:grpSpPr>
        <p:pic>
          <p:nvPicPr>
            <p:cNvPr id="48154" name="Picture 4"/>
            <p:cNvPicPr>
              <a:picLocks noChangeAspect="1" noChangeArrowheads="1"/>
            </p:cNvPicPr>
            <p:nvPr/>
          </p:nvPicPr>
          <p:blipFill>
            <a:blip r:embed="rId8">
              <a:extLst>
                <a:ext uri="{28A0092B-C50C-407E-A947-70E740481C1C}">
                  <a14:useLocalDpi xmlns="" xmlns:a14="http://schemas.microsoft.com/office/drawing/2010/main" val="0"/>
                </a:ext>
              </a:extLst>
            </a:blip>
            <a:srcRect l="14793" t="50552" r="74091" b="40669"/>
            <a:stretch>
              <a:fillRect/>
            </a:stretch>
          </p:blipFill>
          <p:spPr bwMode="auto">
            <a:xfrm>
              <a:off x="552498" y="4216971"/>
              <a:ext cx="1260657" cy="5597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55" name="Rectangle 24"/>
            <p:cNvSpPr>
              <a:spLocks noChangeArrowheads="1"/>
            </p:cNvSpPr>
            <p:nvPr/>
          </p:nvSpPr>
          <p:spPr bwMode="auto">
            <a:xfrm>
              <a:off x="552498" y="4776717"/>
              <a:ext cx="1567138" cy="360362"/>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宋体" pitchFamily="2" charset="-122"/>
                  <a:cs typeface="Arial" pitchFamily="34" charset="0"/>
                </a:rPr>
                <a:t>檢索結果批量處理</a:t>
              </a:r>
            </a:p>
          </p:txBody>
        </p:sp>
      </p:grpSp>
      <p:sp>
        <p:nvSpPr>
          <p:cNvPr id="48146" name="Rectangle 27"/>
          <p:cNvSpPr>
            <a:spLocks noChangeArrowheads="1"/>
          </p:cNvSpPr>
          <p:nvPr/>
        </p:nvSpPr>
        <p:spPr bwMode="auto">
          <a:xfrm>
            <a:off x="5167313" y="4387850"/>
            <a:ext cx="928687" cy="360363"/>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sz="1400" b="1">
                <a:latin typeface="宋体" pitchFamily="2" charset="-122"/>
                <a:cs typeface="Arial" pitchFamily="34" charset="0"/>
              </a:rPr>
              <a:t>文獻類型</a:t>
            </a:r>
            <a:endParaRPr lang="zh-TW" altLang="en-US" sz="1400" b="1">
              <a:latin typeface="宋体" pitchFamily="2" charset="-122"/>
              <a:cs typeface="Arial" pitchFamily="34" charset="0"/>
            </a:endParaRPr>
          </a:p>
        </p:txBody>
      </p:sp>
      <p:sp>
        <p:nvSpPr>
          <p:cNvPr id="48147" name="Rectangle 28"/>
          <p:cNvSpPr>
            <a:spLocks noChangeArrowheads="1"/>
          </p:cNvSpPr>
          <p:nvPr/>
        </p:nvSpPr>
        <p:spPr bwMode="auto">
          <a:xfrm>
            <a:off x="5167313" y="5864225"/>
            <a:ext cx="928687" cy="360363"/>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sz="1400" b="1">
                <a:latin typeface="宋体" pitchFamily="2" charset="-122"/>
                <a:cs typeface="Arial" pitchFamily="34" charset="0"/>
              </a:rPr>
              <a:t>存取權限</a:t>
            </a:r>
            <a:endParaRPr lang="zh-TW" altLang="en-US" sz="1400" b="1">
              <a:latin typeface="宋体" pitchFamily="2" charset="-122"/>
              <a:cs typeface="Arial" pitchFamily="34" charset="0"/>
            </a:endParaRPr>
          </a:p>
        </p:txBody>
      </p:sp>
      <p:cxnSp>
        <p:nvCxnSpPr>
          <p:cNvPr id="22" name="Straight Arrow Connector 21"/>
          <p:cNvCxnSpPr>
            <a:stCxn id="48146" idx="3"/>
          </p:cNvCxnSpPr>
          <p:nvPr/>
        </p:nvCxnSpPr>
        <p:spPr>
          <a:xfrm>
            <a:off x="6096000" y="4568825"/>
            <a:ext cx="790575" cy="0"/>
          </a:xfrm>
          <a:prstGeom prst="straightConnector1">
            <a:avLst/>
          </a:prstGeom>
          <a:ln w="28575">
            <a:solidFill>
              <a:srgbClr val="FF3399"/>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073775" y="6043613"/>
            <a:ext cx="790575" cy="0"/>
          </a:xfrm>
          <a:prstGeom prst="straightConnector1">
            <a:avLst/>
          </a:prstGeom>
          <a:ln w="28575">
            <a:solidFill>
              <a:srgbClr val="FF3399"/>
            </a:solidFill>
            <a:tailEnd type="arrow"/>
          </a:ln>
        </p:spPr>
        <p:style>
          <a:lnRef idx="1">
            <a:schemeClr val="accent1"/>
          </a:lnRef>
          <a:fillRef idx="0">
            <a:schemeClr val="accent1"/>
          </a:fillRef>
          <a:effectRef idx="0">
            <a:schemeClr val="accent1"/>
          </a:effectRef>
          <a:fontRef idx="minor">
            <a:schemeClr val="tx1"/>
          </a:fontRef>
        </p:style>
      </p:cxnSp>
      <p:grpSp>
        <p:nvGrpSpPr>
          <p:cNvPr id="7" name="Group 25"/>
          <p:cNvGrpSpPr>
            <a:grpSpLocks/>
          </p:cNvGrpSpPr>
          <p:nvPr/>
        </p:nvGrpSpPr>
        <p:grpSpPr bwMode="auto">
          <a:xfrm>
            <a:off x="6961188" y="1682750"/>
            <a:ext cx="1789112" cy="727075"/>
            <a:chOff x="6988486" y="1710689"/>
            <a:chExt cx="1718785" cy="651839"/>
          </a:xfrm>
        </p:grpSpPr>
        <p:sp>
          <p:nvSpPr>
            <p:cNvPr id="33" name="Rounded Rectangle 32"/>
            <p:cNvSpPr/>
            <p:nvPr/>
          </p:nvSpPr>
          <p:spPr>
            <a:xfrm>
              <a:off x="6988486" y="2053688"/>
              <a:ext cx="1691333" cy="308840"/>
            </a:xfrm>
            <a:prstGeom prst="roundRect">
              <a:avLst/>
            </a:prstGeom>
            <a:noFill/>
            <a:ln w="38100">
              <a:solidFill>
                <a:srgbClr val="3B8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8153" name="Rectangle 33"/>
            <p:cNvSpPr>
              <a:spLocks noChangeArrowheads="1"/>
            </p:cNvSpPr>
            <p:nvPr/>
          </p:nvSpPr>
          <p:spPr bwMode="auto">
            <a:xfrm>
              <a:off x="6988486" y="1710689"/>
              <a:ext cx="1718785" cy="360362"/>
            </a:xfrm>
            <a:prstGeom prst="rect">
              <a:avLst/>
            </a:prstGeom>
            <a:solidFill>
              <a:srgbClr val="3B8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dirty="0" smtClean="0">
                  <a:solidFill>
                    <a:schemeClr val="bg1"/>
                  </a:solidFill>
                  <a:latin typeface="宋体" pitchFamily="2" charset="-122"/>
                  <a:cs typeface="Arial" pitchFamily="34" charset="0"/>
                </a:rPr>
                <a:t>進階檢索與</a:t>
              </a:r>
              <a:r>
                <a:rPr lang="zh-TW" altLang="en-US" sz="1400" b="1" dirty="0">
                  <a:solidFill>
                    <a:schemeClr val="bg1"/>
                  </a:solidFill>
                  <a:latin typeface="宋体" pitchFamily="2" charset="-122"/>
                  <a:cs typeface="Arial" pitchFamily="34" charset="0"/>
                </a:rPr>
                <a:t>引文檢索</a:t>
              </a:r>
            </a:p>
          </p:txBody>
        </p:sp>
      </p:grpSp>
      <p:pic>
        <p:nvPicPr>
          <p:cNvPr id="2" name="ACA5292.wav">
            <a:hlinkClick r:id="" action="ppaction://media"/>
          </p:cNvPr>
          <p:cNvPicPr>
            <a:picLocks noRot="1" noChangeAspect="1"/>
          </p:cNvPicPr>
          <p:nvPr>
            <a:wavAudioFile r:embed="rId2" name="ACA5869C.wav"/>
          </p:nvPr>
        </p:nvPicPr>
        <p:blipFill>
          <a:blip r:embed="rId9">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 xmlns:p14="http://schemas.microsoft.com/office/powerpoint/2010/main" val="2864053781"/>
      </p:ext>
    </p:extLst>
  </p:cSld>
  <p:clrMapOvr>
    <a:masterClrMapping/>
  </p:clrMapOvr>
  <p:transition spd="slow" advTm="11238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BIG_3896-Publishing in Academic Journals_PRF2.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9156" name="Title 1"/>
          <p:cNvSpPr>
            <a:spLocks noGrp="1"/>
          </p:cNvSpPr>
          <p:nvPr>
            <p:ph type="title"/>
          </p:nvPr>
        </p:nvSpPr>
        <p:spPr>
          <a:xfrm>
            <a:off x="1258888" y="715963"/>
            <a:ext cx="5343525" cy="935037"/>
          </a:xfrm>
        </p:spPr>
        <p:txBody>
          <a:bodyPr lIns="0" tIns="0" rIns="0" bIns="0"/>
          <a:lstStyle/>
          <a:p>
            <a:pPr algn="l" eaLnBrk="1" hangingPunct="1"/>
            <a:r>
              <a:rPr lang="en-US" altLang="zh-CN" sz="3600" b="1" dirty="0" smtClean="0">
                <a:solidFill>
                  <a:srgbClr val="0070C0"/>
                </a:solidFill>
              </a:rPr>
              <a:t>Taylor &amp;Francis Online</a:t>
            </a:r>
            <a:br>
              <a:rPr lang="en-US" altLang="zh-CN" sz="3600" b="1" dirty="0" smtClean="0">
                <a:solidFill>
                  <a:srgbClr val="0070C0"/>
                </a:solidFill>
              </a:rPr>
            </a:br>
            <a:r>
              <a:rPr lang="zh-CN" altLang="en-US" sz="2800" b="1" dirty="0" smtClean="0">
                <a:solidFill>
                  <a:srgbClr val="0070C0"/>
                </a:solidFill>
              </a:rPr>
              <a:t>檢索方式</a:t>
            </a:r>
            <a:r>
              <a:rPr lang="en-US" altLang="zh-CN" sz="2800" b="1" dirty="0" smtClean="0">
                <a:solidFill>
                  <a:srgbClr val="0070C0"/>
                </a:solidFill>
              </a:rPr>
              <a:t>–</a:t>
            </a:r>
            <a:r>
              <a:rPr lang="zh-CN" altLang="en-US" sz="2800" b="1" dirty="0" smtClean="0">
                <a:solidFill>
                  <a:srgbClr val="0070C0"/>
                </a:solidFill>
              </a:rPr>
              <a:t> 進階檢索</a:t>
            </a:r>
            <a:endParaRPr lang="en-GB" altLang="zh-CN" sz="2800" b="1" dirty="0" smtClean="0">
              <a:solidFill>
                <a:srgbClr val="0070C0"/>
              </a:solidFill>
            </a:endParaRPr>
          </a:p>
        </p:txBody>
      </p:sp>
      <p:grpSp>
        <p:nvGrpSpPr>
          <p:cNvPr id="49157" name="Group 4"/>
          <p:cNvGrpSpPr>
            <a:grpSpLocks/>
          </p:cNvGrpSpPr>
          <p:nvPr/>
        </p:nvGrpSpPr>
        <p:grpSpPr bwMode="auto">
          <a:xfrm>
            <a:off x="1882775" y="1651000"/>
            <a:ext cx="5378450" cy="4640263"/>
            <a:chOff x="-1" y="177420"/>
            <a:chExt cx="9335069" cy="8277381"/>
          </a:xfrm>
        </p:grpSpPr>
        <p:pic>
          <p:nvPicPr>
            <p:cNvPr id="49169" name="Picture 7"/>
            <p:cNvPicPr>
              <a:picLocks noChangeAspect="1" noChangeArrowheads="1"/>
            </p:cNvPicPr>
            <p:nvPr/>
          </p:nvPicPr>
          <p:blipFill>
            <a:blip r:embed="rId6">
              <a:extLst>
                <a:ext uri="{28A0092B-C50C-407E-A947-70E740481C1C}">
                  <a14:useLocalDpi xmlns="" xmlns:a14="http://schemas.microsoft.com/office/drawing/2010/main" val="0"/>
                </a:ext>
              </a:extLst>
            </a:blip>
            <a:srcRect l="13635" t="7091" r="14723"/>
            <a:stretch>
              <a:fillRect/>
            </a:stretch>
          </p:blipFill>
          <p:spPr bwMode="auto">
            <a:xfrm>
              <a:off x="13646" y="177420"/>
              <a:ext cx="9321422" cy="67965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70" name="Picture 6"/>
            <p:cNvPicPr>
              <a:picLocks noChangeAspect="1" noChangeArrowheads="1"/>
            </p:cNvPicPr>
            <p:nvPr/>
          </p:nvPicPr>
          <p:blipFill>
            <a:blip r:embed="rId7">
              <a:extLst>
                <a:ext uri="{28A0092B-C50C-407E-A947-70E740481C1C}">
                  <a14:useLocalDpi xmlns="" xmlns:a14="http://schemas.microsoft.com/office/drawing/2010/main" val="0"/>
                </a:ext>
              </a:extLst>
            </a:blip>
            <a:srcRect l="13496" t="37048" r="14861" b="26012"/>
            <a:stretch>
              <a:fillRect/>
            </a:stretch>
          </p:blipFill>
          <p:spPr bwMode="auto">
            <a:xfrm>
              <a:off x="-1" y="5752544"/>
              <a:ext cx="9321421" cy="2702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40968" name="Picture 8"/>
          <p:cNvPicPr>
            <a:picLocks noChangeAspect="1" noChangeArrowheads="1"/>
          </p:cNvPicPr>
          <p:nvPr/>
        </p:nvPicPr>
        <p:blipFill>
          <a:blip r:embed="rId8">
            <a:extLst>
              <a:ext uri="{28A0092B-C50C-407E-A947-70E740481C1C}">
                <a14:useLocalDpi xmlns="" xmlns:a14="http://schemas.microsoft.com/office/drawing/2010/main" val="0"/>
              </a:ext>
            </a:extLst>
          </a:blip>
          <a:srcRect l="25560" t="19205" r="26608" b="22217"/>
          <a:stretch>
            <a:fillRect/>
          </a:stretch>
        </p:blipFill>
        <p:spPr bwMode="auto">
          <a:xfrm>
            <a:off x="2732088" y="2165350"/>
            <a:ext cx="3671887" cy="252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9" name="Rectangle 12"/>
          <p:cNvSpPr>
            <a:spLocks noChangeArrowheads="1"/>
          </p:cNvSpPr>
          <p:nvPr/>
        </p:nvSpPr>
        <p:spPr bwMode="auto">
          <a:xfrm>
            <a:off x="750888" y="2058988"/>
            <a:ext cx="1139825" cy="217487"/>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宋体" pitchFamily="2" charset="-122"/>
                <a:cs typeface="Arial" pitchFamily="34" charset="0"/>
              </a:rPr>
              <a:t>限制檢索範圍</a:t>
            </a:r>
          </a:p>
        </p:txBody>
      </p:sp>
      <p:sp>
        <p:nvSpPr>
          <p:cNvPr id="49160" name="Rectangle 13"/>
          <p:cNvSpPr>
            <a:spLocks noChangeArrowheads="1"/>
          </p:cNvSpPr>
          <p:nvPr/>
        </p:nvSpPr>
        <p:spPr bwMode="auto">
          <a:xfrm>
            <a:off x="742950" y="1804988"/>
            <a:ext cx="1139825" cy="217487"/>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宋体" pitchFamily="2" charset="-122"/>
                <a:cs typeface="Arial" pitchFamily="34" charset="0"/>
              </a:rPr>
              <a:t>限制刊物類型</a:t>
            </a:r>
          </a:p>
        </p:txBody>
      </p:sp>
      <p:sp>
        <p:nvSpPr>
          <p:cNvPr id="49161" name="Rectangle 14"/>
          <p:cNvSpPr>
            <a:spLocks noChangeArrowheads="1"/>
          </p:cNvSpPr>
          <p:nvPr/>
        </p:nvSpPr>
        <p:spPr bwMode="auto">
          <a:xfrm>
            <a:off x="750888" y="2935288"/>
            <a:ext cx="1139825" cy="217487"/>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宋体" pitchFamily="2" charset="-122"/>
                <a:cs typeface="Arial" pitchFamily="34" charset="0"/>
              </a:rPr>
              <a:t>限制檢索條件</a:t>
            </a:r>
          </a:p>
        </p:txBody>
      </p:sp>
      <p:sp>
        <p:nvSpPr>
          <p:cNvPr id="49162" name="Rectangle 15"/>
          <p:cNvSpPr>
            <a:spLocks noChangeArrowheads="1"/>
          </p:cNvSpPr>
          <p:nvPr/>
        </p:nvSpPr>
        <p:spPr bwMode="auto">
          <a:xfrm>
            <a:off x="7253288" y="2022475"/>
            <a:ext cx="1524000" cy="21748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宋体" pitchFamily="2" charset="-122"/>
                <a:cs typeface="Arial" pitchFamily="34" charset="0"/>
              </a:rPr>
              <a:t>利用引文資訊檢索</a:t>
            </a:r>
          </a:p>
        </p:txBody>
      </p:sp>
      <p:sp>
        <p:nvSpPr>
          <p:cNvPr id="49163" name="Rectangle 16"/>
          <p:cNvSpPr>
            <a:spLocks noChangeArrowheads="1"/>
          </p:cNvSpPr>
          <p:nvPr/>
        </p:nvSpPr>
        <p:spPr bwMode="auto">
          <a:xfrm>
            <a:off x="7253288" y="2827338"/>
            <a:ext cx="1524000" cy="215900"/>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宋体" pitchFamily="2" charset="-122"/>
                <a:cs typeface="Arial" pitchFamily="34" charset="0"/>
              </a:rPr>
              <a:t>限制出版時間</a:t>
            </a:r>
          </a:p>
        </p:txBody>
      </p:sp>
      <p:sp>
        <p:nvSpPr>
          <p:cNvPr id="49164" name="Rectangle 17"/>
          <p:cNvSpPr>
            <a:spLocks noChangeArrowheads="1"/>
          </p:cNvSpPr>
          <p:nvPr/>
        </p:nvSpPr>
        <p:spPr bwMode="auto">
          <a:xfrm>
            <a:off x="7253288" y="3448050"/>
            <a:ext cx="1524000" cy="21748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sz="1400" b="1">
                <a:latin typeface="宋体" pitchFamily="2" charset="-122"/>
                <a:cs typeface="Arial" pitchFamily="34" charset="0"/>
              </a:rPr>
              <a:t>限制出版品牌</a:t>
            </a:r>
            <a:endParaRPr lang="zh-TW" altLang="en-US" sz="1400" b="1">
              <a:latin typeface="宋体" pitchFamily="2" charset="-122"/>
              <a:cs typeface="Arial" pitchFamily="34" charset="0"/>
            </a:endParaRPr>
          </a:p>
        </p:txBody>
      </p:sp>
      <p:sp>
        <p:nvSpPr>
          <p:cNvPr id="49165" name="Rectangle 18"/>
          <p:cNvSpPr>
            <a:spLocks noChangeArrowheads="1"/>
          </p:cNvSpPr>
          <p:nvPr/>
        </p:nvSpPr>
        <p:spPr bwMode="auto">
          <a:xfrm>
            <a:off x="7261225" y="4086225"/>
            <a:ext cx="1524000" cy="217488"/>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宋体" pitchFamily="2" charset="-122"/>
                <a:cs typeface="Arial" pitchFamily="34" charset="0"/>
              </a:rPr>
              <a:t>篩選學科領域</a:t>
            </a:r>
          </a:p>
        </p:txBody>
      </p:sp>
      <p:sp>
        <p:nvSpPr>
          <p:cNvPr id="49166" name="Rectangle 19"/>
          <p:cNvSpPr>
            <a:spLocks noChangeArrowheads="1"/>
          </p:cNvSpPr>
          <p:nvPr/>
        </p:nvSpPr>
        <p:spPr bwMode="auto">
          <a:xfrm>
            <a:off x="3375025" y="4786313"/>
            <a:ext cx="1635125" cy="217487"/>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sz="1400" b="1">
                <a:latin typeface="宋体" pitchFamily="2" charset="-122"/>
                <a:cs typeface="Arial" pitchFamily="34" charset="0"/>
              </a:rPr>
              <a:t>保存</a:t>
            </a:r>
            <a:r>
              <a:rPr lang="en-US" altLang="zh-CN" sz="1400" b="1">
                <a:latin typeface="宋体" pitchFamily="2" charset="-122"/>
                <a:cs typeface="Arial" pitchFamily="34" charset="0"/>
              </a:rPr>
              <a:t>/</a:t>
            </a:r>
            <a:r>
              <a:rPr lang="zh-TW" altLang="en-US" sz="1400" b="1">
                <a:latin typeface="宋体" pitchFamily="2" charset="-122"/>
                <a:cs typeface="Arial" pitchFamily="34" charset="0"/>
              </a:rPr>
              <a:t>調用檢索條件</a:t>
            </a:r>
          </a:p>
        </p:txBody>
      </p:sp>
      <p:sp>
        <p:nvSpPr>
          <p:cNvPr id="49167" name="Rectangle 20"/>
          <p:cNvSpPr>
            <a:spLocks noChangeArrowheads="1"/>
          </p:cNvSpPr>
          <p:nvPr/>
        </p:nvSpPr>
        <p:spPr bwMode="auto">
          <a:xfrm>
            <a:off x="5010150" y="5976938"/>
            <a:ext cx="2114550" cy="217487"/>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宋体" pitchFamily="2" charset="-122"/>
                <a:cs typeface="Arial" pitchFamily="34" charset="0"/>
              </a:rPr>
              <a:t>查看本次訪問的檢索歷史</a:t>
            </a:r>
          </a:p>
        </p:txBody>
      </p:sp>
      <p:pic>
        <p:nvPicPr>
          <p:cNvPr id="4" name="A882308.wav">
            <a:hlinkClick r:id="" action="ppaction://media"/>
          </p:cNvPr>
          <p:cNvPicPr>
            <a:picLocks noRot="1" noChangeAspect="1"/>
          </p:cNvPicPr>
          <p:nvPr>
            <a:wavAudioFile r:embed="rId2" name="A8828AC0.wav"/>
          </p:nvPr>
        </p:nvPicPr>
        <p:blipFill>
          <a:blip r:embed="rId9">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 xmlns:p14="http://schemas.microsoft.com/office/powerpoint/2010/main" val="2957239234"/>
      </p:ext>
    </p:extLst>
  </p:cSld>
  <p:clrMapOvr>
    <a:masterClrMapping/>
  </p:clrMapOvr>
  <p:transition spd="slow" advTm="7394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0968"/>
                                        </p:tgtEl>
                                        <p:attrNameLst>
                                          <p:attrName>style.visibility</p:attrName>
                                        </p:attrNameLst>
                                      </p:cBhvr>
                                      <p:to>
                                        <p:strVal val="visible"/>
                                      </p:to>
                                    </p:set>
                                    <p:anim calcmode="lin" valueType="num">
                                      <p:cBhvr additive="base">
                                        <p:cTn id="11" dur="500" fill="hold"/>
                                        <p:tgtEl>
                                          <p:spTgt spid="40968"/>
                                        </p:tgtEl>
                                        <p:attrNameLst>
                                          <p:attrName>ppt_x</p:attrName>
                                        </p:attrNameLst>
                                      </p:cBhvr>
                                      <p:tavLst>
                                        <p:tav tm="0">
                                          <p:val>
                                            <p:strVal val="#ppt_x"/>
                                          </p:val>
                                        </p:tav>
                                        <p:tav tm="100000">
                                          <p:val>
                                            <p:strVal val="#ppt_x"/>
                                          </p:val>
                                        </p:tav>
                                      </p:tavLst>
                                    </p:anim>
                                    <p:anim calcmode="lin" valueType="num">
                                      <p:cBhvr additive="base">
                                        <p:cTn id="12" dur="500" fill="hold"/>
                                        <p:tgtEl>
                                          <p:spTgt spid="409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736680"/>
            <a:ext cx="8229600" cy="4525963"/>
          </a:xfrm>
        </p:spPr>
        <p:txBody>
          <a:bodyPr/>
          <a:lstStyle/>
          <a:p>
            <a:endParaRPr lang="en-US"/>
          </a:p>
        </p:txBody>
      </p:sp>
      <p:pic>
        <p:nvPicPr>
          <p:cNvPr id="4" name="Picture 3" descr="BIG_3896-Publishing in Academic Journals_PRF2.jpg"/>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Title 1"/>
          <p:cNvSpPr txBox="1">
            <a:spLocks/>
          </p:cNvSpPr>
          <p:nvPr/>
        </p:nvSpPr>
        <p:spPr bwMode="auto">
          <a:xfrm>
            <a:off x="1258888" y="715963"/>
            <a:ext cx="5960778"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defTabSz="914400" eaLnBrk="1" hangingPunct="1"/>
            <a:r>
              <a:rPr lang="en-US" altLang="zh-CN" sz="3600" b="1" dirty="0" smtClean="0">
                <a:solidFill>
                  <a:srgbClr val="0070C0"/>
                </a:solidFill>
              </a:rPr>
              <a:t>Taylor &amp;Francis Online</a:t>
            </a:r>
            <a:br>
              <a:rPr lang="en-US" altLang="zh-CN" sz="3600" b="1" dirty="0" smtClean="0">
                <a:solidFill>
                  <a:srgbClr val="0070C0"/>
                </a:solidFill>
              </a:rPr>
            </a:br>
            <a:r>
              <a:rPr lang="zh-CN" altLang="en-US" sz="2800" b="1" dirty="0" smtClean="0">
                <a:solidFill>
                  <a:srgbClr val="0070C0"/>
                </a:solidFill>
              </a:rPr>
              <a:t>檢索方式</a:t>
            </a:r>
            <a:r>
              <a:rPr lang="en-US" altLang="zh-CN" sz="2800" b="1" dirty="0" smtClean="0">
                <a:solidFill>
                  <a:srgbClr val="0070C0"/>
                </a:solidFill>
              </a:rPr>
              <a:t>–</a:t>
            </a:r>
            <a:r>
              <a:rPr lang="zh-CN" altLang="en-US" sz="2800" b="1" dirty="0" smtClean="0">
                <a:solidFill>
                  <a:srgbClr val="0070C0"/>
                </a:solidFill>
              </a:rPr>
              <a:t> 進階檢索</a:t>
            </a:r>
            <a:r>
              <a:rPr lang="zh-TW" altLang="en-US" sz="2800" b="1" dirty="0" smtClean="0">
                <a:solidFill>
                  <a:srgbClr val="0070C0"/>
                </a:solidFill>
              </a:rPr>
              <a:t>　儲存檢索策略</a:t>
            </a:r>
            <a:endParaRPr lang="en-GB" altLang="zh-CN" sz="2800" b="1" dirty="0" smtClean="0">
              <a:solidFill>
                <a:srgbClr val="0070C0"/>
              </a:solidFill>
            </a:endParaRPr>
          </a:p>
        </p:txBody>
      </p:sp>
      <p:pic>
        <p:nvPicPr>
          <p:cNvPr id="7" name="Picture 4"/>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09600" y="1736680"/>
            <a:ext cx="4591050" cy="2647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933824" y="4104424"/>
            <a:ext cx="4448175" cy="2009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6397691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BIG_3896-Publishing in Academic Journals_PRF2.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0180" name="Title 1"/>
          <p:cNvSpPr>
            <a:spLocks noGrp="1"/>
          </p:cNvSpPr>
          <p:nvPr>
            <p:ph type="title"/>
          </p:nvPr>
        </p:nvSpPr>
        <p:spPr>
          <a:xfrm>
            <a:off x="1258888" y="715963"/>
            <a:ext cx="5343525" cy="935037"/>
          </a:xfrm>
        </p:spPr>
        <p:txBody>
          <a:bodyPr lIns="0" tIns="0" rIns="0" bIns="0"/>
          <a:lstStyle/>
          <a:p>
            <a:pPr algn="l" eaLnBrk="1" hangingPunct="1"/>
            <a:r>
              <a:rPr lang="en-US" altLang="zh-CN" sz="3600" b="1" smtClean="0">
                <a:solidFill>
                  <a:srgbClr val="0070C0"/>
                </a:solidFill>
              </a:rPr>
              <a:t>Taylor &amp;Francis Online</a:t>
            </a:r>
            <a:br>
              <a:rPr lang="en-US" altLang="zh-CN" sz="3600" b="1" smtClean="0">
                <a:solidFill>
                  <a:srgbClr val="0070C0"/>
                </a:solidFill>
              </a:rPr>
            </a:br>
            <a:r>
              <a:rPr lang="zh-CN" altLang="en-US" sz="2800" b="1" smtClean="0">
                <a:solidFill>
                  <a:srgbClr val="0070C0"/>
                </a:solidFill>
              </a:rPr>
              <a:t>檢索結果</a:t>
            </a:r>
            <a:endParaRPr lang="en-GB" altLang="zh-CN" sz="2800" b="1" smtClean="0">
              <a:solidFill>
                <a:srgbClr val="0070C0"/>
              </a:solidFill>
            </a:endParaRPr>
          </a:p>
        </p:txBody>
      </p:sp>
      <p:pic>
        <p:nvPicPr>
          <p:cNvPr id="50181" name="Picture 5"/>
          <p:cNvPicPr>
            <a:picLocks noChangeAspect="1" noChangeArrowheads="1"/>
          </p:cNvPicPr>
          <p:nvPr/>
        </p:nvPicPr>
        <p:blipFill>
          <a:blip r:embed="rId6">
            <a:extLst>
              <a:ext uri="{28A0092B-C50C-407E-A947-70E740481C1C}">
                <a14:useLocalDpi xmlns="" xmlns:a14="http://schemas.microsoft.com/office/drawing/2010/main" val="0"/>
              </a:ext>
            </a:extLst>
          </a:blip>
          <a:srcRect l="12553" t="1213" r="13918" b="18425"/>
          <a:stretch>
            <a:fillRect/>
          </a:stretch>
        </p:blipFill>
        <p:spPr bwMode="auto">
          <a:xfrm>
            <a:off x="887413" y="1651000"/>
            <a:ext cx="7369175" cy="452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8"/>
          <p:cNvGrpSpPr>
            <a:grpSpLocks/>
          </p:cNvGrpSpPr>
          <p:nvPr/>
        </p:nvGrpSpPr>
        <p:grpSpPr bwMode="auto">
          <a:xfrm>
            <a:off x="6643688" y="2903538"/>
            <a:ext cx="1423987" cy="919162"/>
            <a:chOff x="6988486" y="4216970"/>
            <a:chExt cx="1594434" cy="919026"/>
          </a:xfrm>
        </p:grpSpPr>
        <p:pic>
          <p:nvPicPr>
            <p:cNvPr id="50195" name="Picture 5"/>
            <p:cNvPicPr>
              <a:picLocks noChangeAspect="1" noChangeArrowheads="1"/>
            </p:cNvPicPr>
            <p:nvPr/>
          </p:nvPicPr>
          <p:blipFill>
            <a:blip r:embed="rId7">
              <a:extLst>
                <a:ext uri="{28A0092B-C50C-407E-A947-70E740481C1C}">
                  <a14:useLocalDpi xmlns="" xmlns:a14="http://schemas.microsoft.com/office/drawing/2010/main" val="0"/>
                </a:ext>
              </a:extLst>
            </a:blip>
            <a:srcRect l="74962" t="50586" r="15982" b="40805"/>
            <a:stretch>
              <a:fillRect/>
            </a:stretch>
          </p:blipFill>
          <p:spPr bwMode="auto">
            <a:xfrm>
              <a:off x="7535473" y="4216970"/>
              <a:ext cx="1047447" cy="5597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96" name="Rectangle 10"/>
            <p:cNvSpPr>
              <a:spLocks noChangeArrowheads="1"/>
            </p:cNvSpPr>
            <p:nvPr/>
          </p:nvSpPr>
          <p:spPr bwMode="auto">
            <a:xfrm>
              <a:off x="6988486" y="4775634"/>
              <a:ext cx="1567138" cy="360362"/>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宋体" pitchFamily="2" charset="-122"/>
                  <a:cs typeface="Arial" pitchFamily="34" charset="0"/>
                </a:rPr>
                <a:t>檢索結果排序條件</a:t>
              </a:r>
            </a:p>
          </p:txBody>
        </p:sp>
      </p:grpSp>
      <p:sp>
        <p:nvSpPr>
          <p:cNvPr id="50183" name="Rectangle 11"/>
          <p:cNvSpPr>
            <a:spLocks noChangeArrowheads="1"/>
          </p:cNvSpPr>
          <p:nvPr/>
        </p:nvSpPr>
        <p:spPr bwMode="auto">
          <a:xfrm>
            <a:off x="6643688" y="1674813"/>
            <a:ext cx="1831572" cy="252412"/>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dirty="0">
                <a:latin typeface="宋体" pitchFamily="2" charset="-122"/>
                <a:cs typeface="Arial" pitchFamily="34" charset="0"/>
              </a:rPr>
              <a:t>檢索結</a:t>
            </a:r>
            <a:r>
              <a:rPr lang="zh-TW" altLang="en-US" sz="1400" b="1" dirty="0" smtClean="0">
                <a:latin typeface="宋体" pitchFamily="2" charset="-122"/>
                <a:cs typeface="Arial" pitchFamily="34" charset="0"/>
              </a:rPr>
              <a:t>果單頁顯示數量</a:t>
            </a:r>
            <a:endParaRPr lang="zh-TW" altLang="en-US" sz="1400" b="1" dirty="0">
              <a:latin typeface="宋体" pitchFamily="2" charset="-122"/>
              <a:cs typeface="Arial" pitchFamily="34" charset="0"/>
            </a:endParaRPr>
          </a:p>
        </p:txBody>
      </p:sp>
      <p:grpSp>
        <p:nvGrpSpPr>
          <p:cNvPr id="5" name="Group 12"/>
          <p:cNvGrpSpPr>
            <a:grpSpLocks/>
          </p:cNvGrpSpPr>
          <p:nvPr/>
        </p:nvGrpSpPr>
        <p:grpSpPr bwMode="auto">
          <a:xfrm>
            <a:off x="1093788" y="2890838"/>
            <a:ext cx="1498600" cy="809625"/>
            <a:chOff x="552497" y="4216971"/>
            <a:chExt cx="1679758" cy="810924"/>
          </a:xfrm>
        </p:grpSpPr>
        <p:pic>
          <p:nvPicPr>
            <p:cNvPr id="50193" name="Picture 4"/>
            <p:cNvPicPr>
              <a:picLocks noChangeAspect="1" noChangeArrowheads="1"/>
            </p:cNvPicPr>
            <p:nvPr/>
          </p:nvPicPr>
          <p:blipFill>
            <a:blip r:embed="rId8">
              <a:extLst>
                <a:ext uri="{28A0092B-C50C-407E-A947-70E740481C1C}">
                  <a14:useLocalDpi xmlns="" xmlns:a14="http://schemas.microsoft.com/office/drawing/2010/main" val="0"/>
                </a:ext>
              </a:extLst>
            </a:blip>
            <a:srcRect l="14793" t="50552" r="74091" b="40669"/>
            <a:stretch>
              <a:fillRect/>
            </a:stretch>
          </p:blipFill>
          <p:spPr bwMode="auto">
            <a:xfrm>
              <a:off x="552498" y="4216971"/>
              <a:ext cx="1260657" cy="5597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94" name="Rectangle 14"/>
            <p:cNvSpPr>
              <a:spLocks noChangeArrowheads="1"/>
            </p:cNvSpPr>
            <p:nvPr/>
          </p:nvSpPr>
          <p:spPr bwMode="auto">
            <a:xfrm>
              <a:off x="552497" y="4776193"/>
              <a:ext cx="1679758" cy="251702"/>
            </a:xfrm>
            <a:prstGeom prst="rect">
              <a:avLst/>
            </a:prstGeom>
            <a:solidFill>
              <a:srgbClr val="3B8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solidFill>
                    <a:schemeClr val="bg1"/>
                  </a:solidFill>
                  <a:latin typeface="宋体" pitchFamily="2" charset="-122"/>
                  <a:cs typeface="Arial" pitchFamily="34" charset="0"/>
                </a:rPr>
                <a:t>檢索結果批量處理</a:t>
              </a:r>
            </a:p>
          </p:txBody>
        </p:sp>
      </p:grpSp>
      <p:sp>
        <p:nvSpPr>
          <p:cNvPr id="50185" name="Rectangle 15"/>
          <p:cNvSpPr>
            <a:spLocks noChangeArrowheads="1"/>
          </p:cNvSpPr>
          <p:nvPr/>
        </p:nvSpPr>
        <p:spPr bwMode="auto">
          <a:xfrm>
            <a:off x="5199063" y="3084513"/>
            <a:ext cx="828675" cy="252412"/>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sz="1400" b="1">
                <a:latin typeface="宋体" pitchFamily="2" charset="-122"/>
                <a:cs typeface="Arial" pitchFamily="34" charset="0"/>
              </a:rPr>
              <a:t>文獻類型</a:t>
            </a:r>
            <a:endParaRPr lang="zh-TW" altLang="en-US" sz="1400" b="1">
              <a:latin typeface="宋体" pitchFamily="2" charset="-122"/>
              <a:cs typeface="Arial" pitchFamily="34" charset="0"/>
            </a:endParaRPr>
          </a:p>
        </p:txBody>
      </p:sp>
      <p:sp>
        <p:nvSpPr>
          <p:cNvPr id="50186" name="Rectangle 16"/>
          <p:cNvSpPr>
            <a:spLocks noChangeArrowheads="1"/>
          </p:cNvSpPr>
          <p:nvPr/>
        </p:nvSpPr>
        <p:spPr bwMode="auto">
          <a:xfrm>
            <a:off x="5199063" y="4511675"/>
            <a:ext cx="828675" cy="219075"/>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sz="1400" b="1">
                <a:latin typeface="宋体" pitchFamily="2" charset="-122"/>
                <a:cs typeface="Arial" pitchFamily="34" charset="0"/>
              </a:rPr>
              <a:t>存取權限</a:t>
            </a:r>
            <a:endParaRPr lang="zh-TW" altLang="en-US" sz="1400" b="1">
              <a:latin typeface="宋体" pitchFamily="2" charset="-122"/>
              <a:cs typeface="Arial" pitchFamily="34" charset="0"/>
            </a:endParaRPr>
          </a:p>
        </p:txBody>
      </p:sp>
      <p:cxnSp>
        <p:nvCxnSpPr>
          <p:cNvPr id="18" name="Straight Arrow Connector 17"/>
          <p:cNvCxnSpPr>
            <a:stCxn id="50185" idx="3"/>
          </p:cNvCxnSpPr>
          <p:nvPr/>
        </p:nvCxnSpPr>
        <p:spPr>
          <a:xfrm>
            <a:off x="6027738" y="3211513"/>
            <a:ext cx="574675" cy="0"/>
          </a:xfrm>
          <a:prstGeom prst="straightConnector1">
            <a:avLst/>
          </a:prstGeom>
          <a:ln w="28575">
            <a:solidFill>
              <a:srgbClr val="FF3399"/>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913438" y="4621213"/>
            <a:ext cx="706437" cy="0"/>
          </a:xfrm>
          <a:prstGeom prst="straightConnector1">
            <a:avLst/>
          </a:prstGeom>
          <a:ln w="28575">
            <a:solidFill>
              <a:srgbClr val="FF3399"/>
            </a:solidFill>
            <a:tailEnd type="arrow"/>
          </a:ln>
        </p:spPr>
        <p:style>
          <a:lnRef idx="1">
            <a:schemeClr val="accent1"/>
          </a:lnRef>
          <a:fillRef idx="0">
            <a:schemeClr val="accent1"/>
          </a:fillRef>
          <a:effectRef idx="0">
            <a:schemeClr val="accent1"/>
          </a:effectRef>
          <a:fontRef idx="minor">
            <a:schemeClr val="tx1"/>
          </a:fontRef>
        </p:style>
      </p:cxnSp>
      <p:sp>
        <p:nvSpPr>
          <p:cNvPr id="50189" name="Rectangle 11"/>
          <p:cNvSpPr>
            <a:spLocks noChangeArrowheads="1"/>
          </p:cNvSpPr>
          <p:nvPr/>
        </p:nvSpPr>
        <p:spPr bwMode="auto">
          <a:xfrm>
            <a:off x="2111375" y="1981200"/>
            <a:ext cx="1368425" cy="360363"/>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500" b="1">
                <a:latin typeface="Times New Roman" pitchFamily="18" charset="0"/>
                <a:cs typeface="Arial" pitchFamily="34" charset="0"/>
              </a:rPr>
              <a:t>切換檢索結果</a:t>
            </a:r>
            <a:endParaRPr lang="zh-TW" altLang="en-US" sz="1500" b="1">
              <a:latin typeface="Times New Roman" pitchFamily="18" charset="0"/>
              <a:ea typeface="PMingLiU" pitchFamily="18" charset="-120"/>
              <a:cs typeface="Arial" pitchFamily="34" charset="0"/>
            </a:endParaRPr>
          </a:p>
        </p:txBody>
      </p:sp>
      <p:sp>
        <p:nvSpPr>
          <p:cNvPr id="23" name="Rounded Rectangle 22"/>
          <p:cNvSpPr/>
          <p:nvPr/>
        </p:nvSpPr>
        <p:spPr>
          <a:xfrm>
            <a:off x="1285875" y="4860925"/>
            <a:ext cx="2466975" cy="157163"/>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0191" name="Rectangle 20"/>
          <p:cNvSpPr>
            <a:spLocks noChangeArrowheads="1"/>
          </p:cNvSpPr>
          <p:nvPr/>
        </p:nvSpPr>
        <p:spPr bwMode="auto">
          <a:xfrm>
            <a:off x="1266825" y="5018088"/>
            <a:ext cx="2495550" cy="488950"/>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Times New Roman" pitchFamily="18" charset="0"/>
                <a:cs typeface="Arial" pitchFamily="34" charset="0"/>
              </a:rPr>
              <a:t>文章下方快速連結選項</a:t>
            </a:r>
            <a:r>
              <a:rPr lang="en-US" altLang="zh-CN" sz="1400" b="1">
                <a:latin typeface="Times New Roman" pitchFamily="18" charset="0"/>
                <a:cs typeface="Arial" pitchFamily="34" charset="0"/>
              </a:rPr>
              <a:t>,</a:t>
            </a:r>
          </a:p>
          <a:p>
            <a:pPr algn="ctr" eaLnBrk="1" hangingPunct="1"/>
            <a:r>
              <a:rPr lang="zh-TW" altLang="en-US" sz="1400" b="1">
                <a:latin typeface="Times New Roman" pitchFamily="18" charset="0"/>
                <a:cs typeface="Arial" pitchFamily="34" charset="0"/>
              </a:rPr>
              <a:t>閱覽全文、摘要、參考文獻等</a:t>
            </a:r>
            <a:endParaRPr lang="zh-TW" altLang="en-US" sz="1400" b="1">
              <a:latin typeface="Times New Roman" pitchFamily="18" charset="0"/>
              <a:ea typeface="PMingLiU" pitchFamily="18" charset="-120"/>
              <a:cs typeface="Arial" pitchFamily="34" charset="0"/>
            </a:endParaRPr>
          </a:p>
        </p:txBody>
      </p:sp>
      <p:pic>
        <p:nvPicPr>
          <p:cNvPr id="2" name="A9DD323.wav">
            <a:hlinkClick r:id="" action="ppaction://media"/>
          </p:cNvPr>
          <p:cNvPicPr>
            <a:picLocks noRot="1" noChangeAspect="1"/>
          </p:cNvPicPr>
          <p:nvPr>
            <a:wavAudioFile r:embed="rId2" name="A9DD0E19.wav"/>
          </p:nvPr>
        </p:nvPicPr>
        <p:blipFill>
          <a:blip r:embed="rId9">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 xmlns:p14="http://schemas.microsoft.com/office/powerpoint/2010/main" val="3404078479"/>
      </p:ext>
    </p:extLst>
  </p:cSld>
  <p:clrMapOvr>
    <a:masterClrMapping/>
  </p:clrMapOvr>
  <p:transition spd="slow" advTm="27503"/>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BIG_3896-Publishing in Academic Journals_PRF2.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1204" name="Title 1"/>
          <p:cNvSpPr>
            <a:spLocks noGrp="1"/>
          </p:cNvSpPr>
          <p:nvPr>
            <p:ph type="title"/>
          </p:nvPr>
        </p:nvSpPr>
        <p:spPr>
          <a:xfrm>
            <a:off x="1258888" y="715963"/>
            <a:ext cx="5343525" cy="935037"/>
          </a:xfrm>
        </p:spPr>
        <p:txBody>
          <a:bodyPr lIns="0" tIns="0" rIns="0" bIns="0"/>
          <a:lstStyle/>
          <a:p>
            <a:pPr algn="l" eaLnBrk="1" hangingPunct="1"/>
            <a:r>
              <a:rPr lang="en-US" altLang="zh-CN" sz="3600" b="1" smtClean="0">
                <a:solidFill>
                  <a:srgbClr val="0070C0"/>
                </a:solidFill>
              </a:rPr>
              <a:t>Taylor &amp;Francis Online</a:t>
            </a:r>
            <a:br>
              <a:rPr lang="en-US" altLang="zh-CN" sz="3600" b="1" smtClean="0">
                <a:solidFill>
                  <a:srgbClr val="0070C0"/>
                </a:solidFill>
              </a:rPr>
            </a:br>
            <a:r>
              <a:rPr lang="zh-CN" altLang="en-US" sz="2800" b="1" smtClean="0">
                <a:solidFill>
                  <a:srgbClr val="0070C0"/>
                </a:solidFill>
              </a:rPr>
              <a:t>檢索結果</a:t>
            </a:r>
            <a:endParaRPr lang="en-GB" altLang="zh-CN" sz="2800" b="1" smtClean="0">
              <a:solidFill>
                <a:srgbClr val="0070C0"/>
              </a:solidFill>
            </a:endParaRPr>
          </a:p>
        </p:txBody>
      </p:sp>
      <p:pic>
        <p:nvPicPr>
          <p:cNvPr id="51205" name="Picture 2"/>
          <p:cNvPicPr>
            <a:picLocks noChangeAspect="1" noChangeArrowheads="1"/>
          </p:cNvPicPr>
          <p:nvPr/>
        </p:nvPicPr>
        <p:blipFill>
          <a:blip r:embed="rId5">
            <a:extLst>
              <a:ext uri="{28A0092B-C50C-407E-A947-70E740481C1C}">
                <a14:useLocalDpi xmlns="" xmlns:a14="http://schemas.microsoft.com/office/drawing/2010/main" val="0"/>
              </a:ext>
            </a:extLst>
          </a:blip>
          <a:srcRect l="13080" t="6387" r="14220" b="9991"/>
          <a:stretch>
            <a:fillRect/>
          </a:stretch>
        </p:blipFill>
        <p:spPr bwMode="auto">
          <a:xfrm>
            <a:off x="534988" y="1651000"/>
            <a:ext cx="8070850" cy="5219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6" name="Rectangle 8"/>
          <p:cNvSpPr>
            <a:spLocks noChangeArrowheads="1"/>
          </p:cNvSpPr>
          <p:nvPr/>
        </p:nvSpPr>
        <p:spPr bwMode="auto">
          <a:xfrm>
            <a:off x="4441825" y="4079875"/>
            <a:ext cx="2089150" cy="360363"/>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500" b="1">
                <a:latin typeface="Times New Roman" pitchFamily="18" charset="0"/>
                <a:cs typeface="Arial" pitchFamily="34" charset="0"/>
              </a:rPr>
              <a:t>可選擇引文格式與內容</a:t>
            </a:r>
            <a:endParaRPr lang="zh-TW" altLang="en-US" sz="1500" b="1">
              <a:latin typeface="Times New Roman" pitchFamily="18" charset="0"/>
              <a:ea typeface="PMingLiU" pitchFamily="18" charset="-120"/>
              <a:cs typeface="Arial" pitchFamily="34" charset="0"/>
            </a:endParaRPr>
          </a:p>
        </p:txBody>
      </p:sp>
      <p:pic>
        <p:nvPicPr>
          <p:cNvPr id="2" name="A79B323.wav">
            <a:hlinkClick r:id="" action="ppaction://media"/>
          </p:cNvPr>
          <p:cNvPicPr>
            <a:picLocks noRot="1" noChangeAspect="1"/>
          </p:cNvPicPr>
          <p:nvPr>
            <a:wavAudioFile r:embed="rId1" name="A79BB6B6.wav"/>
          </p:nvPr>
        </p:nvPicPr>
        <p:blipFill>
          <a:blip r:embed="rId6">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898486"/>
      </p:ext>
    </p:extLst>
  </p:cSld>
  <p:clrMapOvr>
    <a:masterClrMapping/>
  </p:clrMapOvr>
  <p:transition spd="slow" advTm="12664"/>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BIG_3896-Publishing in Academic Journals_PRF2.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2228" name="Title 1"/>
          <p:cNvSpPr>
            <a:spLocks noGrp="1"/>
          </p:cNvSpPr>
          <p:nvPr>
            <p:ph type="title"/>
          </p:nvPr>
        </p:nvSpPr>
        <p:spPr>
          <a:xfrm>
            <a:off x="1258888" y="715963"/>
            <a:ext cx="5343525" cy="935037"/>
          </a:xfrm>
        </p:spPr>
        <p:txBody>
          <a:bodyPr lIns="0" tIns="0" rIns="0" bIns="0"/>
          <a:lstStyle/>
          <a:p>
            <a:pPr algn="l" eaLnBrk="1" hangingPunct="1"/>
            <a:r>
              <a:rPr lang="en-US" altLang="zh-CN" sz="3600" b="1" smtClean="0">
                <a:solidFill>
                  <a:srgbClr val="0070C0"/>
                </a:solidFill>
              </a:rPr>
              <a:t>Taylor &amp;Francis Online</a:t>
            </a:r>
            <a:br>
              <a:rPr lang="en-US" altLang="zh-CN" sz="3600" b="1" smtClean="0">
                <a:solidFill>
                  <a:srgbClr val="0070C0"/>
                </a:solidFill>
              </a:rPr>
            </a:br>
            <a:r>
              <a:rPr lang="zh-CN" altLang="en-US" sz="2800" b="1" smtClean="0">
                <a:solidFill>
                  <a:srgbClr val="0070C0"/>
                </a:solidFill>
              </a:rPr>
              <a:t>檢索結果</a:t>
            </a:r>
            <a:endParaRPr lang="en-GB" altLang="zh-CN" sz="2800" b="1" smtClean="0">
              <a:solidFill>
                <a:srgbClr val="0070C0"/>
              </a:solidFill>
            </a:endParaRPr>
          </a:p>
        </p:txBody>
      </p:sp>
      <p:pic>
        <p:nvPicPr>
          <p:cNvPr id="52229" name="Picture 2"/>
          <p:cNvPicPr>
            <a:picLocks noChangeAspect="1" noChangeArrowheads="1"/>
          </p:cNvPicPr>
          <p:nvPr/>
        </p:nvPicPr>
        <p:blipFill>
          <a:blip r:embed="rId5">
            <a:extLst>
              <a:ext uri="{28A0092B-C50C-407E-A947-70E740481C1C}">
                <a14:useLocalDpi xmlns="" xmlns:a14="http://schemas.microsoft.com/office/drawing/2010/main" val="0"/>
              </a:ext>
            </a:extLst>
          </a:blip>
          <a:srcRect l="13086" t="12500" r="14455" b="69612"/>
          <a:stretch>
            <a:fillRect/>
          </a:stretch>
        </p:blipFill>
        <p:spPr bwMode="auto">
          <a:xfrm>
            <a:off x="363538" y="1651000"/>
            <a:ext cx="8413750"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30" name="Picture 3"/>
          <p:cNvPicPr>
            <a:picLocks noChangeAspect="1" noChangeArrowheads="1"/>
          </p:cNvPicPr>
          <p:nvPr/>
        </p:nvPicPr>
        <p:blipFill>
          <a:blip r:embed="rId6">
            <a:extLst>
              <a:ext uri="{28A0092B-C50C-407E-A947-70E740481C1C}">
                <a14:useLocalDpi xmlns="" xmlns:a14="http://schemas.microsoft.com/office/drawing/2010/main" val="0"/>
              </a:ext>
            </a:extLst>
          </a:blip>
          <a:srcRect l="13528" t="12054" r="14861" b="7651"/>
          <a:stretch>
            <a:fillRect/>
          </a:stretch>
        </p:blipFill>
        <p:spPr bwMode="auto">
          <a:xfrm>
            <a:off x="363538" y="3098800"/>
            <a:ext cx="4721225" cy="297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ounded Rectangle 6"/>
          <p:cNvSpPr/>
          <p:nvPr/>
        </p:nvSpPr>
        <p:spPr>
          <a:xfrm>
            <a:off x="4103688" y="2611438"/>
            <a:ext cx="555625" cy="157162"/>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3" name="Straight Arrow Connector 2"/>
          <p:cNvCxnSpPr>
            <a:stCxn id="7" idx="2"/>
          </p:cNvCxnSpPr>
          <p:nvPr/>
        </p:nvCxnSpPr>
        <p:spPr>
          <a:xfrm flipH="1">
            <a:off x="2724150" y="2768600"/>
            <a:ext cx="1657350" cy="330200"/>
          </a:xfrm>
          <a:prstGeom prst="straightConnector1">
            <a:avLst/>
          </a:prstGeom>
          <a:ln w="28575">
            <a:solidFill>
              <a:srgbClr val="FF3399"/>
            </a:solidFill>
            <a:tailEnd type="arrow"/>
          </a:ln>
        </p:spPr>
        <p:style>
          <a:lnRef idx="1">
            <a:schemeClr val="accent1"/>
          </a:lnRef>
          <a:fillRef idx="0">
            <a:schemeClr val="accent1"/>
          </a:fillRef>
          <a:effectRef idx="0">
            <a:schemeClr val="accent1"/>
          </a:effectRef>
          <a:fontRef idx="minor">
            <a:schemeClr val="tx1"/>
          </a:fontRef>
        </p:style>
      </p:cxnSp>
      <p:pic>
        <p:nvPicPr>
          <p:cNvPr id="52233" name="Picture 4"/>
          <p:cNvPicPr>
            <a:picLocks noChangeAspect="1" noChangeArrowheads="1"/>
          </p:cNvPicPr>
          <p:nvPr/>
        </p:nvPicPr>
        <p:blipFill>
          <a:blip r:embed="rId7">
            <a:extLst>
              <a:ext uri="{28A0092B-C50C-407E-A947-70E740481C1C}">
                <a14:useLocalDpi xmlns="" xmlns:a14="http://schemas.microsoft.com/office/drawing/2010/main" val="0"/>
              </a:ext>
            </a:extLst>
          </a:blip>
          <a:srcRect l="13934" t="12283" r="14818" b="6250"/>
          <a:stretch>
            <a:fillRect/>
          </a:stretch>
        </p:blipFill>
        <p:spPr bwMode="auto">
          <a:xfrm>
            <a:off x="4500563" y="3635375"/>
            <a:ext cx="4276725" cy="2749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ounded Rectangle 15"/>
          <p:cNvSpPr/>
          <p:nvPr/>
        </p:nvSpPr>
        <p:spPr>
          <a:xfrm>
            <a:off x="2446338" y="4508500"/>
            <a:ext cx="555625" cy="157163"/>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13" name="Straight Arrow Connector 12"/>
          <p:cNvCxnSpPr/>
          <p:nvPr/>
        </p:nvCxnSpPr>
        <p:spPr>
          <a:xfrm>
            <a:off x="3001963" y="4586288"/>
            <a:ext cx="1498600" cy="0"/>
          </a:xfrm>
          <a:prstGeom prst="straightConnector1">
            <a:avLst/>
          </a:prstGeom>
          <a:ln w="28575">
            <a:solidFill>
              <a:srgbClr val="FF3399"/>
            </a:solidFill>
            <a:tailEnd type="arrow"/>
          </a:ln>
        </p:spPr>
        <p:style>
          <a:lnRef idx="1">
            <a:schemeClr val="accent1"/>
          </a:lnRef>
          <a:fillRef idx="0">
            <a:schemeClr val="accent1"/>
          </a:fillRef>
          <a:effectRef idx="0">
            <a:schemeClr val="accent1"/>
          </a:effectRef>
          <a:fontRef idx="minor">
            <a:schemeClr val="tx1"/>
          </a:fontRef>
        </p:style>
      </p:cxnSp>
      <p:sp>
        <p:nvSpPr>
          <p:cNvPr id="20" name="Rectangle 10"/>
          <p:cNvSpPr>
            <a:spLocks noChangeArrowheads="1"/>
          </p:cNvSpPr>
          <p:nvPr/>
        </p:nvSpPr>
        <p:spPr bwMode="auto">
          <a:xfrm>
            <a:off x="5527675" y="2819400"/>
            <a:ext cx="2222500" cy="574675"/>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Times New Roman" pitchFamily="18" charset="0"/>
                <a:cs typeface="Arial" pitchFamily="34" charset="0"/>
              </a:rPr>
              <a:t>查找檢索結果的相關文章，</a:t>
            </a:r>
            <a:endParaRPr lang="en-US" altLang="zh-CN" sz="1400" b="1">
              <a:latin typeface="Times New Roman" pitchFamily="18" charset="0"/>
              <a:cs typeface="Arial" pitchFamily="34" charset="0"/>
            </a:endParaRPr>
          </a:p>
          <a:p>
            <a:pPr algn="ctr" eaLnBrk="1" hangingPunct="1"/>
            <a:r>
              <a:rPr lang="zh-TW" altLang="en-US" sz="1400" b="1">
                <a:latin typeface="Times New Roman" pitchFamily="18" charset="0"/>
                <a:cs typeface="Arial" pitchFamily="34" charset="0"/>
              </a:rPr>
              <a:t>便會顯現相關文章</a:t>
            </a:r>
            <a:endParaRPr lang="zh-TW" altLang="en-US" sz="1400" b="1">
              <a:latin typeface="Times New Roman" pitchFamily="18" charset="0"/>
              <a:ea typeface="PMingLiU" pitchFamily="18" charset="-120"/>
              <a:cs typeface="Arial" pitchFamily="34" charset="0"/>
            </a:endParaRPr>
          </a:p>
        </p:txBody>
      </p:sp>
      <p:pic>
        <p:nvPicPr>
          <p:cNvPr id="2" name="49A5339.wav">
            <a:hlinkClick r:id="" action="ppaction://media"/>
          </p:cNvPr>
          <p:cNvPicPr>
            <a:picLocks noRot="1" noChangeAspect="1"/>
          </p:cNvPicPr>
          <p:nvPr>
            <a:wavAudioFile r:embed="rId1" name="49A5F4EF.wav"/>
          </p:nvPr>
        </p:nvPicPr>
        <p:blipFill>
          <a:blip r:embed="rId8">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616098087"/>
      </p:ext>
    </p:extLst>
  </p:cSld>
  <p:clrMapOvr>
    <a:masterClrMapping/>
  </p:clrMapOvr>
  <p:transition spd="slow" advTm="2766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 presetClass="entr" presetSubtype="16"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box(in)">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P spid="2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BIG_3896-Publishing in Academic Journals_PRF2.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3252" name="Title 1"/>
          <p:cNvSpPr>
            <a:spLocks noGrp="1"/>
          </p:cNvSpPr>
          <p:nvPr>
            <p:ph type="title"/>
          </p:nvPr>
        </p:nvSpPr>
        <p:spPr>
          <a:xfrm>
            <a:off x="1258888" y="715963"/>
            <a:ext cx="5343525" cy="935037"/>
          </a:xfrm>
        </p:spPr>
        <p:txBody>
          <a:bodyPr lIns="0" tIns="0" rIns="0" bIns="0"/>
          <a:lstStyle/>
          <a:p>
            <a:pPr algn="l" eaLnBrk="1" hangingPunct="1"/>
            <a:r>
              <a:rPr lang="en-US" altLang="zh-CN" sz="3600" b="1" smtClean="0">
                <a:solidFill>
                  <a:srgbClr val="0070C0"/>
                </a:solidFill>
              </a:rPr>
              <a:t>Taylor &amp;Francis Online</a:t>
            </a:r>
            <a:br>
              <a:rPr lang="en-US" altLang="zh-CN" sz="3600" b="1" smtClean="0">
                <a:solidFill>
                  <a:srgbClr val="0070C0"/>
                </a:solidFill>
              </a:rPr>
            </a:br>
            <a:r>
              <a:rPr lang="zh-CN" altLang="en-US" sz="2800" b="1" smtClean="0">
                <a:solidFill>
                  <a:srgbClr val="0070C0"/>
                </a:solidFill>
              </a:rPr>
              <a:t>期刊頁面</a:t>
            </a:r>
            <a:endParaRPr lang="en-GB" altLang="zh-CN" sz="2800" b="1" smtClean="0">
              <a:solidFill>
                <a:srgbClr val="0070C0"/>
              </a:solidFill>
            </a:endParaRPr>
          </a:p>
        </p:txBody>
      </p:sp>
      <p:pic>
        <p:nvPicPr>
          <p:cNvPr id="53253" name="Picture 16"/>
          <p:cNvPicPr>
            <a:picLocks noChangeAspect="1" noChangeArrowheads="1"/>
          </p:cNvPicPr>
          <p:nvPr/>
        </p:nvPicPr>
        <p:blipFill>
          <a:blip r:embed="rId5">
            <a:extLst>
              <a:ext uri="{28A0092B-C50C-407E-A947-70E740481C1C}">
                <a14:useLocalDpi xmlns="" xmlns:a14="http://schemas.microsoft.com/office/drawing/2010/main" val="0"/>
              </a:ext>
            </a:extLst>
          </a:blip>
          <a:srcRect l="25783" r="29848" b="26518"/>
          <a:stretch>
            <a:fillRect/>
          </a:stretch>
        </p:blipFill>
        <p:spPr bwMode="auto">
          <a:xfrm>
            <a:off x="2252663" y="1698625"/>
            <a:ext cx="4981575" cy="463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4" name="Picture 4"/>
          <p:cNvPicPr>
            <a:picLocks noChangeAspect="1" noChangeArrowheads="1"/>
          </p:cNvPicPr>
          <p:nvPr/>
        </p:nvPicPr>
        <p:blipFill>
          <a:blip r:embed="rId6">
            <a:extLst>
              <a:ext uri="{28A0092B-C50C-407E-A947-70E740481C1C}">
                <a14:useLocalDpi xmlns="" xmlns:a14="http://schemas.microsoft.com/office/drawing/2010/main" val="0"/>
              </a:ext>
            </a:extLst>
          </a:blip>
          <a:srcRect l="13528" t="3125" r="74355" b="50000"/>
          <a:stretch>
            <a:fillRect/>
          </a:stretch>
        </p:blipFill>
        <p:spPr bwMode="auto">
          <a:xfrm>
            <a:off x="363538" y="2000250"/>
            <a:ext cx="1889125" cy="410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4" name="Rectangle 7"/>
          <p:cNvSpPr>
            <a:spLocks noChangeArrowheads="1"/>
          </p:cNvSpPr>
          <p:nvPr/>
        </p:nvSpPr>
        <p:spPr bwMode="auto">
          <a:xfrm>
            <a:off x="5407025" y="1751013"/>
            <a:ext cx="1827213" cy="552450"/>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sz="1400" b="1">
                <a:latin typeface="Times New Roman" pitchFamily="18" charset="0"/>
                <a:ea typeface="PMingLiU" pitchFamily="18" charset="-120"/>
                <a:cs typeface="Arial" pitchFamily="34" charset="0"/>
              </a:rPr>
              <a:t>提供</a:t>
            </a:r>
            <a:r>
              <a:rPr lang="zh-TW" altLang="en-US" sz="1400" b="1">
                <a:latin typeface="Times New Roman" pitchFamily="18" charset="0"/>
                <a:ea typeface="PMingLiU" pitchFamily="18" charset="-120"/>
                <a:cs typeface="Arial" pitchFamily="34" charset="0"/>
              </a:rPr>
              <a:t>期刊基本資訊</a:t>
            </a:r>
            <a:endParaRPr lang="en-US" altLang="zh-TW" sz="1400" b="1">
              <a:latin typeface="Times New Roman" pitchFamily="18" charset="0"/>
              <a:ea typeface="PMingLiU" pitchFamily="18" charset="-120"/>
              <a:cs typeface="Arial" pitchFamily="34" charset="0"/>
            </a:endParaRPr>
          </a:p>
          <a:p>
            <a:pPr algn="ctr" eaLnBrk="1" hangingPunct="1"/>
            <a:r>
              <a:rPr lang="zh-TW" altLang="en-US" sz="1400" b="1">
                <a:latin typeface="Times New Roman" pitchFamily="18" charset="0"/>
                <a:ea typeface="PMingLiU" pitchFamily="18" charset="-120"/>
                <a:cs typeface="Arial" pitchFamily="34" charset="0"/>
              </a:rPr>
              <a:t>可以推薦、資訊速報等</a:t>
            </a:r>
          </a:p>
        </p:txBody>
      </p:sp>
      <p:sp>
        <p:nvSpPr>
          <p:cNvPr id="45066" name="Rectangle 19"/>
          <p:cNvSpPr>
            <a:spLocks noChangeArrowheads="1"/>
          </p:cNvSpPr>
          <p:nvPr/>
        </p:nvSpPr>
        <p:spPr bwMode="auto">
          <a:xfrm>
            <a:off x="803275" y="1719263"/>
            <a:ext cx="1008063" cy="280987"/>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Times New Roman" pitchFamily="18" charset="0"/>
                <a:ea typeface="PMingLiU" pitchFamily="18" charset="-120"/>
                <a:cs typeface="Arial" pitchFamily="34" charset="0"/>
              </a:rPr>
              <a:t>功能列表</a:t>
            </a:r>
          </a:p>
        </p:txBody>
      </p:sp>
      <p:sp>
        <p:nvSpPr>
          <p:cNvPr id="45068" name="Rectangle 16"/>
          <p:cNvSpPr>
            <a:spLocks noChangeArrowheads="1"/>
          </p:cNvSpPr>
          <p:nvPr/>
        </p:nvSpPr>
        <p:spPr bwMode="auto">
          <a:xfrm>
            <a:off x="3289300" y="3582988"/>
            <a:ext cx="1008063" cy="247650"/>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sz="1400" b="1">
                <a:latin typeface="Times New Roman" pitchFamily="18" charset="0"/>
                <a:cs typeface="Arial" pitchFamily="34" charset="0"/>
              </a:rPr>
              <a:t>免費樣刊</a:t>
            </a:r>
            <a:endParaRPr lang="zh-TW" altLang="en-US" sz="1400" b="1">
              <a:latin typeface="Times New Roman" pitchFamily="18" charset="0"/>
              <a:ea typeface="PMingLiU" pitchFamily="18" charset="-120"/>
              <a:cs typeface="Arial" pitchFamily="34" charset="0"/>
            </a:endParaRPr>
          </a:p>
        </p:txBody>
      </p:sp>
      <p:pic>
        <p:nvPicPr>
          <p:cNvPr id="3" name="84E0339.wav">
            <a:hlinkClick r:id="" action="ppaction://media"/>
          </p:cNvPr>
          <p:cNvPicPr>
            <a:picLocks noRot="1" noChangeAspect="1"/>
          </p:cNvPicPr>
          <p:nvPr>
            <a:wavAudioFile r:embed="rId1" name="84E01CC3.wav"/>
          </p:nvPr>
        </p:nvPicPr>
        <p:blipFill>
          <a:blip r:embed="rId7">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9" name="Picture 17"/>
          <p:cNvPicPr>
            <a:picLocks noChangeAspect="1" noChangeArrowheads="1"/>
          </p:cNvPicPr>
          <p:nvPr/>
        </p:nvPicPr>
        <p:blipFill>
          <a:blip r:embed="rId5">
            <a:extLst>
              <a:ext uri="{28A0092B-C50C-407E-A947-70E740481C1C}">
                <a14:useLocalDpi xmlns="" xmlns:a14="http://schemas.microsoft.com/office/drawing/2010/main" val="0"/>
              </a:ext>
            </a:extLst>
          </a:blip>
          <a:srcRect l="70462" r="14861" b="28951"/>
          <a:stretch>
            <a:fillRect/>
          </a:stretch>
        </p:blipFill>
        <p:spPr bwMode="auto">
          <a:xfrm>
            <a:off x="7262813" y="1651000"/>
            <a:ext cx="1514475" cy="412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65" name="Rectangle 16"/>
          <p:cNvSpPr>
            <a:spLocks noChangeArrowheads="1"/>
          </p:cNvSpPr>
          <p:nvPr/>
        </p:nvSpPr>
        <p:spPr bwMode="auto">
          <a:xfrm>
            <a:off x="7416800" y="2792413"/>
            <a:ext cx="1223963" cy="647700"/>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Times New Roman" pitchFamily="18" charset="0"/>
                <a:cs typeface="Arial" pitchFamily="34" charset="0"/>
              </a:rPr>
              <a:t>經常被閱讀和</a:t>
            </a:r>
            <a:endParaRPr lang="en-US" altLang="zh-CN" sz="1400" b="1">
              <a:latin typeface="Times New Roman" pitchFamily="18" charset="0"/>
              <a:cs typeface="Arial" pitchFamily="34" charset="0"/>
            </a:endParaRPr>
          </a:p>
          <a:p>
            <a:pPr algn="ctr" eaLnBrk="1" hangingPunct="1"/>
            <a:r>
              <a:rPr lang="zh-CN" altLang="en-US" sz="1400" b="1">
                <a:latin typeface="Times New Roman" pitchFamily="18" charset="0"/>
                <a:cs typeface="Arial" pitchFamily="34" charset="0"/>
              </a:rPr>
              <a:t>被引用的文章</a:t>
            </a:r>
            <a:endParaRPr lang="zh-TW" altLang="en-US" sz="1400" b="1">
              <a:latin typeface="Times New Roman" pitchFamily="18" charset="0"/>
              <a:ea typeface="PMingLiU" pitchFamily="18" charset="-120"/>
              <a:cs typeface="Arial" pitchFamily="34" charset="0"/>
            </a:endParaRPr>
          </a:p>
        </p:txBody>
      </p:sp>
      <p:grpSp>
        <p:nvGrpSpPr>
          <p:cNvPr id="2" name="Group 6"/>
          <p:cNvGrpSpPr>
            <a:grpSpLocks/>
          </p:cNvGrpSpPr>
          <p:nvPr/>
        </p:nvGrpSpPr>
        <p:grpSpPr bwMode="auto">
          <a:xfrm>
            <a:off x="1939925" y="4303713"/>
            <a:ext cx="6410325" cy="938212"/>
            <a:chOff x="1939547" y="4303025"/>
            <a:chExt cx="6410861" cy="939150"/>
          </a:xfrm>
        </p:grpSpPr>
        <p:sp>
          <p:nvSpPr>
            <p:cNvPr id="53262" name="Rectangle 26"/>
            <p:cNvSpPr>
              <a:spLocks noChangeArrowheads="1"/>
            </p:cNvSpPr>
            <p:nvPr/>
          </p:nvSpPr>
          <p:spPr bwMode="auto">
            <a:xfrm>
              <a:off x="7156608" y="4303025"/>
              <a:ext cx="1193800" cy="792163"/>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sz="1400" b="1">
                  <a:latin typeface="Times New Roman" pitchFamily="18" charset="0"/>
                  <a:cs typeface="Arial" pitchFamily="34" charset="0"/>
                </a:rPr>
                <a:t>將勾選文章</a:t>
              </a:r>
              <a:endParaRPr lang="en-US" altLang="zh-CN" sz="1400" b="1">
                <a:latin typeface="Times New Roman" pitchFamily="18" charset="0"/>
                <a:cs typeface="Arial" pitchFamily="34" charset="0"/>
              </a:endParaRPr>
            </a:p>
            <a:p>
              <a:pPr algn="ctr" eaLnBrk="1" hangingPunct="1"/>
              <a:r>
                <a:rPr lang="zh-CN" altLang="en-US" sz="1400" b="1">
                  <a:latin typeface="Times New Roman" pitchFamily="18" charset="0"/>
                  <a:cs typeface="Arial" pitchFamily="34" charset="0"/>
                </a:rPr>
                <a:t>加入收藏或</a:t>
              </a:r>
              <a:endParaRPr lang="en-US" altLang="zh-CN" sz="1400" b="1">
                <a:latin typeface="Times New Roman" pitchFamily="18" charset="0"/>
                <a:cs typeface="Arial" pitchFamily="34" charset="0"/>
              </a:endParaRPr>
            </a:p>
            <a:p>
              <a:pPr algn="ctr" eaLnBrk="1" hangingPunct="1"/>
              <a:r>
                <a:rPr lang="zh-TW" altLang="en-US" sz="1400" b="1">
                  <a:latin typeface="Times New Roman" pitchFamily="18" charset="0"/>
                  <a:cs typeface="Arial" pitchFamily="34" charset="0"/>
                </a:rPr>
                <a:t>下載引文數據</a:t>
              </a:r>
              <a:endParaRPr lang="zh-TW" altLang="en-US" sz="1400" b="1">
                <a:latin typeface="Times New Roman" pitchFamily="18" charset="0"/>
                <a:ea typeface="PMingLiU" pitchFamily="18" charset="-120"/>
                <a:cs typeface="Arial" pitchFamily="34" charset="0"/>
              </a:endParaRPr>
            </a:p>
          </p:txBody>
        </p:sp>
        <p:pic>
          <p:nvPicPr>
            <p:cNvPr id="53263" name="Picture 18"/>
            <p:cNvPicPr>
              <a:picLocks noChangeAspect="1" noChangeArrowheads="1"/>
            </p:cNvPicPr>
            <p:nvPr/>
          </p:nvPicPr>
          <p:blipFill>
            <a:blip r:embed="rId8">
              <a:extLst>
                <a:ext uri="{28A0092B-C50C-407E-A947-70E740481C1C}">
                  <a14:useLocalDpi xmlns="" xmlns:a14="http://schemas.microsoft.com/office/drawing/2010/main" val="0"/>
                </a:ext>
              </a:extLst>
            </a:blip>
            <a:srcRect l="60069" t="58611" r="30629" b="34798"/>
            <a:stretch>
              <a:fillRect/>
            </a:stretch>
          </p:blipFill>
          <p:spPr bwMode="auto">
            <a:xfrm>
              <a:off x="6003629" y="4662681"/>
              <a:ext cx="1115680" cy="444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ight Arrow 5"/>
            <p:cNvSpPr/>
            <p:nvPr/>
          </p:nvSpPr>
          <p:spPr>
            <a:xfrm>
              <a:off x="1939547" y="4420617"/>
              <a:ext cx="312764" cy="241541"/>
            </a:xfrm>
            <a:prstGeom prst="rightArrow">
              <a:avLst/>
            </a:prstGeom>
            <a:solidFill>
              <a:srgbClr val="FF33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Right Arrow 20"/>
            <p:cNvSpPr/>
            <p:nvPr/>
          </p:nvSpPr>
          <p:spPr>
            <a:xfrm>
              <a:off x="1939547" y="5000634"/>
              <a:ext cx="312764" cy="241541"/>
            </a:xfrm>
            <a:prstGeom prst="rightArrow">
              <a:avLst/>
            </a:prstGeom>
            <a:solidFill>
              <a:srgbClr val="FF3399"/>
            </a:solidFill>
            <a:ln>
              <a:solidFill>
                <a:srgbClr val="FF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Tree>
    <p:extLst>
      <p:ext uri="{BB962C8B-B14F-4D97-AF65-F5344CB8AC3E}">
        <p14:creationId xmlns="" xmlns:p14="http://schemas.microsoft.com/office/powerpoint/2010/main" val="788299479"/>
      </p:ext>
    </p:extLst>
  </p:cSld>
  <p:clrMapOvr>
    <a:masterClrMapping/>
  </p:clrMapOvr>
  <p:transition spd="slow" advTm="9888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mph" presetSubtype="0" fill="hold" grpId="0" nodeType="clickEffect">
                                  <p:stCondLst>
                                    <p:cond delay="0"/>
                                  </p:stCondLst>
                                  <p:iterate type="lt">
                                    <p:tmPct val="4000"/>
                                  </p:iterate>
                                  <p:childTnLst>
                                    <p:set>
                                      <p:cBhvr override="childStyle">
                                        <p:cTn id="6" dur="500" fill="hold"/>
                                        <p:tgtEl>
                                          <p:spTgt spid="45066"/>
                                        </p:tgtEl>
                                        <p:attrNameLst>
                                          <p:attrName>style.textDecorationUnderline</p:attrName>
                                        </p:attrNameLst>
                                      </p:cBhvr>
                                      <p:to>
                                        <p:strVal val="tru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8" presetClass="emph" presetSubtype="0" fill="hold" grpId="0" nodeType="clickEffect">
                                  <p:stCondLst>
                                    <p:cond delay="0"/>
                                  </p:stCondLst>
                                  <p:iterate type="lt">
                                    <p:tmPct val="4000"/>
                                  </p:iterate>
                                  <p:childTnLst>
                                    <p:set>
                                      <p:cBhvr override="childStyle">
                                        <p:cTn id="10" dur="500" fill="hold"/>
                                        <p:tgtEl>
                                          <p:spTgt spid="45064"/>
                                        </p:tgtEl>
                                        <p:attrNameLst>
                                          <p:attrName>style.textDecorationUnderline</p:attrName>
                                        </p:attrNameLst>
                                      </p:cBhvr>
                                      <p:to>
                                        <p:strVal val="tru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8" presetClass="emph" presetSubtype="0" fill="hold" grpId="0" nodeType="clickEffect">
                                  <p:stCondLst>
                                    <p:cond delay="0"/>
                                  </p:stCondLst>
                                  <p:iterate type="lt">
                                    <p:tmPct val="4000"/>
                                  </p:iterate>
                                  <p:childTnLst>
                                    <p:set>
                                      <p:cBhvr override="childStyle">
                                        <p:cTn id="14" dur="500" fill="hold"/>
                                        <p:tgtEl>
                                          <p:spTgt spid="45068"/>
                                        </p:tgtEl>
                                        <p:attrNameLst>
                                          <p:attrName>style.textDecorationUnderline</p:attrName>
                                        </p:attrNameLst>
                                      </p:cBhvr>
                                      <p:to>
                                        <p:strVal val="tru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45064" grpId="0" animBg="1"/>
      <p:bldP spid="45066" grpId="0" animBg="1"/>
      <p:bldP spid="45068" grpId="0" animBg="1"/>
      <p:bldP spid="4506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BIG_3896-Publishing in Academic Journals_PRF2.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4276" name="Title 1"/>
          <p:cNvSpPr>
            <a:spLocks noGrp="1"/>
          </p:cNvSpPr>
          <p:nvPr>
            <p:ph type="title"/>
          </p:nvPr>
        </p:nvSpPr>
        <p:spPr>
          <a:xfrm>
            <a:off x="1258888" y="715963"/>
            <a:ext cx="5343525" cy="935037"/>
          </a:xfrm>
        </p:spPr>
        <p:txBody>
          <a:bodyPr lIns="0" tIns="0" rIns="0" bIns="0"/>
          <a:lstStyle/>
          <a:p>
            <a:pPr algn="l" eaLnBrk="1" hangingPunct="1"/>
            <a:r>
              <a:rPr lang="en-US" altLang="zh-CN" sz="3600" b="1" smtClean="0">
                <a:solidFill>
                  <a:srgbClr val="0070C0"/>
                </a:solidFill>
              </a:rPr>
              <a:t>Taylor &amp;Francis Online</a:t>
            </a:r>
            <a:br>
              <a:rPr lang="en-US" altLang="zh-CN" sz="3600" b="1" smtClean="0">
                <a:solidFill>
                  <a:srgbClr val="0070C0"/>
                </a:solidFill>
              </a:rPr>
            </a:br>
            <a:r>
              <a:rPr lang="zh-CN" altLang="en-US" sz="2800" b="1" smtClean="0">
                <a:solidFill>
                  <a:srgbClr val="0070C0"/>
                </a:solidFill>
              </a:rPr>
              <a:t>文章頁面</a:t>
            </a:r>
            <a:endParaRPr lang="en-GB" altLang="zh-CN" sz="2800" b="1" smtClean="0">
              <a:solidFill>
                <a:srgbClr val="0070C0"/>
              </a:solidFill>
            </a:endParaRPr>
          </a:p>
        </p:txBody>
      </p:sp>
      <p:pic>
        <p:nvPicPr>
          <p:cNvPr id="54277" name="Picture 11"/>
          <p:cNvPicPr>
            <a:picLocks noChangeAspect="1" noChangeArrowheads="1"/>
          </p:cNvPicPr>
          <p:nvPr/>
        </p:nvPicPr>
        <p:blipFill>
          <a:blip r:embed="rId5">
            <a:extLst>
              <a:ext uri="{28A0092B-C50C-407E-A947-70E740481C1C}">
                <a14:useLocalDpi xmlns="" xmlns:a14="http://schemas.microsoft.com/office/drawing/2010/main" val="0"/>
              </a:ext>
            </a:extLst>
          </a:blip>
          <a:srcRect l="13332" r="14607"/>
          <a:stretch>
            <a:fillRect/>
          </a:stretch>
        </p:blipFill>
        <p:spPr bwMode="auto">
          <a:xfrm>
            <a:off x="365125" y="2198688"/>
            <a:ext cx="8412163" cy="656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6" name="Rectangle 16"/>
          <p:cNvSpPr>
            <a:spLocks noChangeArrowheads="1"/>
          </p:cNvSpPr>
          <p:nvPr/>
        </p:nvSpPr>
        <p:spPr bwMode="auto">
          <a:xfrm>
            <a:off x="7226300" y="2198688"/>
            <a:ext cx="1223963" cy="439737"/>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Times New Roman" pitchFamily="18" charset="0"/>
                <a:ea typeface="PMingLiU" pitchFamily="18" charset="-120"/>
                <a:cs typeface="Arial" pitchFamily="34" charset="0"/>
              </a:rPr>
              <a:t>其他讀者閱讀</a:t>
            </a:r>
            <a:endParaRPr lang="en-US" altLang="zh-CN" sz="1400" b="1">
              <a:latin typeface="Times New Roman" pitchFamily="18" charset="0"/>
              <a:ea typeface="PMingLiU" pitchFamily="18" charset="-120"/>
              <a:cs typeface="Arial" pitchFamily="34" charset="0"/>
            </a:endParaRPr>
          </a:p>
          <a:p>
            <a:pPr algn="ctr" eaLnBrk="1" hangingPunct="1"/>
            <a:r>
              <a:rPr lang="zh-CN" altLang="en-US" sz="1400" b="1">
                <a:latin typeface="Times New Roman" pitchFamily="18" charset="0"/>
                <a:ea typeface="PMingLiU" pitchFamily="18" charset="-120"/>
                <a:cs typeface="Arial" pitchFamily="34" charset="0"/>
              </a:rPr>
              <a:t>的相關文章</a:t>
            </a:r>
            <a:endParaRPr lang="zh-TW" altLang="en-US" sz="1400" b="1">
              <a:latin typeface="Times New Roman" pitchFamily="18" charset="0"/>
              <a:ea typeface="PMingLiU" pitchFamily="18" charset="-120"/>
              <a:cs typeface="Arial" pitchFamily="34" charset="0"/>
            </a:endParaRPr>
          </a:p>
        </p:txBody>
      </p:sp>
      <p:sp>
        <p:nvSpPr>
          <p:cNvPr id="2" name="Rounded Rectangle 1"/>
          <p:cNvSpPr/>
          <p:nvPr/>
        </p:nvSpPr>
        <p:spPr>
          <a:xfrm>
            <a:off x="5635625" y="2490788"/>
            <a:ext cx="1031875" cy="361950"/>
          </a:xfrm>
          <a:prstGeom prst="round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Rounded Rectangle 14"/>
          <p:cNvSpPr/>
          <p:nvPr/>
        </p:nvSpPr>
        <p:spPr>
          <a:xfrm>
            <a:off x="5457825" y="4124325"/>
            <a:ext cx="1270000" cy="1047750"/>
          </a:xfrm>
          <a:prstGeom prst="roundRect">
            <a:avLst>
              <a:gd name="adj" fmla="val 6276"/>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46089" name="Rectangle 16"/>
          <p:cNvSpPr>
            <a:spLocks noChangeArrowheads="1"/>
          </p:cNvSpPr>
          <p:nvPr/>
        </p:nvSpPr>
        <p:spPr bwMode="auto">
          <a:xfrm>
            <a:off x="3629025" y="4276725"/>
            <a:ext cx="1828800" cy="742950"/>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a:latin typeface="Arial" pitchFamily="34" charset="0"/>
                <a:ea typeface="PMingLiU" pitchFamily="18" charset="-120"/>
                <a:cs typeface="Arial" pitchFamily="34" charset="0"/>
              </a:rPr>
              <a:t>提供文章首頁預覽</a:t>
            </a:r>
            <a:endParaRPr lang="en-US" altLang="zh-CN" sz="1400" b="1">
              <a:latin typeface="Arial" pitchFamily="34" charset="0"/>
              <a:ea typeface="PMingLiU" pitchFamily="18" charset="-120"/>
              <a:cs typeface="Arial" pitchFamily="34" charset="0"/>
            </a:endParaRPr>
          </a:p>
          <a:p>
            <a:pPr algn="ctr" eaLnBrk="1" hangingPunct="1"/>
            <a:r>
              <a:rPr lang="en-US" altLang="zh-CN" sz="1400" b="1">
                <a:latin typeface="Arial" pitchFamily="34" charset="0"/>
                <a:ea typeface="PMingLiU" pitchFamily="18" charset="-120"/>
                <a:cs typeface="Arial" pitchFamily="34" charset="0"/>
              </a:rPr>
              <a:t>HTML</a:t>
            </a:r>
            <a:r>
              <a:rPr lang="zh-TW" altLang="en-US" sz="1400" b="1">
                <a:latin typeface="Arial" pitchFamily="34" charset="0"/>
                <a:ea typeface="PMingLiU" pitchFamily="18" charset="-120"/>
                <a:cs typeface="Arial" pitchFamily="34" charset="0"/>
              </a:rPr>
              <a:t>格式線上閱覽</a:t>
            </a:r>
            <a:endParaRPr lang="en-US" altLang="zh-CN" sz="1400" b="1">
              <a:latin typeface="Arial" pitchFamily="34" charset="0"/>
              <a:ea typeface="PMingLiU" pitchFamily="18" charset="-120"/>
              <a:cs typeface="Arial" pitchFamily="34" charset="0"/>
            </a:endParaRPr>
          </a:p>
          <a:p>
            <a:pPr algn="ctr" eaLnBrk="1" hangingPunct="1"/>
            <a:r>
              <a:rPr lang="en-US" altLang="zh-CN" sz="1400" b="1">
                <a:latin typeface="Arial" pitchFamily="34" charset="0"/>
                <a:ea typeface="PMingLiU" pitchFamily="18" charset="-120"/>
                <a:cs typeface="Arial" pitchFamily="34" charset="0"/>
              </a:rPr>
              <a:t>PDF</a:t>
            </a:r>
            <a:r>
              <a:rPr lang="zh-TW" altLang="en-US" sz="1400" b="1">
                <a:latin typeface="Arial" pitchFamily="34" charset="0"/>
                <a:ea typeface="PMingLiU" pitchFamily="18" charset="-120"/>
                <a:cs typeface="Arial" pitchFamily="34" charset="0"/>
              </a:rPr>
              <a:t>格式全文下載</a:t>
            </a:r>
          </a:p>
        </p:txBody>
      </p:sp>
      <p:pic>
        <p:nvPicPr>
          <p:cNvPr id="3" name="B237355.wav">
            <a:hlinkClick r:id="" action="ppaction://media"/>
          </p:cNvPr>
          <p:cNvPicPr>
            <a:picLocks noRot="1" noChangeAspect="1"/>
          </p:cNvPicPr>
          <p:nvPr>
            <a:wavAudioFile r:embed="rId1" name="B23769D8.wav"/>
          </p:nvPr>
        </p:nvPicPr>
        <p:blipFill>
          <a:blip r:embed="rId6">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7">
            <a:extLst>
              <a:ext uri="{28A0092B-C50C-407E-A947-70E740481C1C}">
                <a14:useLocalDpi xmlns="" xmlns:a14="http://schemas.microsoft.com/office/drawing/2010/main" val="0"/>
              </a:ext>
            </a:extLst>
          </a:blip>
          <a:srcRect t="11369" r="69862" b="82967"/>
          <a:stretch>
            <a:fillRect/>
          </a:stretch>
        </p:blipFill>
        <p:spPr bwMode="auto">
          <a:xfrm>
            <a:off x="2132013" y="1651000"/>
            <a:ext cx="487997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60714650"/>
      </p:ext>
    </p:extLst>
  </p:cSld>
  <p:clrMapOvr>
    <a:masterClrMapping/>
  </p:clrMapOvr>
  <p:transition spd="slow" advTm="7954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08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46086" grpId="0" animBg="1"/>
      <p:bldP spid="2" grpId="0" animBg="1"/>
      <p:bldP spid="15" grpId="0" animBg="1"/>
      <p:bldP spid="4608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BIG_3896-Publishing in Academic Journals_PRF2.jp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5300" name="Title 1"/>
          <p:cNvSpPr>
            <a:spLocks noGrp="1"/>
          </p:cNvSpPr>
          <p:nvPr>
            <p:ph type="title"/>
          </p:nvPr>
        </p:nvSpPr>
        <p:spPr>
          <a:xfrm>
            <a:off x="1258888" y="715963"/>
            <a:ext cx="5343525" cy="935037"/>
          </a:xfrm>
        </p:spPr>
        <p:txBody>
          <a:bodyPr lIns="0" tIns="0" rIns="0" bIns="0"/>
          <a:lstStyle/>
          <a:p>
            <a:pPr algn="l" eaLnBrk="1" hangingPunct="1"/>
            <a:r>
              <a:rPr lang="en-US" altLang="zh-CN" sz="3600" b="1" smtClean="0">
                <a:solidFill>
                  <a:srgbClr val="0070C0"/>
                </a:solidFill>
              </a:rPr>
              <a:t>Taylor &amp; Francis Online</a:t>
            </a:r>
            <a:br>
              <a:rPr lang="en-US" altLang="zh-CN" sz="3600" b="1" smtClean="0">
                <a:solidFill>
                  <a:srgbClr val="0070C0"/>
                </a:solidFill>
              </a:rPr>
            </a:br>
            <a:r>
              <a:rPr lang="zh-CN" altLang="en-US" sz="2800" b="1" smtClean="0">
                <a:solidFill>
                  <a:srgbClr val="0070C0"/>
                </a:solidFill>
              </a:rPr>
              <a:t>文章頁面</a:t>
            </a:r>
            <a:r>
              <a:rPr lang="en-US" altLang="zh-CN" sz="2800" b="1" smtClean="0">
                <a:solidFill>
                  <a:srgbClr val="0070C0"/>
                </a:solidFill>
              </a:rPr>
              <a:t>- HTML</a:t>
            </a:r>
            <a:endParaRPr lang="en-GB" altLang="zh-CN" sz="2800" b="1" smtClean="0">
              <a:solidFill>
                <a:srgbClr val="0070C0"/>
              </a:solidFill>
            </a:endParaRPr>
          </a:p>
        </p:txBody>
      </p:sp>
      <p:pic>
        <p:nvPicPr>
          <p:cNvPr id="55301" name="Picture 2"/>
          <p:cNvPicPr>
            <a:picLocks noChangeAspect="1" noChangeArrowheads="1"/>
          </p:cNvPicPr>
          <p:nvPr/>
        </p:nvPicPr>
        <p:blipFill>
          <a:blip r:embed="rId6">
            <a:extLst>
              <a:ext uri="{28A0092B-C50C-407E-A947-70E740481C1C}">
                <a14:useLocalDpi xmlns="" xmlns:a14="http://schemas.microsoft.com/office/drawing/2010/main" val="0"/>
              </a:ext>
            </a:extLst>
          </a:blip>
          <a:srcRect l="25385" r="29723" b="10825"/>
          <a:stretch>
            <a:fillRect/>
          </a:stretch>
        </p:blipFill>
        <p:spPr bwMode="auto">
          <a:xfrm>
            <a:off x="363538" y="1638300"/>
            <a:ext cx="4337050" cy="484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363538" y="4246563"/>
            <a:ext cx="4337050" cy="620712"/>
            <a:chOff x="363538" y="4246563"/>
            <a:chExt cx="4337050" cy="620712"/>
          </a:xfrm>
        </p:grpSpPr>
        <p:sp>
          <p:nvSpPr>
            <p:cNvPr id="2" name="Rounded Rectangle 1"/>
            <p:cNvSpPr/>
            <p:nvPr/>
          </p:nvSpPr>
          <p:spPr>
            <a:xfrm>
              <a:off x="363538" y="4686300"/>
              <a:ext cx="4337050" cy="180975"/>
            </a:xfrm>
            <a:prstGeom prst="roundRect">
              <a:avLst/>
            </a:prstGeom>
            <a:no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5311" name="Rectangle 16"/>
            <p:cNvSpPr>
              <a:spLocks noChangeArrowheads="1"/>
            </p:cNvSpPr>
            <p:nvPr/>
          </p:nvSpPr>
          <p:spPr bwMode="auto">
            <a:xfrm>
              <a:off x="2797175" y="4246563"/>
              <a:ext cx="1903413" cy="439737"/>
            </a:xfrm>
            <a:prstGeom prst="rect">
              <a:avLst/>
            </a:prstGeom>
            <a:solidFill>
              <a:srgbClr val="FF33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sz="1400" b="1">
                  <a:latin typeface="Times New Roman" pitchFamily="18" charset="0"/>
                  <a:ea typeface="PMingLiU" pitchFamily="18" charset="-120"/>
                  <a:cs typeface="Arial" pitchFamily="34" charset="0"/>
                </a:rPr>
                <a:t>分享工具列</a:t>
              </a:r>
              <a:endParaRPr lang="en-US" altLang="zh-CN" sz="1400" b="1">
                <a:latin typeface="Times New Roman" pitchFamily="18" charset="0"/>
                <a:ea typeface="PMingLiU" pitchFamily="18" charset="-120"/>
                <a:cs typeface="Arial" pitchFamily="34" charset="0"/>
              </a:endParaRPr>
            </a:p>
            <a:p>
              <a:pPr algn="ctr" eaLnBrk="1" hangingPunct="1"/>
              <a:r>
                <a:rPr lang="zh-TW" altLang="en-US" sz="1400" b="1">
                  <a:latin typeface="Times New Roman" pitchFamily="18" charset="0"/>
                  <a:ea typeface="PMingLiU" pitchFamily="18" charset="-120"/>
                  <a:cs typeface="Arial" pitchFamily="34" charset="0"/>
                </a:rPr>
                <a:t>方便讀者收藏</a:t>
              </a:r>
              <a:r>
                <a:rPr lang="en-US" altLang="zh-CN" sz="1400" b="1">
                  <a:latin typeface="Times New Roman" pitchFamily="18" charset="0"/>
                  <a:ea typeface="PMingLiU" pitchFamily="18" charset="-120"/>
                  <a:cs typeface="Arial" pitchFamily="34" charset="0"/>
                </a:rPr>
                <a:t>/</a:t>
              </a:r>
              <a:r>
                <a:rPr lang="zh-CN" altLang="en-US" sz="1400" b="1">
                  <a:latin typeface="Times New Roman" pitchFamily="18" charset="0"/>
                  <a:ea typeface="PMingLiU" pitchFamily="18" charset="-120"/>
                  <a:cs typeface="Arial" pitchFamily="34" charset="0"/>
                </a:rPr>
                <a:t>分享文章</a:t>
              </a:r>
              <a:endParaRPr lang="zh-TW" altLang="en-US" sz="1400" b="1">
                <a:latin typeface="Times New Roman" pitchFamily="18" charset="0"/>
                <a:ea typeface="PMingLiU" pitchFamily="18" charset="-120"/>
                <a:cs typeface="Arial" pitchFamily="34" charset="0"/>
              </a:endParaRPr>
            </a:p>
          </p:txBody>
        </p:sp>
      </p:grpSp>
      <p:sp>
        <p:nvSpPr>
          <p:cNvPr id="15" name="Rounded Rectangle 14"/>
          <p:cNvSpPr/>
          <p:nvPr/>
        </p:nvSpPr>
        <p:spPr>
          <a:xfrm>
            <a:off x="417513" y="5078413"/>
            <a:ext cx="4208462" cy="1404937"/>
          </a:xfrm>
          <a:prstGeom prst="roundRect">
            <a:avLst>
              <a:gd name="adj" fmla="val 6276"/>
            </a:avLst>
          </a:prstGeom>
          <a:noFill/>
          <a:ln>
            <a:solidFill>
              <a:srgbClr val="3B8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10595" name="Picture 3"/>
          <p:cNvPicPr>
            <a:picLocks noChangeAspect="1" noChangeArrowheads="1"/>
          </p:cNvPicPr>
          <p:nvPr/>
        </p:nvPicPr>
        <p:blipFill>
          <a:blip r:embed="rId7">
            <a:extLst>
              <a:ext uri="{28A0092B-C50C-407E-A947-70E740481C1C}">
                <a14:useLocalDpi xmlns="" xmlns:a14="http://schemas.microsoft.com/office/drawing/2010/main" val="0"/>
              </a:ext>
            </a:extLst>
          </a:blip>
          <a:srcRect l="25980" t="19205" r="30701" b="24301"/>
          <a:stretch>
            <a:fillRect/>
          </a:stretch>
        </p:blipFill>
        <p:spPr bwMode="auto">
          <a:xfrm>
            <a:off x="4700588" y="1638300"/>
            <a:ext cx="3090862" cy="226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596" name="Picture 4"/>
          <p:cNvPicPr>
            <a:picLocks noChangeAspect="1" noChangeArrowheads="1"/>
          </p:cNvPicPr>
          <p:nvPr/>
        </p:nvPicPr>
        <p:blipFill>
          <a:blip r:embed="rId8">
            <a:extLst>
              <a:ext uri="{28A0092B-C50C-407E-A947-70E740481C1C}">
                <a14:useLocalDpi xmlns="" xmlns:a14="http://schemas.microsoft.com/office/drawing/2010/main" val="0"/>
              </a:ext>
            </a:extLst>
          </a:blip>
          <a:srcRect l="25980" t="3125" r="21574" b="3125"/>
          <a:stretch>
            <a:fillRect/>
          </a:stretch>
        </p:blipFill>
        <p:spPr bwMode="auto">
          <a:xfrm>
            <a:off x="5137150" y="2249488"/>
            <a:ext cx="3294063" cy="3309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0597" name="Picture 5"/>
          <p:cNvPicPr>
            <a:picLocks noChangeAspect="1" noChangeArrowheads="1"/>
          </p:cNvPicPr>
          <p:nvPr/>
        </p:nvPicPr>
        <p:blipFill>
          <a:blip r:embed="rId9">
            <a:extLst>
              <a:ext uri="{28A0092B-C50C-407E-A947-70E740481C1C}">
                <a14:useLocalDpi xmlns="" xmlns:a14="http://schemas.microsoft.com/office/drawing/2010/main" val="0"/>
              </a:ext>
            </a:extLst>
          </a:blip>
          <a:srcRect l="25874" t="12717" r="30280" b="4710"/>
          <a:stretch>
            <a:fillRect/>
          </a:stretch>
        </p:blipFill>
        <p:spPr bwMode="auto">
          <a:xfrm>
            <a:off x="5732463" y="2932113"/>
            <a:ext cx="3128962" cy="3311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116" name="Rectangle 16"/>
          <p:cNvSpPr>
            <a:spLocks noChangeArrowheads="1"/>
          </p:cNvSpPr>
          <p:nvPr/>
        </p:nvSpPr>
        <p:spPr bwMode="auto">
          <a:xfrm>
            <a:off x="2279650" y="5710238"/>
            <a:ext cx="3616325" cy="533400"/>
          </a:xfrm>
          <a:prstGeom prst="rect">
            <a:avLst/>
          </a:prstGeom>
          <a:solidFill>
            <a:srgbClr val="3B8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1400" b="1" dirty="0">
                <a:solidFill>
                  <a:schemeClr val="bg1"/>
                </a:solidFill>
                <a:latin typeface="Times New Roman" pitchFamily="18" charset="0"/>
                <a:cs typeface="Arial" pitchFamily="34" charset="0"/>
              </a:rPr>
              <a:t>選擇此工具選項查看此篇文章的</a:t>
            </a:r>
            <a:endParaRPr lang="en-US" altLang="zh-CN" sz="1400" b="1" dirty="0">
              <a:solidFill>
                <a:schemeClr val="bg1"/>
              </a:solidFill>
              <a:latin typeface="Times New Roman" pitchFamily="18" charset="0"/>
              <a:cs typeface="Arial" pitchFamily="34" charset="0"/>
            </a:endParaRPr>
          </a:p>
          <a:p>
            <a:pPr algn="ctr" eaLnBrk="1" hangingPunct="1"/>
            <a:r>
              <a:rPr lang="zh-TW" altLang="en-US" sz="1400" b="1" dirty="0">
                <a:solidFill>
                  <a:schemeClr val="bg1"/>
                </a:solidFill>
                <a:latin typeface="Times New Roman" pitchFamily="18" charset="0"/>
                <a:cs typeface="Arial" pitchFamily="34" charset="0"/>
              </a:rPr>
              <a:t>全文、 參考文獻、引用資訊</a:t>
            </a:r>
            <a:r>
              <a:rPr lang="zh-TW" altLang="en-US" sz="1400" b="1" dirty="0" smtClean="0">
                <a:solidFill>
                  <a:schemeClr val="bg1"/>
                </a:solidFill>
                <a:latin typeface="Times New Roman" pitchFamily="18" charset="0"/>
                <a:cs typeface="Arial" pitchFamily="34" charset="0"/>
              </a:rPr>
              <a:t>、再印</a:t>
            </a:r>
            <a:r>
              <a:rPr lang="zh-TW" altLang="en-US" sz="1400" b="1" dirty="0">
                <a:solidFill>
                  <a:schemeClr val="bg1"/>
                </a:solidFill>
                <a:latin typeface="Times New Roman" pitchFamily="18" charset="0"/>
                <a:cs typeface="Arial" pitchFamily="34" charset="0"/>
              </a:rPr>
              <a:t>、許可權等</a:t>
            </a:r>
            <a:endParaRPr lang="zh-TW" altLang="en-US" sz="1400" b="1" dirty="0">
              <a:solidFill>
                <a:schemeClr val="bg1"/>
              </a:solidFill>
              <a:latin typeface="Times New Roman" pitchFamily="18" charset="0"/>
              <a:ea typeface="PMingLiU" pitchFamily="18" charset="-120"/>
              <a:cs typeface="Arial" pitchFamily="34" charset="0"/>
            </a:endParaRPr>
          </a:p>
        </p:txBody>
      </p:sp>
      <p:pic>
        <p:nvPicPr>
          <p:cNvPr id="110598" name="Picture 6"/>
          <p:cNvPicPr>
            <a:picLocks noChangeAspect="1" noChangeArrowheads="1"/>
          </p:cNvPicPr>
          <p:nvPr/>
        </p:nvPicPr>
        <p:blipFill>
          <a:blip r:embed="rId10">
            <a:extLst>
              <a:ext uri="{28A0092B-C50C-407E-A947-70E740481C1C}">
                <a14:useLocalDpi xmlns="" xmlns:a14="http://schemas.microsoft.com/office/drawing/2010/main" val="0"/>
              </a:ext>
            </a:extLst>
          </a:blip>
          <a:srcRect l="26085" t="27193" r="30385" b="45197"/>
          <a:stretch>
            <a:fillRect/>
          </a:stretch>
        </p:blipFill>
        <p:spPr bwMode="auto">
          <a:xfrm>
            <a:off x="5041900" y="3670300"/>
            <a:ext cx="3357563" cy="1196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CDF6370.wav">
            <a:hlinkClick r:id="" action="ppaction://media"/>
          </p:cNvPr>
          <p:cNvPicPr>
            <a:picLocks noRot="1" noChangeAspect="1"/>
          </p:cNvPicPr>
          <p:nvPr>
            <a:wavAudioFile r:embed="rId2" name="CDF68B5D.wav"/>
          </p:nvPr>
        </p:nvPicPr>
        <p:blipFill>
          <a:blip r:embed="rId11">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 xmlns:p14="http://schemas.microsoft.com/office/powerpoint/2010/main" val="3913024047"/>
      </p:ext>
    </p:extLst>
  </p:cSld>
  <p:clrMapOvr>
    <a:masterClrMapping/>
  </p:clrMapOvr>
  <p:transition spd="slow" advTm="66645"/>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47116"/>
                                        </p:tgtEl>
                                        <p:attrNameLst>
                                          <p:attrName>style.visibility</p:attrName>
                                        </p:attrNameLst>
                                      </p:cBhvr>
                                      <p:to>
                                        <p:strVal val="visible"/>
                                      </p:to>
                                    </p:set>
                                    <p:animEffect transition="in" filter="barn(inVertical)">
                                      <p:cBhvr>
                                        <p:cTn id="16" dur="500"/>
                                        <p:tgtEl>
                                          <p:spTgt spid="4711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10595"/>
                                        </p:tgtEl>
                                        <p:attrNameLst>
                                          <p:attrName>style.visibility</p:attrName>
                                        </p:attrNameLst>
                                      </p:cBhvr>
                                      <p:to>
                                        <p:strVal val="visible"/>
                                      </p:to>
                                    </p:set>
                                    <p:anim calcmode="lin" valueType="num">
                                      <p:cBhvr additive="base">
                                        <p:cTn id="21" dur="500" fill="hold"/>
                                        <p:tgtEl>
                                          <p:spTgt spid="110595"/>
                                        </p:tgtEl>
                                        <p:attrNameLst>
                                          <p:attrName>ppt_x</p:attrName>
                                        </p:attrNameLst>
                                      </p:cBhvr>
                                      <p:tavLst>
                                        <p:tav tm="0">
                                          <p:val>
                                            <p:strVal val="#ppt_x"/>
                                          </p:val>
                                        </p:tav>
                                        <p:tav tm="100000">
                                          <p:val>
                                            <p:strVal val="#ppt_x"/>
                                          </p:val>
                                        </p:tav>
                                      </p:tavLst>
                                    </p:anim>
                                    <p:anim calcmode="lin" valueType="num">
                                      <p:cBhvr additive="base">
                                        <p:cTn id="22" dur="500" fill="hold"/>
                                        <p:tgtEl>
                                          <p:spTgt spid="11059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10596"/>
                                        </p:tgtEl>
                                        <p:attrNameLst>
                                          <p:attrName>style.visibility</p:attrName>
                                        </p:attrNameLst>
                                      </p:cBhvr>
                                      <p:to>
                                        <p:strVal val="visible"/>
                                      </p:to>
                                    </p:set>
                                    <p:anim calcmode="lin" valueType="num">
                                      <p:cBhvr additive="base">
                                        <p:cTn id="27" dur="500" fill="hold"/>
                                        <p:tgtEl>
                                          <p:spTgt spid="110596"/>
                                        </p:tgtEl>
                                        <p:attrNameLst>
                                          <p:attrName>ppt_x</p:attrName>
                                        </p:attrNameLst>
                                      </p:cBhvr>
                                      <p:tavLst>
                                        <p:tav tm="0">
                                          <p:val>
                                            <p:strVal val="#ppt_x"/>
                                          </p:val>
                                        </p:tav>
                                        <p:tav tm="100000">
                                          <p:val>
                                            <p:strVal val="#ppt_x"/>
                                          </p:val>
                                        </p:tav>
                                      </p:tavLst>
                                    </p:anim>
                                    <p:anim calcmode="lin" valueType="num">
                                      <p:cBhvr additive="base">
                                        <p:cTn id="28" dur="500" fill="hold"/>
                                        <p:tgtEl>
                                          <p:spTgt spid="110596"/>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10597"/>
                                        </p:tgtEl>
                                        <p:attrNameLst>
                                          <p:attrName>style.visibility</p:attrName>
                                        </p:attrNameLst>
                                      </p:cBhvr>
                                      <p:to>
                                        <p:strVal val="visible"/>
                                      </p:to>
                                    </p:set>
                                    <p:anim calcmode="lin" valueType="num">
                                      <p:cBhvr additive="base">
                                        <p:cTn id="33" dur="500" fill="hold"/>
                                        <p:tgtEl>
                                          <p:spTgt spid="110597"/>
                                        </p:tgtEl>
                                        <p:attrNameLst>
                                          <p:attrName>ppt_x</p:attrName>
                                        </p:attrNameLst>
                                      </p:cBhvr>
                                      <p:tavLst>
                                        <p:tav tm="0">
                                          <p:val>
                                            <p:strVal val="#ppt_x"/>
                                          </p:val>
                                        </p:tav>
                                        <p:tav tm="100000">
                                          <p:val>
                                            <p:strVal val="#ppt_x"/>
                                          </p:val>
                                        </p:tav>
                                      </p:tavLst>
                                    </p:anim>
                                    <p:anim calcmode="lin" valueType="num">
                                      <p:cBhvr additive="base">
                                        <p:cTn id="34" dur="500" fill="hold"/>
                                        <p:tgtEl>
                                          <p:spTgt spid="110597"/>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10598"/>
                                        </p:tgtEl>
                                        <p:attrNameLst>
                                          <p:attrName>style.visibility</p:attrName>
                                        </p:attrNameLst>
                                      </p:cBhvr>
                                      <p:to>
                                        <p:strVal val="visible"/>
                                      </p:to>
                                    </p:set>
                                    <p:anim calcmode="lin" valueType="num">
                                      <p:cBhvr additive="base">
                                        <p:cTn id="39" dur="500" fill="hold"/>
                                        <p:tgtEl>
                                          <p:spTgt spid="110598"/>
                                        </p:tgtEl>
                                        <p:attrNameLst>
                                          <p:attrName>ppt_x</p:attrName>
                                        </p:attrNameLst>
                                      </p:cBhvr>
                                      <p:tavLst>
                                        <p:tav tm="0">
                                          <p:val>
                                            <p:strVal val="#ppt_x"/>
                                          </p:val>
                                        </p:tav>
                                        <p:tav tm="100000">
                                          <p:val>
                                            <p:strVal val="#ppt_x"/>
                                          </p:val>
                                        </p:tav>
                                      </p:tavLst>
                                    </p:anim>
                                    <p:anim calcmode="lin" valueType="num">
                                      <p:cBhvr additive="base">
                                        <p:cTn id="40" dur="500" fill="hold"/>
                                        <p:tgtEl>
                                          <p:spTgt spid="1105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
                </p:tgtEl>
              </p:cMediaNode>
            </p:audio>
          </p:childTnLst>
        </p:cTn>
      </p:par>
    </p:tnLst>
    <p:bldLst>
      <p:bldP spid="471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1588"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368300" y="715963"/>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7172" name="Title 1"/>
          <p:cNvSpPr>
            <a:spLocks noGrp="1"/>
          </p:cNvSpPr>
          <p:nvPr>
            <p:ph type="title"/>
          </p:nvPr>
        </p:nvSpPr>
        <p:spPr>
          <a:xfrm>
            <a:off x="1258888" y="715963"/>
            <a:ext cx="5343525" cy="935037"/>
          </a:xfrm>
        </p:spPr>
        <p:txBody>
          <a:bodyPr lIns="0" tIns="0" rIns="0" bIns="0"/>
          <a:lstStyle/>
          <a:p>
            <a:pPr algn="l" eaLnBrk="1" hangingPunct="1"/>
            <a:r>
              <a:rPr lang="en-US" altLang="zh-CN" sz="3600" b="1" dirty="0" smtClean="0">
                <a:solidFill>
                  <a:srgbClr val="0070C0"/>
                </a:solidFill>
              </a:rPr>
              <a:t>Taylor &amp; Francis</a:t>
            </a:r>
            <a:br>
              <a:rPr lang="en-US" altLang="zh-CN" sz="3600" b="1" dirty="0" smtClean="0">
                <a:solidFill>
                  <a:srgbClr val="0070C0"/>
                </a:solidFill>
              </a:rPr>
            </a:br>
            <a:r>
              <a:rPr lang="zh-TW" altLang="en-US" sz="2800" b="1" dirty="0" smtClean="0">
                <a:solidFill>
                  <a:srgbClr val="0070C0"/>
                </a:solidFill>
                <a:cs typeface="Arial" pitchFamily="34" charset="0"/>
              </a:rPr>
              <a:t>人文社會科學期刊合輯 </a:t>
            </a:r>
            <a:r>
              <a:rPr lang="en-GB" altLang="zh-CN" sz="2800" b="1" dirty="0" smtClean="0">
                <a:solidFill>
                  <a:srgbClr val="0070C0"/>
                </a:solidFill>
              </a:rPr>
              <a:t>(SSH)</a:t>
            </a:r>
            <a:endParaRPr lang="en-GB" altLang="zh-CN" sz="2800" dirty="0" smtClean="0">
              <a:solidFill>
                <a:srgbClr val="0070C0"/>
              </a:solidFill>
              <a:latin typeface="Arial" charset="0"/>
              <a:cs typeface="Arial" charset="0"/>
            </a:endParaRPr>
          </a:p>
        </p:txBody>
      </p:sp>
      <p:sp>
        <p:nvSpPr>
          <p:cNvPr id="7173" name="TextBox 24"/>
          <p:cNvSpPr txBox="1">
            <a:spLocks noChangeArrowheads="1"/>
          </p:cNvSpPr>
          <p:nvPr/>
        </p:nvSpPr>
        <p:spPr bwMode="auto">
          <a:xfrm>
            <a:off x="4787900" y="1820863"/>
            <a:ext cx="3892550" cy="36933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pPr>
            <a:r>
              <a:rPr lang="zh-TW" altLang="en-US" sz="2600" dirty="0" smtClean="0">
                <a:solidFill>
                  <a:prstClr val="black"/>
                </a:solidFill>
                <a:latin typeface="Arial" charset="0"/>
                <a:cs typeface="Arial" charset="0"/>
              </a:rPr>
              <a:t>全球最大的人文社科期刊資料庫</a:t>
            </a:r>
            <a:endParaRPr lang="en-US" altLang="zh-TW" sz="2600" dirty="0" smtClean="0">
              <a:solidFill>
                <a:prstClr val="black"/>
              </a:solidFill>
              <a:latin typeface="Arial" charset="0"/>
              <a:cs typeface="Arial" charset="0"/>
            </a:endParaRPr>
          </a:p>
          <a:p>
            <a:pPr eaLnBrk="1" hangingPunct="1">
              <a:spcBef>
                <a:spcPct val="0"/>
              </a:spcBef>
            </a:pPr>
            <a:r>
              <a:rPr lang="en-US" altLang="zh-CN" sz="2600" dirty="0" smtClean="0">
                <a:solidFill>
                  <a:prstClr val="black"/>
                </a:solidFill>
                <a:latin typeface="Arial" charset="0"/>
                <a:cs typeface="Arial" charset="0"/>
              </a:rPr>
              <a:t>11</a:t>
            </a:r>
            <a:r>
              <a:rPr lang="en-US" altLang="zh-TW" sz="2600" dirty="0" smtClean="0">
                <a:solidFill>
                  <a:prstClr val="black"/>
                </a:solidFill>
                <a:latin typeface="Arial" charset="0"/>
                <a:cs typeface="Arial" charset="0"/>
              </a:rPr>
              <a:t>00</a:t>
            </a:r>
            <a:r>
              <a:rPr lang="zh-TW" altLang="en-US" sz="2600" dirty="0" smtClean="0">
                <a:solidFill>
                  <a:prstClr val="black"/>
                </a:solidFill>
                <a:latin typeface="Arial" charset="0"/>
                <a:cs typeface="Arial" charset="0"/>
              </a:rPr>
              <a:t>多</a:t>
            </a:r>
            <a:r>
              <a:rPr lang="zh-CN" altLang="en-US" sz="2600" dirty="0" smtClean="0">
                <a:solidFill>
                  <a:prstClr val="black"/>
                </a:solidFill>
                <a:latin typeface="Arial" charset="0"/>
                <a:cs typeface="Arial" charset="0"/>
              </a:rPr>
              <a:t>種期刊；</a:t>
            </a:r>
            <a:endParaRPr lang="en-US" altLang="zh-CN" sz="2600" dirty="0" smtClean="0">
              <a:solidFill>
                <a:prstClr val="black"/>
              </a:solidFill>
              <a:latin typeface="Arial" charset="0"/>
              <a:cs typeface="Arial" charset="0"/>
            </a:endParaRPr>
          </a:p>
          <a:p>
            <a:pPr eaLnBrk="1" hangingPunct="1">
              <a:spcBef>
                <a:spcPct val="0"/>
              </a:spcBef>
            </a:pPr>
            <a:r>
              <a:rPr lang="zh-CN" altLang="en-US" sz="2600" dirty="0" smtClean="0">
                <a:solidFill>
                  <a:prstClr val="black"/>
                </a:solidFill>
                <a:latin typeface="Arial" charset="0"/>
                <a:cs typeface="Arial" charset="0"/>
              </a:rPr>
              <a:t>内容最早回溯至</a:t>
            </a:r>
            <a:r>
              <a:rPr lang="en-US" altLang="zh-CN" sz="2600" dirty="0" smtClean="0">
                <a:solidFill>
                  <a:prstClr val="black"/>
                </a:solidFill>
                <a:latin typeface="Arial" charset="0"/>
                <a:cs typeface="Arial" charset="0"/>
              </a:rPr>
              <a:t>1997</a:t>
            </a:r>
          </a:p>
          <a:p>
            <a:pPr eaLnBrk="1" hangingPunct="1">
              <a:spcBef>
                <a:spcPct val="0"/>
              </a:spcBef>
            </a:pPr>
            <a:r>
              <a:rPr lang="en-US" altLang="zh-CN" sz="2600" dirty="0" smtClean="0">
                <a:solidFill>
                  <a:prstClr val="black"/>
                </a:solidFill>
                <a:latin typeface="Arial" charset="0"/>
                <a:cs typeface="Arial" charset="0"/>
                <a:sym typeface="Wingdings" pitchFamily="2" charset="2"/>
              </a:rPr>
              <a:t>14</a:t>
            </a:r>
            <a:r>
              <a:rPr lang="zh-CN" altLang="en-US" sz="2600" dirty="0" smtClean="0">
                <a:solidFill>
                  <a:prstClr val="black"/>
                </a:solidFill>
                <a:latin typeface="Arial" charset="0"/>
                <a:cs typeface="Arial" charset="0"/>
                <a:sym typeface="Wingdings" pitchFamily="2" charset="2"/>
              </a:rPr>
              <a:t>個學科領域</a:t>
            </a:r>
            <a:endParaRPr lang="en-US" altLang="zh-CN" sz="2600" dirty="0" smtClean="0">
              <a:solidFill>
                <a:prstClr val="black"/>
              </a:solidFill>
              <a:latin typeface="Arial" charset="0"/>
              <a:cs typeface="Arial" charset="0"/>
              <a:sym typeface="Wingdings" pitchFamily="2" charset="2"/>
            </a:endParaRPr>
          </a:p>
          <a:p>
            <a:pPr eaLnBrk="1" hangingPunct="1">
              <a:spcBef>
                <a:spcPct val="0"/>
              </a:spcBef>
            </a:pPr>
            <a:r>
              <a:rPr lang="en-US" altLang="zh-CN" sz="2600" dirty="0" smtClean="0">
                <a:solidFill>
                  <a:prstClr val="black"/>
                </a:solidFill>
                <a:latin typeface="Arial" charset="0"/>
                <a:cs typeface="Arial" charset="0"/>
              </a:rPr>
              <a:t>47%</a:t>
            </a:r>
            <a:r>
              <a:rPr lang="zh-CN" altLang="en-US" sz="2600" dirty="0" smtClean="0">
                <a:solidFill>
                  <a:prstClr val="black"/>
                </a:solidFill>
                <a:latin typeface="Arial" charset="0"/>
                <a:cs typeface="Arial" charset="0"/>
              </a:rPr>
              <a:t>的期刊被</a:t>
            </a:r>
            <a:r>
              <a:rPr lang="en-US" altLang="zh-CN" sz="2600" dirty="0" smtClean="0">
                <a:solidFill>
                  <a:prstClr val="black"/>
                </a:solidFill>
                <a:latin typeface="Arial" charset="0"/>
                <a:cs typeface="Arial" charset="0"/>
              </a:rPr>
              <a:t>SSCI/A&amp;HI</a:t>
            </a:r>
            <a:r>
              <a:rPr lang="zh-TW" altLang="en-US" sz="2600" dirty="0">
                <a:solidFill>
                  <a:prstClr val="black"/>
                </a:solidFill>
                <a:latin typeface="Arial" charset="0"/>
                <a:cs typeface="Arial" charset="0"/>
              </a:rPr>
              <a:t> </a:t>
            </a:r>
            <a:r>
              <a:rPr lang="zh-TW" altLang="en-US" sz="2600" dirty="0" smtClean="0">
                <a:solidFill>
                  <a:prstClr val="black"/>
                </a:solidFill>
                <a:latin typeface="Arial" charset="0"/>
                <a:cs typeface="Arial" charset="0"/>
              </a:rPr>
              <a:t>收錄</a:t>
            </a:r>
            <a:r>
              <a:rPr lang="zh-CN" altLang="en-US" sz="2600" dirty="0" smtClean="0">
                <a:solidFill>
                  <a:prstClr val="black"/>
                </a:solidFill>
                <a:latin typeface="Arial" charset="0"/>
                <a:cs typeface="Arial" charset="0"/>
              </a:rPr>
              <a:t>，是被</a:t>
            </a:r>
            <a:r>
              <a:rPr lang="zh-TW" altLang="en-US" sz="2600" dirty="0" smtClean="0">
                <a:solidFill>
                  <a:prstClr val="black"/>
                </a:solidFill>
                <a:latin typeface="Arial" charset="0"/>
                <a:cs typeface="Arial" charset="0"/>
              </a:rPr>
              <a:t> </a:t>
            </a:r>
            <a:r>
              <a:rPr lang="en-GB" altLang="zh-CN" sz="2600" dirty="0" smtClean="0">
                <a:solidFill>
                  <a:prstClr val="black"/>
                </a:solidFill>
                <a:latin typeface="Arial" charset="0"/>
                <a:cs typeface="Arial" charset="0"/>
              </a:rPr>
              <a:t>SSCI</a:t>
            </a:r>
            <a:r>
              <a:rPr lang="zh-TW" altLang="en-US" sz="2600" dirty="0" smtClean="0">
                <a:solidFill>
                  <a:prstClr val="black"/>
                </a:solidFill>
                <a:latin typeface="Arial" charset="0"/>
                <a:cs typeface="Arial" charset="0"/>
              </a:rPr>
              <a:t> 收錄期刊數量最多的出版社</a:t>
            </a:r>
            <a:endParaRPr lang="en-US" altLang="zh-CN" sz="2600" dirty="0" smtClean="0">
              <a:solidFill>
                <a:prstClr val="black"/>
              </a:solidFill>
              <a:latin typeface="Arial" charset="0"/>
              <a:cs typeface="Arial" charset="0"/>
            </a:endParaRPr>
          </a:p>
        </p:txBody>
      </p:sp>
      <p:pic>
        <p:nvPicPr>
          <p:cNvPr id="7174" name="Picture 4" descr="http://www.tandfonline.com/na101/home/literatum/publisher/tandf/journals/content/cswe20/2014/cswe20.v033.i04/cswe20.v033.i04/20140321-01/cswe20.v033.i04.cover.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31825" y="1820863"/>
            <a:ext cx="1047750" cy="1476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5" name="Picture 6" descr="http://www.tandfonline.com/na101/home/literatum/publisher/tandf/journals/content/reae20/2014/reae20.v009.i02/reae20.v009.i02/20140324-01/reae20.v009.i02.cover.jpg"/>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860550" y="1801813"/>
            <a:ext cx="1047750" cy="149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6" name="Picture 10" descr="http://www.tandfonline.com/na101/home/literatum/publisher/tandf/journals/content/hpsd20/2014/hpsd20.v024.i02/hpsd20.v024.i02/20140408-01/hpsd20.v024.i02.cover.jpg"/>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1079500" y="2876550"/>
            <a:ext cx="1047750" cy="149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7" name="Picture 14" descr="http://www.tandfonline.com/na101/home/literatum/publisher/tandf/journals/content/rjcp20/2014/rjcp20.v040.i01/rjcp20.v040.i01/20140304-01/rjcp20.v040.i01.cover.jpg"/>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3203575" y="1757363"/>
            <a:ext cx="1047750" cy="149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8" name="Picture 16" descr="http://www.tandfonline.com/na101/home/literatum/publisher/tandf/journals/content/wcmh20/2014/wcmh20.v009.i01/wcmh20.v009.i01/20140319-01/wcmh20.v009.i01.cover.jp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485775" y="3949700"/>
            <a:ext cx="1047750" cy="149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9" name="Picture 12" descr="http://www.tandfonline.com/na101/home/literatum/publisher/tandf/journals/content/uart20/2014/uart20.v031.i01/uart20.v031.i01/20140314-01/uart20.v031.i01.cover.jpg"/>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2274888" y="2876550"/>
            <a:ext cx="1157287" cy="149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80" name="Picture 18" descr="http://www.tandfonline.com/na101/home/literatum/publisher/tandf/journals/content/hicp20/2014/hicp20.v013.i01/hicp20.v013.i01/20140313-01/hicp20.v013.i01.cover.jpg"/>
          <p:cNvPicPr>
            <a:picLocks noChangeAspect="1" noChangeArrowheads="1"/>
          </p:cNvPicPr>
          <p:nvPr/>
        </p:nvPicPr>
        <p:blipFill>
          <a:blip r:embed="rId10">
            <a:extLst>
              <a:ext uri="{28A0092B-C50C-407E-A947-70E740481C1C}">
                <a14:useLocalDpi xmlns="" xmlns:a14="http://schemas.microsoft.com/office/drawing/2010/main" val="0"/>
              </a:ext>
            </a:extLst>
          </a:blip>
          <a:srcRect/>
          <a:stretch>
            <a:fillRect/>
          </a:stretch>
        </p:blipFill>
        <p:spPr bwMode="auto">
          <a:xfrm>
            <a:off x="1693863" y="3949700"/>
            <a:ext cx="1047750" cy="1495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81" name="Picture 20" descr="http://www.tandfonline.com/na101/home/literatum/publisher/tandf/journals/content/rpco20/2014/rpco20.v020.i02/rpco20.v020.i02/20140328-01/rpco20.v020.i02.cover.jpg"/>
          <p:cNvPicPr>
            <a:picLocks noChangeAspect="1" noChangeArrowheads="1"/>
          </p:cNvPicPr>
          <p:nvPr/>
        </p:nvPicPr>
        <p:blipFill>
          <a:blip r:embed="rId11">
            <a:extLst>
              <a:ext uri="{28A0092B-C50C-407E-A947-70E740481C1C}">
                <a14:useLocalDpi xmlns="" xmlns:a14="http://schemas.microsoft.com/office/drawing/2010/main" val="0"/>
              </a:ext>
            </a:extLst>
          </a:blip>
          <a:srcRect/>
          <a:stretch>
            <a:fillRect/>
          </a:stretch>
        </p:blipFill>
        <p:spPr bwMode="auto">
          <a:xfrm>
            <a:off x="2908300" y="3941763"/>
            <a:ext cx="1047750" cy="1503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82" name="Picture 24" descr="http://www.tandfonline.com/na101/home/literatum/publisher/tandf/journals/content/camh20/2014/camh20.v018.i05/camh20.v018.i05/20140513-01/camh20.v018.i05.cover.jpg"/>
          <p:cNvPicPr>
            <a:picLocks noChangeAspect="1" noChangeArrowheads="1"/>
          </p:cNvPicPr>
          <p:nvPr/>
        </p:nvPicPr>
        <p:blipFill>
          <a:blip r:embed="rId12">
            <a:extLst>
              <a:ext uri="{28A0092B-C50C-407E-A947-70E740481C1C}">
                <a14:useLocalDpi xmlns="" xmlns:a14="http://schemas.microsoft.com/office/drawing/2010/main" val="0"/>
              </a:ext>
            </a:extLst>
          </a:blip>
          <a:srcRect/>
          <a:stretch>
            <a:fillRect/>
          </a:stretch>
        </p:blipFill>
        <p:spPr bwMode="auto">
          <a:xfrm>
            <a:off x="812800" y="4978400"/>
            <a:ext cx="104775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83" name="Picture 26" descr="http://www.tandfonline.com/na101/home/literatum/publisher/tandf/journals/content/ujrd20/2014/ujrd20.v085.i05/ujrd20.v085.i05/20140430-01/ujrd20.v085.i05.cover.jpg"/>
          <p:cNvPicPr>
            <a:picLocks noChangeAspect="1" noChangeArrowheads="1"/>
          </p:cNvPicPr>
          <p:nvPr/>
        </p:nvPicPr>
        <p:blipFill>
          <a:blip r:embed="rId13">
            <a:extLst>
              <a:ext uri="{28A0092B-C50C-407E-A947-70E740481C1C}">
                <a14:useLocalDpi xmlns="" xmlns:a14="http://schemas.microsoft.com/office/drawing/2010/main" val="0"/>
              </a:ext>
            </a:extLst>
          </a:blip>
          <a:srcRect/>
          <a:stretch>
            <a:fillRect/>
          </a:stretch>
        </p:blipFill>
        <p:spPr bwMode="auto">
          <a:xfrm>
            <a:off x="2217738" y="4929188"/>
            <a:ext cx="104775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84" name="Picture 28" descr="http://www.tandfonline.com/na101/home/literatum/publisher/tandf/journals/content/tjpt20/2014/tjpt20.v027.i02/tjpt20.v027.i02/20140401-01/tjpt20.v027.i02.cover.jpg"/>
          <p:cNvPicPr>
            <a:picLocks noChangeAspect="1" noChangeArrowheads="1"/>
          </p:cNvPicPr>
          <p:nvPr/>
        </p:nvPicPr>
        <p:blipFill>
          <a:blip r:embed="rId14">
            <a:extLst>
              <a:ext uri="{28A0092B-C50C-407E-A947-70E740481C1C}">
                <a14:useLocalDpi xmlns="" xmlns:a14="http://schemas.microsoft.com/office/drawing/2010/main" val="0"/>
              </a:ext>
            </a:extLst>
          </a:blip>
          <a:srcRect/>
          <a:stretch>
            <a:fillRect/>
          </a:stretch>
        </p:blipFill>
        <p:spPr bwMode="auto">
          <a:xfrm>
            <a:off x="3576638" y="4929188"/>
            <a:ext cx="104775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2665308473"/>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BIG_3896-Publishing in Academic Journals_PRF2.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613E370.wav">
            <a:hlinkClick r:id="" action="ppaction://media"/>
          </p:cNvPr>
          <p:cNvPicPr>
            <a:picLocks noRot="1" noChangeAspect="1"/>
          </p:cNvPicPr>
          <p:nvPr>
            <a:wavAudioFile r:embed="rId1" name="613EE029.wav"/>
          </p:nvPr>
        </p:nvPicPr>
        <p:blipFill>
          <a:blip r:embed="rId5">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6324" name="Picture 6"/>
          <p:cNvPicPr>
            <a:picLocks noChangeAspect="1" noChangeArrowheads="1"/>
          </p:cNvPicPr>
          <p:nvPr/>
        </p:nvPicPr>
        <p:blipFill>
          <a:blip r:embed="rId6">
            <a:extLst>
              <a:ext uri="{28A0092B-C50C-407E-A947-70E740481C1C}">
                <a14:useLocalDpi xmlns="" xmlns:a14="http://schemas.microsoft.com/office/drawing/2010/main" val="0"/>
              </a:ext>
            </a:extLst>
          </a:blip>
          <a:srcRect l="29054" r="28964" b="16853"/>
          <a:stretch>
            <a:fillRect/>
          </a:stretch>
        </p:blipFill>
        <p:spPr bwMode="auto">
          <a:xfrm>
            <a:off x="363538" y="1651000"/>
            <a:ext cx="4208462" cy="468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6326" name="Title 1"/>
          <p:cNvSpPr txBox="1">
            <a:spLocks/>
          </p:cNvSpPr>
          <p:nvPr/>
        </p:nvSpPr>
        <p:spPr bwMode="auto">
          <a:xfrm>
            <a:off x="1258888" y="715963"/>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defTabSz="914400" eaLnBrk="1" hangingPunct="1"/>
            <a:r>
              <a:rPr lang="en-US" altLang="zh-CN" sz="3600" b="1">
                <a:solidFill>
                  <a:srgbClr val="0070C0"/>
                </a:solidFill>
              </a:rPr>
              <a:t>Taylor &amp; Francis Online</a:t>
            </a:r>
            <a:br>
              <a:rPr lang="en-US" altLang="zh-CN" sz="3600" b="1">
                <a:solidFill>
                  <a:srgbClr val="0070C0"/>
                </a:solidFill>
              </a:rPr>
            </a:br>
            <a:r>
              <a:rPr lang="zh-CN" altLang="en-US" sz="2800" b="1">
                <a:solidFill>
                  <a:srgbClr val="0070C0"/>
                </a:solidFill>
              </a:rPr>
              <a:t>文章頁面</a:t>
            </a:r>
            <a:r>
              <a:rPr lang="en-US" altLang="zh-CN" sz="2800" b="1">
                <a:solidFill>
                  <a:srgbClr val="0070C0"/>
                </a:solidFill>
              </a:rPr>
              <a:t>- PDF</a:t>
            </a:r>
            <a:endParaRPr lang="en-GB" altLang="zh-CN" sz="2800" b="1">
              <a:solidFill>
                <a:srgbClr val="0070C0"/>
              </a:solidFill>
            </a:endParaRPr>
          </a:p>
        </p:txBody>
      </p:sp>
      <p:pic>
        <p:nvPicPr>
          <p:cNvPr id="56327" name="Picture 7"/>
          <p:cNvPicPr>
            <a:picLocks noChangeAspect="1" noChangeArrowheads="1"/>
          </p:cNvPicPr>
          <p:nvPr/>
        </p:nvPicPr>
        <p:blipFill>
          <a:blip r:embed="rId7">
            <a:extLst>
              <a:ext uri="{28A0092B-C50C-407E-A947-70E740481C1C}">
                <a14:useLocalDpi xmlns="" xmlns:a14="http://schemas.microsoft.com/office/drawing/2010/main" val="0"/>
              </a:ext>
            </a:extLst>
          </a:blip>
          <a:srcRect l="28951" r="28989" b="17464"/>
          <a:stretch>
            <a:fillRect/>
          </a:stretch>
        </p:blipFill>
        <p:spPr bwMode="auto">
          <a:xfrm>
            <a:off x="4529138" y="1651000"/>
            <a:ext cx="4248150" cy="468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Group 3"/>
          <p:cNvGrpSpPr>
            <a:grpSpLocks/>
          </p:cNvGrpSpPr>
          <p:nvPr/>
        </p:nvGrpSpPr>
        <p:grpSpPr bwMode="auto">
          <a:xfrm>
            <a:off x="450850" y="1774825"/>
            <a:ext cx="4243388" cy="4135438"/>
            <a:chOff x="450376" y="1774209"/>
            <a:chExt cx="4244454" cy="4135272"/>
          </a:xfrm>
        </p:grpSpPr>
        <p:sp>
          <p:nvSpPr>
            <p:cNvPr id="3" name="Rounded Rectangle 2"/>
            <p:cNvSpPr/>
            <p:nvPr/>
          </p:nvSpPr>
          <p:spPr>
            <a:xfrm>
              <a:off x="450376" y="1774209"/>
              <a:ext cx="3930050" cy="492105"/>
            </a:xfrm>
            <a:prstGeom prst="round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Rounded Rectangle 10"/>
            <p:cNvSpPr/>
            <p:nvPr/>
          </p:nvSpPr>
          <p:spPr>
            <a:xfrm>
              <a:off x="4529689" y="2953675"/>
              <a:ext cx="165141" cy="2955806"/>
            </a:xfrm>
            <a:prstGeom prst="roundRect">
              <a:avLst/>
            </a:prstGeom>
            <a:noFill/>
            <a:ln w="28575">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Tree>
    <p:extLst>
      <p:ext uri="{BB962C8B-B14F-4D97-AF65-F5344CB8AC3E}">
        <p14:creationId xmlns="" xmlns:p14="http://schemas.microsoft.com/office/powerpoint/2010/main" val="1258865535"/>
      </p:ext>
    </p:extLst>
  </p:cSld>
  <p:clrMapOvr>
    <a:masterClrMapping/>
  </p:clrMapOvr>
  <p:transition spd="slow" advTm="31485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915"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65125" y="1651000"/>
            <a:ext cx="8413750" cy="47307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8917" name="Title 1"/>
          <p:cNvSpPr>
            <a:spLocks noGrp="1"/>
          </p:cNvSpPr>
          <p:nvPr>
            <p:ph type="title"/>
          </p:nvPr>
        </p:nvSpPr>
        <p:spPr>
          <a:xfrm>
            <a:off x="1258888" y="715963"/>
            <a:ext cx="5343525" cy="935037"/>
          </a:xfrm>
        </p:spPr>
        <p:txBody>
          <a:bodyPr lIns="0" tIns="0" rIns="0" bIns="0"/>
          <a:lstStyle/>
          <a:p>
            <a:pPr algn="l" eaLnBrk="1" hangingPunct="1"/>
            <a:r>
              <a:rPr lang="en-US" altLang="zh-CN" sz="3600" b="1" smtClean="0">
                <a:solidFill>
                  <a:srgbClr val="0070C0"/>
                </a:solidFill>
              </a:rPr>
              <a:t>Taylor &amp; Francis Online</a:t>
            </a:r>
            <a:br>
              <a:rPr lang="en-US" altLang="zh-CN" sz="3600" b="1" smtClean="0">
                <a:solidFill>
                  <a:srgbClr val="0070C0"/>
                </a:solidFill>
              </a:rPr>
            </a:br>
            <a:r>
              <a:rPr lang="zh-CN" altLang="en-US" sz="2800" b="1" smtClean="0">
                <a:solidFill>
                  <a:srgbClr val="0070C0"/>
                </a:solidFill>
              </a:rPr>
              <a:t>新功能介绍 </a:t>
            </a:r>
            <a:r>
              <a:rPr lang="en-US" altLang="zh-CN" sz="2800" b="1" smtClean="0">
                <a:solidFill>
                  <a:srgbClr val="0070C0"/>
                </a:solidFill>
              </a:rPr>
              <a:t>- colwiz iPDF reader</a:t>
            </a:r>
            <a:endParaRPr lang="en-GB" altLang="zh-CN" sz="2800" b="1" smtClean="0">
              <a:solidFill>
                <a:srgbClr val="0070C0"/>
              </a:solidFill>
            </a:endParaRPr>
          </a:p>
        </p:txBody>
      </p:sp>
      <p:sp>
        <p:nvSpPr>
          <p:cNvPr id="38918" name="Slide Number Placeholder 1"/>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34A5526B-E637-4356-BA6B-3C839AEC4923}" type="slidenum">
              <a:rPr lang="zh-CN" altLang="en-US" smtClean="0">
                <a:solidFill>
                  <a:srgbClr val="898989"/>
                </a:solidFill>
                <a:latin typeface="Arial" charset="0"/>
                <a:cs typeface="Arial" charset="0"/>
              </a:rPr>
              <a:pPr eaLnBrk="1" hangingPunct="1">
                <a:spcBef>
                  <a:spcPct val="0"/>
                </a:spcBef>
                <a:buFontTx/>
                <a:buNone/>
              </a:pPr>
              <a:t>61</a:t>
            </a:fld>
            <a:endParaRPr lang="zh-CN" altLang="en-US" smtClean="0">
              <a:solidFill>
                <a:srgbClr val="898989"/>
              </a:solidFill>
              <a:latin typeface="Arial" charset="0"/>
              <a:cs typeface="Arial" charset="0"/>
            </a:endParaRPr>
          </a:p>
        </p:txBody>
      </p:sp>
      <p:grpSp>
        <p:nvGrpSpPr>
          <p:cNvPr id="15" name="Group 14"/>
          <p:cNvGrpSpPr>
            <a:grpSpLocks/>
          </p:cNvGrpSpPr>
          <p:nvPr/>
        </p:nvGrpSpPr>
        <p:grpSpPr bwMode="auto">
          <a:xfrm>
            <a:off x="1028700" y="1651000"/>
            <a:ext cx="3081338" cy="2260600"/>
            <a:chOff x="1028360" y="1651000"/>
            <a:chExt cx="3081677" cy="2260435"/>
          </a:xfrm>
        </p:grpSpPr>
        <p:sp>
          <p:nvSpPr>
            <p:cNvPr id="5" name="Rounded Rectangle 4"/>
            <p:cNvSpPr/>
            <p:nvPr/>
          </p:nvSpPr>
          <p:spPr>
            <a:xfrm>
              <a:off x="1579284" y="1651000"/>
              <a:ext cx="2530753" cy="27303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38925" name="Picture 2"/>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028360" y="2311235"/>
              <a:ext cx="923925" cy="5238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8926" name="Picture 4"/>
            <p:cNvPicPr>
              <a:picLocks noChangeAspect="1" noChangeArrowheads="1"/>
            </p:cNvPicPr>
            <p:nvPr/>
          </p:nvPicPr>
          <p:blipFill>
            <a:blip r:embed="rId6">
              <a:extLst>
                <a:ext uri="{28A0092B-C50C-407E-A947-70E740481C1C}">
                  <a14:useLocalDpi xmlns="" xmlns:a14="http://schemas.microsoft.com/office/drawing/2010/main" val="0"/>
                </a:ext>
              </a:extLst>
            </a:blip>
            <a:srcRect/>
            <a:stretch>
              <a:fillRect/>
            </a:stretch>
          </p:blipFill>
          <p:spPr bwMode="auto">
            <a:xfrm>
              <a:off x="2129147" y="2311235"/>
              <a:ext cx="990600" cy="160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11" name="Straight Arrow Connector 10"/>
            <p:cNvCxnSpPr>
              <a:endCxn id="38925" idx="0"/>
            </p:cNvCxnSpPr>
            <p:nvPr/>
          </p:nvCxnSpPr>
          <p:spPr>
            <a:xfrm flipH="1">
              <a:off x="1490374" y="1924030"/>
              <a:ext cx="638245" cy="38732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endCxn id="38926" idx="0"/>
            </p:cNvCxnSpPr>
            <p:nvPr/>
          </p:nvCxnSpPr>
          <p:spPr>
            <a:xfrm flipH="1">
              <a:off x="2623974" y="1924030"/>
              <a:ext cx="123839" cy="387322"/>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a:grpSpLocks/>
          </p:cNvGrpSpPr>
          <p:nvPr/>
        </p:nvGrpSpPr>
        <p:grpSpPr bwMode="auto">
          <a:xfrm>
            <a:off x="1952625" y="1651000"/>
            <a:ext cx="6813550" cy="4386263"/>
            <a:chOff x="1797906" y="1301171"/>
            <a:chExt cx="6813128" cy="4385503"/>
          </a:xfrm>
        </p:grpSpPr>
        <p:pic>
          <p:nvPicPr>
            <p:cNvPr id="38921" name="Picture 13"/>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1797906" y="2345749"/>
              <a:ext cx="5548188" cy="33409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6" name="Rounded Rectangle 15"/>
            <p:cNvSpPr/>
            <p:nvPr/>
          </p:nvSpPr>
          <p:spPr>
            <a:xfrm>
              <a:off x="7891942" y="1301171"/>
              <a:ext cx="719092" cy="27300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7" name="Straight Arrow Connector 6"/>
            <p:cNvCxnSpPr>
              <a:stCxn id="16" idx="1"/>
              <a:endCxn id="38921" idx="0"/>
            </p:cNvCxnSpPr>
            <p:nvPr/>
          </p:nvCxnSpPr>
          <p:spPr>
            <a:xfrm flipH="1">
              <a:off x="4572684" y="1437672"/>
              <a:ext cx="3319257" cy="907893"/>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 xmlns:p14="http://schemas.microsoft.com/office/powerpoint/2010/main" val="20166330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4" presetClass="entr" presetSubtype="1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4" presetClass="exit" presetSubtype="10" fill="hold" nodeType="clickEffect">
                                  <p:stCondLst>
                                    <p:cond delay="0"/>
                                  </p:stCondLst>
                                  <p:childTnLst>
                                    <p:animEffect transition="out" filter="randombar(horizontal)">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0" y="0"/>
            <a:ext cx="9144000" cy="6862763"/>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endParaRPr lang="en-US" altLang="zh-CN" sz="7200" dirty="0"/>
          </a:p>
          <a:p>
            <a:pPr algn="ctr" eaLnBrk="1" hangingPunct="1"/>
            <a:endParaRPr lang="en-US" altLang="zh-CN" sz="7200" dirty="0"/>
          </a:p>
          <a:p>
            <a:pPr algn="ctr" eaLnBrk="1" hangingPunct="1"/>
            <a:r>
              <a:rPr lang="en-US" altLang="zh-CN" sz="7200" dirty="0" smtClean="0">
                <a:solidFill>
                  <a:schemeClr val="bg1"/>
                </a:solidFill>
              </a:rPr>
              <a:t>TFO</a:t>
            </a:r>
            <a:r>
              <a:rPr lang="zh-CN" altLang="en-US" sz="7200" dirty="0" smtClean="0">
                <a:solidFill>
                  <a:schemeClr val="bg1"/>
                </a:solidFill>
              </a:rPr>
              <a:t>行動</a:t>
            </a:r>
            <a:r>
              <a:rPr lang="zh-TW" altLang="en-US" sz="7200" dirty="0" smtClean="0">
                <a:solidFill>
                  <a:schemeClr val="bg1"/>
                </a:solidFill>
              </a:rPr>
              <a:t>閱讀</a:t>
            </a:r>
            <a:endParaRPr lang="en-US" altLang="zh-CN" sz="7200" dirty="0">
              <a:solidFill>
                <a:schemeClr val="bg1"/>
              </a:solidFill>
            </a:endParaRPr>
          </a:p>
          <a:p>
            <a:pPr algn="ctr" eaLnBrk="1" hangingPunct="1"/>
            <a:r>
              <a:rPr lang="en-GB" altLang="zh-TW" sz="2800" b="1" dirty="0">
                <a:solidFill>
                  <a:schemeClr val="bg1"/>
                </a:solidFill>
                <a:latin typeface="Arial" pitchFamily="34" charset="0"/>
              </a:rPr>
              <a:t>Taylor &amp; Francis Online</a:t>
            </a:r>
            <a:br>
              <a:rPr lang="en-GB" altLang="zh-TW" sz="2800" b="1" dirty="0">
                <a:solidFill>
                  <a:schemeClr val="bg1"/>
                </a:solidFill>
                <a:latin typeface="Arial" pitchFamily="34" charset="0"/>
              </a:rPr>
            </a:br>
            <a:r>
              <a:rPr lang="zh-TW" altLang="en-US" sz="2800" b="1" dirty="0">
                <a:solidFill>
                  <a:schemeClr val="bg1"/>
                </a:solidFill>
                <a:latin typeface="Arial" pitchFamily="34" charset="0"/>
              </a:rPr>
              <a:t>支援智慧設</a:t>
            </a:r>
            <a:r>
              <a:rPr lang="zh-TW" altLang="en-US" sz="2800" b="1" dirty="0" smtClean="0">
                <a:solidFill>
                  <a:schemeClr val="bg1"/>
                </a:solidFill>
                <a:latin typeface="Arial" pitchFamily="34" charset="0"/>
              </a:rPr>
              <a:t>備行動閱</a:t>
            </a:r>
            <a:r>
              <a:rPr lang="zh-TW" altLang="en-US" sz="2800" b="1" dirty="0">
                <a:solidFill>
                  <a:schemeClr val="bg1"/>
                </a:solidFill>
                <a:latin typeface="Arial" pitchFamily="34" charset="0"/>
              </a:rPr>
              <a:t>讀</a:t>
            </a:r>
            <a:r>
              <a:rPr lang="en-US" altLang="zh-CN" sz="2800" b="1" dirty="0">
                <a:solidFill>
                  <a:srgbClr val="000000"/>
                </a:solidFill>
                <a:latin typeface="Arial" pitchFamily="34" charset="0"/>
              </a:rPr>
              <a:t/>
            </a:r>
            <a:br>
              <a:rPr lang="en-US" altLang="zh-CN" sz="2800" b="1" dirty="0">
                <a:solidFill>
                  <a:srgbClr val="000000"/>
                </a:solidFill>
                <a:latin typeface="Arial" pitchFamily="34" charset="0"/>
              </a:rPr>
            </a:br>
            <a:endParaRPr lang="en-US" altLang="zh-CN" sz="2800" b="1" dirty="0">
              <a:solidFill>
                <a:srgbClr val="000000"/>
              </a:solidFill>
              <a:latin typeface="Arial" pitchFamily="34" charset="0"/>
            </a:endParaRPr>
          </a:p>
          <a:p>
            <a:pPr algn="ctr" eaLnBrk="1" hangingPunct="1"/>
            <a:endParaRPr lang="en-US" altLang="zh-CN" sz="2800" b="1" dirty="0">
              <a:solidFill>
                <a:srgbClr val="000000"/>
              </a:solidFill>
              <a:latin typeface="Arial" pitchFamily="34" charset="0"/>
            </a:endParaRPr>
          </a:p>
          <a:p>
            <a:pPr algn="ctr" eaLnBrk="1" hangingPunct="1"/>
            <a:endParaRPr lang="en-US" altLang="zh-CN" sz="2800" b="1" dirty="0">
              <a:solidFill>
                <a:srgbClr val="000000"/>
              </a:solidFill>
              <a:latin typeface="Arial" pitchFamily="34" charset="0"/>
            </a:endParaRPr>
          </a:p>
          <a:p>
            <a:pPr algn="ctr" eaLnBrk="1" hangingPunct="1"/>
            <a:endParaRPr lang="en-US" altLang="zh-CN" sz="2800" b="1" dirty="0">
              <a:solidFill>
                <a:srgbClr val="000000"/>
              </a:solidFill>
              <a:latin typeface="Arial" pitchFamily="34" charset="0"/>
            </a:endParaRPr>
          </a:p>
          <a:p>
            <a:pPr algn="ctr" eaLnBrk="1" hangingPunct="1"/>
            <a:endParaRPr lang="en-US" altLang="zh-CN" sz="2800" b="1" dirty="0">
              <a:solidFill>
                <a:srgbClr val="000000"/>
              </a:solidFill>
              <a:latin typeface="Arial" pitchFamily="34" charset="0"/>
            </a:endParaRPr>
          </a:p>
          <a:p>
            <a:pPr algn="ctr" eaLnBrk="1" hangingPunct="1"/>
            <a:endParaRPr lang="zh-CN" altLang="en-US" sz="2800" dirty="0">
              <a:solidFill>
                <a:srgbClr val="0000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0484" name="Title 1"/>
          <p:cNvSpPr>
            <a:spLocks noGrp="1"/>
          </p:cNvSpPr>
          <p:nvPr>
            <p:ph type="title"/>
          </p:nvPr>
        </p:nvSpPr>
        <p:spPr>
          <a:xfrm>
            <a:off x="1258888" y="715963"/>
            <a:ext cx="5343525" cy="935037"/>
          </a:xfrm>
        </p:spPr>
        <p:txBody>
          <a:bodyPr lIns="0" tIns="0" rIns="0" bIns="0"/>
          <a:lstStyle/>
          <a:p>
            <a:pPr algn="l" eaLnBrk="1" hangingPunct="1"/>
            <a:r>
              <a:rPr lang="en-US" altLang="zh-CN" sz="3600" b="1" dirty="0" smtClean="0">
                <a:solidFill>
                  <a:srgbClr val="0070C0"/>
                </a:solidFill>
              </a:rPr>
              <a:t>Taylor &amp;Francis</a:t>
            </a:r>
            <a:br>
              <a:rPr lang="en-US" altLang="zh-CN" sz="3600" b="1" dirty="0" smtClean="0">
                <a:solidFill>
                  <a:srgbClr val="0070C0"/>
                </a:solidFill>
              </a:rPr>
            </a:br>
            <a:r>
              <a:rPr lang="zh-TW" altLang="en-US" sz="2800" b="1" dirty="0" smtClean="0">
                <a:solidFill>
                  <a:srgbClr val="0070C0"/>
                </a:solidFill>
              </a:rPr>
              <a:t>行動設備配對</a:t>
            </a:r>
            <a:endParaRPr lang="en-GB" altLang="zh-CN" sz="2800" dirty="0" smtClean="0">
              <a:solidFill>
                <a:srgbClr val="0070C0"/>
              </a:solidFill>
              <a:latin typeface="Arial" pitchFamily="34" charset="0"/>
              <a:cs typeface="Arial" pitchFamily="34" charset="0"/>
            </a:endParaRPr>
          </a:p>
        </p:txBody>
      </p:sp>
      <p:sp>
        <p:nvSpPr>
          <p:cNvPr id="20485" name="Rectangle 1"/>
          <p:cNvSpPr>
            <a:spLocks noChangeArrowheads="1"/>
          </p:cNvSpPr>
          <p:nvPr/>
        </p:nvSpPr>
        <p:spPr bwMode="auto">
          <a:xfrm>
            <a:off x="3206750" y="2087563"/>
            <a:ext cx="4940300" cy="277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dirty="0" smtClean="0">
                <a:latin typeface="Arial" pitchFamily="34" charset="0"/>
              </a:rPr>
              <a:t>支</a:t>
            </a:r>
            <a:r>
              <a:rPr lang="zh-TW" altLang="en-US" b="1" dirty="0" smtClean="0">
                <a:latin typeface="Arial" pitchFamily="34" charset="0"/>
              </a:rPr>
              <a:t>援</a:t>
            </a:r>
            <a:r>
              <a:rPr lang="en-US" altLang="zh-CN" b="1" dirty="0" smtClean="0">
                <a:latin typeface="Arial" pitchFamily="34" charset="0"/>
              </a:rPr>
              <a:t>Blackberry</a:t>
            </a:r>
            <a:r>
              <a:rPr lang="zh-CN" altLang="en-US" b="1" dirty="0">
                <a:latin typeface="Arial" pitchFamily="34" charset="0"/>
              </a:rPr>
              <a:t>、</a:t>
            </a:r>
            <a:r>
              <a:rPr lang="en-US" altLang="zh-CN" b="1" dirty="0">
                <a:latin typeface="Arial" pitchFamily="34" charset="0"/>
              </a:rPr>
              <a:t>Apple</a:t>
            </a:r>
            <a:r>
              <a:rPr lang="zh-CN" altLang="en-US" b="1" dirty="0">
                <a:latin typeface="Arial" pitchFamily="34" charset="0"/>
              </a:rPr>
              <a:t>和</a:t>
            </a:r>
            <a:r>
              <a:rPr lang="en-US" altLang="zh-CN" b="1" dirty="0">
                <a:latin typeface="Arial" pitchFamily="34" charset="0"/>
              </a:rPr>
              <a:t>Android</a:t>
            </a:r>
            <a:r>
              <a:rPr lang="zh-CN" altLang="en-US" b="1" dirty="0">
                <a:latin typeface="Arial" pitchFamily="34" charset="0"/>
              </a:rPr>
              <a:t>應用系統</a:t>
            </a:r>
            <a:endParaRPr lang="en-US" altLang="zh-CN" b="1" dirty="0">
              <a:latin typeface="Arial" pitchFamily="34" charset="0"/>
            </a:endParaRPr>
          </a:p>
          <a:p>
            <a:pPr eaLnBrk="1" hangingPunct="1"/>
            <a:endParaRPr lang="en-US" altLang="zh-CN" dirty="0">
              <a:latin typeface="Arial" pitchFamily="34" charset="0"/>
            </a:endParaRPr>
          </a:p>
          <a:p>
            <a:pPr eaLnBrk="1" hangingPunct="1"/>
            <a:r>
              <a:rPr lang="zh-CN" altLang="en-US" sz="2400" b="1" dirty="0">
                <a:solidFill>
                  <a:srgbClr val="C00000"/>
                </a:solidFill>
                <a:latin typeface="Arial" pitchFamily="34" charset="0"/>
              </a:rPr>
              <a:t>無</a:t>
            </a:r>
            <a:r>
              <a:rPr lang="en-US" altLang="zh-CN" sz="2400" b="1" dirty="0" err="1">
                <a:solidFill>
                  <a:srgbClr val="C00000"/>
                </a:solidFill>
                <a:latin typeface="Arial" pitchFamily="34" charset="0"/>
              </a:rPr>
              <a:t>WiFi</a:t>
            </a:r>
            <a:r>
              <a:rPr lang="zh-TW" altLang="en-US" sz="2400" b="1" dirty="0">
                <a:solidFill>
                  <a:srgbClr val="C00000"/>
                </a:solidFill>
                <a:latin typeface="Arial" pitchFamily="34" charset="0"/>
              </a:rPr>
              <a:t>的情況</a:t>
            </a:r>
            <a:r>
              <a:rPr lang="zh-TW" altLang="en-US" sz="2400" b="1" dirty="0" smtClean="0">
                <a:solidFill>
                  <a:srgbClr val="C00000"/>
                </a:solidFill>
                <a:latin typeface="Arial" pitchFamily="34" charset="0"/>
              </a:rPr>
              <a:t>下配對</a:t>
            </a:r>
            <a:r>
              <a:rPr lang="zh-CN" altLang="en-US" sz="2400" dirty="0" smtClean="0">
                <a:solidFill>
                  <a:srgbClr val="C00000"/>
                </a:solidFill>
                <a:latin typeface="Arial" pitchFamily="34" charset="0"/>
              </a:rPr>
              <a:t>：</a:t>
            </a:r>
            <a:endParaRPr lang="en-US" altLang="zh-CN" sz="2400" dirty="0">
              <a:solidFill>
                <a:srgbClr val="C00000"/>
              </a:solidFill>
              <a:latin typeface="Arial" pitchFamily="34" charset="0"/>
            </a:endParaRPr>
          </a:p>
          <a:p>
            <a:pPr eaLnBrk="1" hangingPunct="1"/>
            <a:r>
              <a:rPr lang="zh-CN" altLang="en-US" dirty="0">
                <a:latin typeface="Arial" pitchFamily="34" charset="0"/>
              </a:rPr>
              <a:t>在機構</a:t>
            </a:r>
            <a:r>
              <a:rPr lang="en-US" altLang="zh-CN" dirty="0">
                <a:latin typeface="Arial" pitchFamily="34" charset="0"/>
              </a:rPr>
              <a:t>IP</a:t>
            </a:r>
            <a:r>
              <a:rPr lang="zh-TW" altLang="en-US" dirty="0">
                <a:latin typeface="Arial" pitchFamily="34" charset="0"/>
              </a:rPr>
              <a:t>範圍內的終</a:t>
            </a:r>
            <a:r>
              <a:rPr lang="zh-TW" altLang="en-US" dirty="0" smtClean="0">
                <a:latin typeface="Arial" pitchFamily="34" charset="0"/>
              </a:rPr>
              <a:t>端電腦登</a:t>
            </a:r>
            <a:r>
              <a:rPr lang="zh-TW" altLang="en-US" dirty="0">
                <a:latin typeface="Arial" pitchFamily="34" charset="0"/>
              </a:rPr>
              <a:t>錄</a:t>
            </a:r>
            <a:r>
              <a:rPr lang="en-US" altLang="zh-CN" dirty="0" smtClean="0">
                <a:latin typeface="Arial" pitchFamily="34" charset="0"/>
              </a:rPr>
              <a:t>TFO</a:t>
            </a:r>
            <a:r>
              <a:rPr lang="zh-TW" altLang="en-US" dirty="0" smtClean="0">
                <a:latin typeface="Arial" pitchFamily="34" charset="0"/>
              </a:rPr>
              <a:t>配對行動設備，配對碼</a:t>
            </a:r>
            <a:r>
              <a:rPr lang="zh-TW" altLang="en-US" dirty="0">
                <a:latin typeface="Arial" pitchFamily="34" charset="0"/>
              </a:rPr>
              <a:t>在</a:t>
            </a:r>
            <a:r>
              <a:rPr lang="en-US" altLang="zh-CN" dirty="0">
                <a:latin typeface="Arial" pitchFamily="34" charset="0"/>
              </a:rPr>
              <a:t>5</a:t>
            </a:r>
            <a:r>
              <a:rPr lang="zh-TW" altLang="en-US" dirty="0">
                <a:latin typeface="Arial" pitchFamily="34" charset="0"/>
              </a:rPr>
              <a:t>分鐘之內需輸</a:t>
            </a:r>
            <a:r>
              <a:rPr lang="zh-TW" altLang="en-US" dirty="0" smtClean="0">
                <a:latin typeface="Arial" pitchFamily="34" charset="0"/>
              </a:rPr>
              <a:t>入行動設</a:t>
            </a:r>
            <a:r>
              <a:rPr lang="zh-TW" altLang="en-US" dirty="0">
                <a:latin typeface="Arial" pitchFamily="34" charset="0"/>
              </a:rPr>
              <a:t>備；</a:t>
            </a:r>
            <a:endParaRPr lang="en-US" altLang="zh-CN" dirty="0">
              <a:latin typeface="Arial" pitchFamily="34" charset="0"/>
            </a:endParaRPr>
          </a:p>
          <a:p>
            <a:pPr eaLnBrk="1" hangingPunct="1"/>
            <a:r>
              <a:rPr lang="zh-TW" altLang="en-US" dirty="0" smtClean="0">
                <a:latin typeface="Arial" pitchFamily="34" charset="0"/>
              </a:rPr>
              <a:t>行動設</a:t>
            </a:r>
            <a:r>
              <a:rPr lang="zh-TW" altLang="en-US" dirty="0">
                <a:latin typeface="Arial" pitchFamily="34" charset="0"/>
              </a:rPr>
              <a:t>備與您的帳戶綁定</a:t>
            </a:r>
            <a:r>
              <a:rPr lang="zh-TW" altLang="en-US" dirty="0" smtClean="0">
                <a:latin typeface="Arial" pitchFamily="34" charset="0"/>
              </a:rPr>
              <a:t>，配對</a:t>
            </a:r>
            <a:r>
              <a:rPr lang="en-US" altLang="zh-CN" dirty="0" smtClean="0">
                <a:latin typeface="Arial" pitchFamily="34" charset="0"/>
              </a:rPr>
              <a:t>180</a:t>
            </a:r>
            <a:r>
              <a:rPr lang="zh-CN" altLang="en-US" dirty="0">
                <a:latin typeface="Arial" pitchFamily="34" charset="0"/>
              </a:rPr>
              <a:t>天內有效</a:t>
            </a:r>
            <a:endParaRPr lang="en-US" altLang="zh-CN" dirty="0">
              <a:latin typeface="Arial" pitchFamily="34" charset="0"/>
            </a:endParaRPr>
          </a:p>
          <a:p>
            <a:pPr eaLnBrk="1" hangingPunct="1"/>
            <a:endParaRPr lang="en-US" altLang="zh-CN" b="1" dirty="0">
              <a:latin typeface="Arial" pitchFamily="34" charset="0"/>
            </a:endParaRPr>
          </a:p>
          <a:p>
            <a:pPr eaLnBrk="1" hangingPunct="1"/>
            <a:r>
              <a:rPr lang="zh-CN" altLang="en-US" sz="2400" b="1" dirty="0">
                <a:solidFill>
                  <a:srgbClr val="C00000"/>
                </a:solidFill>
                <a:latin typeface="Arial" pitchFamily="34" charset="0"/>
              </a:rPr>
              <a:t>有</a:t>
            </a:r>
            <a:r>
              <a:rPr lang="en-US" altLang="zh-CN" sz="2400" b="1" dirty="0" err="1">
                <a:solidFill>
                  <a:srgbClr val="C00000"/>
                </a:solidFill>
                <a:latin typeface="Arial" pitchFamily="34" charset="0"/>
              </a:rPr>
              <a:t>WiFi</a:t>
            </a:r>
            <a:r>
              <a:rPr lang="zh-TW" altLang="en-US" sz="2400" b="1" dirty="0">
                <a:solidFill>
                  <a:srgbClr val="C00000"/>
                </a:solidFill>
                <a:latin typeface="Arial" pitchFamily="34" charset="0"/>
              </a:rPr>
              <a:t>的情況</a:t>
            </a:r>
            <a:r>
              <a:rPr lang="zh-TW" altLang="en-US" sz="2400" b="1" dirty="0" smtClean="0">
                <a:solidFill>
                  <a:srgbClr val="C00000"/>
                </a:solidFill>
                <a:latin typeface="Arial" pitchFamily="34" charset="0"/>
              </a:rPr>
              <a:t>下配對</a:t>
            </a:r>
            <a:r>
              <a:rPr lang="zh-CN" altLang="en-US" sz="2400" dirty="0" smtClean="0">
                <a:solidFill>
                  <a:srgbClr val="C00000"/>
                </a:solidFill>
                <a:latin typeface="Arial" pitchFamily="34" charset="0"/>
              </a:rPr>
              <a:t>：</a:t>
            </a:r>
            <a:endParaRPr lang="en-US" altLang="zh-CN" sz="2400" dirty="0">
              <a:solidFill>
                <a:srgbClr val="C00000"/>
              </a:solidFill>
              <a:latin typeface="Arial" pitchFamily="34" charset="0"/>
            </a:endParaRPr>
          </a:p>
          <a:p>
            <a:pPr eaLnBrk="1" hangingPunct="1"/>
            <a:r>
              <a:rPr lang="zh-TW" altLang="en-US" dirty="0">
                <a:latin typeface="Arial" pitchFamily="34" charset="0"/>
              </a:rPr>
              <a:t>開</a:t>
            </a:r>
            <a:r>
              <a:rPr lang="zh-TW" altLang="en-US" dirty="0" smtClean="0">
                <a:latin typeface="Arial" pitchFamily="34" charset="0"/>
              </a:rPr>
              <a:t>啟行動設</a:t>
            </a:r>
            <a:r>
              <a:rPr lang="zh-TW" altLang="en-US" dirty="0">
                <a:latin typeface="Arial" pitchFamily="34" charset="0"/>
              </a:rPr>
              <a:t>備進行自</a:t>
            </a:r>
            <a:r>
              <a:rPr lang="zh-TW" altLang="en-US" dirty="0" smtClean="0">
                <a:latin typeface="Arial" pitchFamily="34" charset="0"/>
              </a:rPr>
              <a:t>動配對</a:t>
            </a:r>
            <a:endParaRPr lang="en-US" altLang="zh-CN" dirty="0"/>
          </a:p>
        </p:txBody>
      </p:sp>
      <p:pic>
        <p:nvPicPr>
          <p:cNvPr id="20486" name="Picture 5"/>
          <p:cNvPicPr>
            <a:picLocks noChangeAspect="1"/>
          </p:cNvPicPr>
          <p:nvPr/>
        </p:nvPicPr>
        <p:blipFill>
          <a:blip r:embed="rId4">
            <a:extLst>
              <a:ext uri="{28A0092B-C50C-407E-A947-70E740481C1C}">
                <a14:useLocalDpi xmlns="" xmlns:a14="http://schemas.microsoft.com/office/drawing/2010/main" val="0"/>
              </a:ext>
            </a:extLst>
          </a:blip>
          <a:srcRect b="38680"/>
          <a:stretch>
            <a:fillRect/>
          </a:stretch>
        </p:blipFill>
        <p:spPr bwMode="auto">
          <a:xfrm>
            <a:off x="685800" y="2360613"/>
            <a:ext cx="2003425" cy="412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793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Rectangle 27"/>
          <p:cNvSpPr/>
          <p:nvPr/>
        </p:nvSpPr>
        <p:spPr>
          <a:xfrm>
            <a:off x="368300" y="715963"/>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ndParaRPr>
          </a:p>
        </p:txBody>
      </p:sp>
      <p:sp>
        <p:nvSpPr>
          <p:cNvPr id="45060" name="Title 1"/>
          <p:cNvSpPr>
            <a:spLocks noGrp="1"/>
          </p:cNvSpPr>
          <p:nvPr>
            <p:ph type="title"/>
          </p:nvPr>
        </p:nvSpPr>
        <p:spPr>
          <a:xfrm>
            <a:off x="1258888" y="715963"/>
            <a:ext cx="5343525" cy="935037"/>
          </a:xfrm>
        </p:spPr>
        <p:txBody>
          <a:bodyPr lIns="0" tIns="0" rIns="0" bIns="0"/>
          <a:lstStyle/>
          <a:p>
            <a:pPr algn="l" eaLnBrk="1" hangingPunct="1"/>
            <a:r>
              <a:rPr lang="en-US" altLang="zh-CN" sz="3200" b="1" dirty="0" smtClean="0">
                <a:solidFill>
                  <a:srgbClr val="0070C0"/>
                </a:solidFill>
                <a:latin typeface="Arial" charset="0"/>
                <a:cs typeface="Arial" charset="0"/>
              </a:rPr>
              <a:t>Taylor &amp; Francis</a:t>
            </a:r>
            <a:r>
              <a:rPr lang="en-US" altLang="zh-CN" sz="3200" b="1" dirty="0" smtClean="0">
                <a:solidFill>
                  <a:srgbClr val="0070C0"/>
                </a:solidFill>
                <a:cs typeface="Arial" charset="0"/>
              </a:rPr>
              <a:t/>
            </a:r>
            <a:br>
              <a:rPr lang="en-US" altLang="zh-CN" sz="3200" b="1" dirty="0" smtClean="0">
                <a:solidFill>
                  <a:srgbClr val="0070C0"/>
                </a:solidFill>
                <a:cs typeface="Arial" charset="0"/>
              </a:rPr>
            </a:br>
            <a:r>
              <a:rPr lang="zh-TW" altLang="en-US" sz="2800" b="1" dirty="0">
                <a:solidFill>
                  <a:srgbClr val="0070C0"/>
                </a:solidFill>
                <a:cs typeface="Arial" charset="0"/>
              </a:rPr>
              <a:t>行動</a:t>
            </a:r>
            <a:r>
              <a:rPr lang="zh-TW" altLang="en-US" sz="2800" b="1" dirty="0" smtClean="0">
                <a:solidFill>
                  <a:srgbClr val="0070C0"/>
                </a:solidFill>
                <a:cs typeface="Arial" charset="0"/>
              </a:rPr>
              <a:t>版 </a:t>
            </a:r>
            <a:r>
              <a:rPr lang="en-US" altLang="zh-TW" sz="2800" b="1" dirty="0" smtClean="0">
                <a:solidFill>
                  <a:srgbClr val="0070C0"/>
                </a:solidFill>
                <a:cs typeface="Arial" charset="0"/>
              </a:rPr>
              <a:t>–</a:t>
            </a:r>
            <a:r>
              <a:rPr lang="zh-TW" altLang="en-US" sz="2800" b="1" dirty="0" smtClean="0">
                <a:solidFill>
                  <a:srgbClr val="0070C0"/>
                </a:solidFill>
                <a:cs typeface="Arial" charset="0"/>
              </a:rPr>
              <a:t> 自訂首頁</a:t>
            </a:r>
            <a:endParaRPr lang="en-GB" altLang="zh-CN" sz="2800" b="1" dirty="0" smtClean="0">
              <a:solidFill>
                <a:srgbClr val="0070C0"/>
              </a:solidFill>
              <a:latin typeface="Arial" charset="0"/>
              <a:cs typeface="Arial" charset="0"/>
            </a:endParaRPr>
          </a:p>
        </p:txBody>
      </p:sp>
      <p:pic>
        <p:nvPicPr>
          <p:cNvPr id="45061" name="Picture 3" descr="C:\Users\xiaom\AppData\Roaming\Skype\My Skype Received Files\IMG_0171.PNG"/>
          <p:cNvPicPr>
            <a:picLocks noChangeAspect="1" noChangeArrowheads="1"/>
          </p:cNvPicPr>
          <p:nvPr/>
        </p:nvPicPr>
        <p:blipFill>
          <a:blip r:embed="rId4">
            <a:extLst>
              <a:ext uri="{28A0092B-C50C-407E-A947-70E740481C1C}">
                <a14:useLocalDpi xmlns="" xmlns:a14="http://schemas.microsoft.com/office/drawing/2010/main" val="0"/>
              </a:ext>
            </a:extLst>
          </a:blip>
          <a:srcRect t="12675"/>
          <a:stretch>
            <a:fillRect/>
          </a:stretch>
        </p:blipFill>
        <p:spPr bwMode="auto">
          <a:xfrm>
            <a:off x="1231900" y="1858963"/>
            <a:ext cx="6686550" cy="437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4" descr="C:\Users\xiaom\AppData\Roaming\Skype\My Skype Received Files\IMG_0172.PNG"/>
          <p:cNvPicPr>
            <a:picLocks noChangeAspect="1" noChangeArrowheads="1"/>
          </p:cNvPicPr>
          <p:nvPr/>
        </p:nvPicPr>
        <p:blipFill>
          <a:blip r:embed="rId5">
            <a:extLst>
              <a:ext uri="{28A0092B-C50C-407E-A947-70E740481C1C}">
                <a14:useLocalDpi xmlns="" xmlns:a14="http://schemas.microsoft.com/office/drawing/2010/main" val="0"/>
              </a:ext>
            </a:extLst>
          </a:blip>
          <a:srcRect t="12540"/>
          <a:stretch>
            <a:fillRect/>
          </a:stretch>
        </p:blipFill>
        <p:spPr bwMode="auto">
          <a:xfrm>
            <a:off x="1231900" y="1852613"/>
            <a:ext cx="6684963" cy="438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C:\Users\xiaom\AppData\Roaming\Skype\My Skype Received Files\IMG_0173.PNG"/>
          <p:cNvPicPr>
            <a:picLocks noChangeAspect="1" noChangeArrowheads="1"/>
          </p:cNvPicPr>
          <p:nvPr/>
        </p:nvPicPr>
        <p:blipFill>
          <a:blip r:embed="rId6">
            <a:extLst>
              <a:ext uri="{28A0092B-C50C-407E-A947-70E740481C1C}">
                <a14:useLocalDpi xmlns="" xmlns:a14="http://schemas.microsoft.com/office/drawing/2010/main" val="0"/>
              </a:ext>
            </a:extLst>
          </a:blip>
          <a:srcRect t="12431"/>
          <a:stretch>
            <a:fillRect/>
          </a:stretch>
        </p:blipFill>
        <p:spPr bwMode="auto">
          <a:xfrm>
            <a:off x="1244600" y="1852613"/>
            <a:ext cx="6661150" cy="437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le 1"/>
          <p:cNvSpPr/>
          <p:nvPr/>
        </p:nvSpPr>
        <p:spPr>
          <a:xfrm>
            <a:off x="7572375" y="1858963"/>
            <a:ext cx="322263" cy="27463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 xmlns:p14="http://schemas.microsoft.com/office/powerpoint/2010/main" val="2870557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randombar(horizontal)">
                                      <p:cBhvr>
                                        <p:cTn id="12" dur="500"/>
                                        <p:tgtEl>
                                          <p:spTgt spid="10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randombar(horizontal)">
                                      <p:cBhvr>
                                        <p:cTn id="1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6084" name="Title 1"/>
          <p:cNvSpPr>
            <a:spLocks noGrp="1"/>
          </p:cNvSpPr>
          <p:nvPr>
            <p:ph type="title"/>
          </p:nvPr>
        </p:nvSpPr>
        <p:spPr>
          <a:xfrm>
            <a:off x="1258888" y="715963"/>
            <a:ext cx="5343525" cy="935037"/>
          </a:xfrm>
        </p:spPr>
        <p:txBody>
          <a:bodyPr lIns="0" tIns="0" rIns="0" bIns="0"/>
          <a:lstStyle/>
          <a:p>
            <a:pPr algn="l" eaLnBrk="1" hangingPunct="1"/>
            <a:r>
              <a:rPr lang="en-US" altLang="zh-CN" sz="3600" b="1" dirty="0" smtClean="0">
                <a:solidFill>
                  <a:srgbClr val="0070C0"/>
                </a:solidFill>
              </a:rPr>
              <a:t>Taylor &amp; Francis</a:t>
            </a:r>
            <a:br>
              <a:rPr lang="en-US" altLang="zh-CN" sz="3600" b="1" dirty="0" smtClean="0">
                <a:solidFill>
                  <a:srgbClr val="0070C0"/>
                </a:solidFill>
              </a:rPr>
            </a:br>
            <a:r>
              <a:rPr lang="zh-TW" altLang="en-US" sz="2800" b="1" dirty="0">
                <a:solidFill>
                  <a:srgbClr val="0070C0"/>
                </a:solidFill>
              </a:rPr>
              <a:t>行動設備配對</a:t>
            </a:r>
            <a:endParaRPr lang="en-GB" altLang="zh-CN" sz="2800" dirty="0" smtClean="0">
              <a:solidFill>
                <a:srgbClr val="0070C0"/>
              </a:solidFill>
              <a:latin typeface="Arial" charset="0"/>
              <a:cs typeface="Arial" charset="0"/>
            </a:endParaRPr>
          </a:p>
        </p:txBody>
      </p:sp>
      <p:sp>
        <p:nvSpPr>
          <p:cNvPr id="46085" name="Slide Number Placeholder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F9A162CF-4E8F-4CEB-B869-E7915C3FE53B}" type="slidenum">
              <a:rPr lang="en-US" altLang="zh-CN" sz="1200" smtClean="0">
                <a:solidFill>
                  <a:srgbClr val="898989"/>
                </a:solidFill>
              </a:rPr>
              <a:pPr eaLnBrk="1" hangingPunct="1">
                <a:spcBef>
                  <a:spcPct val="0"/>
                </a:spcBef>
                <a:buFontTx/>
                <a:buNone/>
              </a:pPr>
              <a:t>65</a:t>
            </a:fld>
            <a:endParaRPr lang="en-US" altLang="zh-CN" sz="1200" smtClean="0">
              <a:solidFill>
                <a:srgbClr val="898989"/>
              </a:solidFill>
            </a:endParaRPr>
          </a:p>
        </p:txBody>
      </p:sp>
      <p:pic>
        <p:nvPicPr>
          <p:cNvPr id="46086" name="Picture 10" descr="C:\Users\xiaom\AppData\Roaming\Skype\My Skype Received Files\IMG_0171.PNG"/>
          <p:cNvPicPr>
            <a:picLocks noChangeAspect="1" noChangeArrowheads="1"/>
          </p:cNvPicPr>
          <p:nvPr/>
        </p:nvPicPr>
        <p:blipFill>
          <a:blip r:embed="rId4">
            <a:extLst>
              <a:ext uri="{28A0092B-C50C-407E-A947-70E740481C1C}">
                <a14:useLocalDpi xmlns="" xmlns:a14="http://schemas.microsoft.com/office/drawing/2010/main" val="0"/>
              </a:ext>
            </a:extLst>
          </a:blip>
          <a:srcRect t="12802"/>
          <a:stretch>
            <a:fillRect/>
          </a:stretch>
        </p:blipFill>
        <p:spPr bwMode="auto">
          <a:xfrm>
            <a:off x="363538" y="1665288"/>
            <a:ext cx="8394700" cy="5489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6087" name="Group 1"/>
          <p:cNvGrpSpPr>
            <a:grpSpLocks/>
          </p:cNvGrpSpPr>
          <p:nvPr/>
        </p:nvGrpSpPr>
        <p:grpSpPr bwMode="auto">
          <a:xfrm>
            <a:off x="403225" y="1676400"/>
            <a:ext cx="2379663" cy="1585913"/>
            <a:chOff x="641350" y="1665288"/>
            <a:chExt cx="2379663" cy="1585912"/>
          </a:xfrm>
        </p:grpSpPr>
        <p:grpSp>
          <p:nvGrpSpPr>
            <p:cNvPr id="46088" name="Group 5"/>
            <p:cNvGrpSpPr>
              <a:grpSpLocks/>
            </p:cNvGrpSpPr>
            <p:nvPr/>
          </p:nvGrpSpPr>
          <p:grpSpPr bwMode="auto">
            <a:xfrm>
              <a:off x="641350" y="1665288"/>
              <a:ext cx="463550" cy="790575"/>
              <a:chOff x="423080" y="1664648"/>
              <a:chExt cx="464030" cy="791952"/>
            </a:xfrm>
          </p:grpSpPr>
          <p:sp>
            <p:nvSpPr>
              <p:cNvPr id="4" name="Bent Arrow 3"/>
              <p:cNvSpPr/>
              <p:nvPr/>
            </p:nvSpPr>
            <p:spPr>
              <a:xfrm rot="16200000">
                <a:off x="586655" y="2156146"/>
                <a:ext cx="302150" cy="298759"/>
              </a:xfrm>
              <a:prstGeom prst="bentArrow">
                <a:avLst>
                  <a:gd name="adj1" fmla="val 11923"/>
                  <a:gd name="adj2" fmla="val 25000"/>
                  <a:gd name="adj3" fmla="val 25000"/>
                  <a:gd name="adj4" fmla="val 64673"/>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5" name="Rounded Rectangle 4"/>
              <p:cNvSpPr/>
              <p:nvPr/>
            </p:nvSpPr>
            <p:spPr>
              <a:xfrm>
                <a:off x="423080" y="1664648"/>
                <a:ext cx="422712" cy="35463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11" name="Rounded Rectangle 10"/>
            <p:cNvSpPr/>
            <p:nvPr/>
          </p:nvSpPr>
          <p:spPr>
            <a:xfrm>
              <a:off x="1104900" y="2627312"/>
              <a:ext cx="1916113" cy="623888"/>
            </a:xfrm>
            <a:prstGeom prst="roundRect">
              <a:avLst>
                <a:gd name="adj" fmla="val 872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defRPr/>
              </a:pPr>
              <a:r>
                <a:rPr lang="zh-TW" altLang="en-US" b="1" dirty="0">
                  <a:solidFill>
                    <a:srgbClr val="10253F"/>
                  </a:solidFill>
                </a:rPr>
                <a:t>行動</a:t>
              </a:r>
              <a:r>
                <a:rPr lang="zh-CN" altLang="en-US" b="1" dirty="0" smtClean="0">
                  <a:solidFill>
                    <a:srgbClr val="10253F"/>
                  </a:solidFill>
                </a:rPr>
                <a:t>版</a:t>
              </a:r>
              <a:r>
                <a:rPr lang="zh-TW" altLang="en-US" b="1" dirty="0" smtClean="0">
                  <a:solidFill>
                    <a:srgbClr val="10253F"/>
                  </a:solidFill>
                </a:rPr>
                <a:t>導航功能列表</a:t>
              </a:r>
              <a:endParaRPr lang="zh-CN" altLang="en-US" b="1" dirty="0" smtClean="0">
                <a:solidFill>
                  <a:srgbClr val="10253F"/>
                </a:solidFill>
              </a:endParaRPr>
            </a:p>
          </p:txBody>
        </p:sp>
      </p:grpSp>
    </p:spTree>
    <p:extLst>
      <p:ext uri="{BB962C8B-B14F-4D97-AF65-F5344CB8AC3E}">
        <p14:creationId xmlns="" xmlns:p14="http://schemas.microsoft.com/office/powerpoint/2010/main" val="4240968989"/>
      </p:ext>
    </p:extLst>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107" name="Picture 4"/>
          <p:cNvPicPr>
            <a:picLocks noChangeAspect="1" noChangeArrowheads="1"/>
          </p:cNvPicPr>
          <p:nvPr/>
        </p:nvPicPr>
        <p:blipFill>
          <a:blip r:embed="rId4">
            <a:extLst>
              <a:ext uri="{28A0092B-C50C-407E-A947-70E740481C1C}">
                <a14:useLocalDpi xmlns="" xmlns:a14="http://schemas.microsoft.com/office/drawing/2010/main" val="0"/>
              </a:ext>
            </a:extLst>
          </a:blip>
          <a:srcRect t="12503" r="49181"/>
          <a:stretch>
            <a:fillRect/>
          </a:stretch>
        </p:blipFill>
        <p:spPr bwMode="auto">
          <a:xfrm>
            <a:off x="496888" y="1651000"/>
            <a:ext cx="3575050" cy="4616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7109" name="Title 1"/>
          <p:cNvSpPr>
            <a:spLocks noGrp="1"/>
          </p:cNvSpPr>
          <p:nvPr>
            <p:ph type="title"/>
          </p:nvPr>
        </p:nvSpPr>
        <p:spPr>
          <a:xfrm>
            <a:off x="1258888" y="715963"/>
            <a:ext cx="7477125" cy="935037"/>
          </a:xfrm>
        </p:spPr>
        <p:txBody>
          <a:bodyPr lIns="0" tIns="0" rIns="0" bIns="0"/>
          <a:lstStyle/>
          <a:p>
            <a:pPr algn="l" eaLnBrk="1" hangingPunct="1"/>
            <a:r>
              <a:rPr lang="en-US" altLang="zh-CN" sz="3600" b="1" dirty="0" smtClean="0">
                <a:solidFill>
                  <a:srgbClr val="0070C0"/>
                </a:solidFill>
              </a:rPr>
              <a:t>Taylor &amp; Francis</a:t>
            </a:r>
            <a:br>
              <a:rPr lang="en-US" altLang="zh-CN" sz="3600" b="1" dirty="0" smtClean="0">
                <a:solidFill>
                  <a:srgbClr val="0070C0"/>
                </a:solidFill>
              </a:rPr>
            </a:br>
            <a:r>
              <a:rPr lang="zh-TW" altLang="en-US" sz="2800" b="1" dirty="0">
                <a:solidFill>
                  <a:srgbClr val="0070C0"/>
                </a:solidFill>
              </a:rPr>
              <a:t>行動設備配</a:t>
            </a:r>
            <a:r>
              <a:rPr lang="zh-TW" altLang="en-US" sz="2800" b="1" dirty="0" smtClean="0">
                <a:solidFill>
                  <a:srgbClr val="0070C0"/>
                </a:solidFill>
              </a:rPr>
              <a:t>對                 </a:t>
            </a:r>
            <a:r>
              <a:rPr lang="zh-CN" altLang="en-US" sz="2400" b="1" dirty="0" smtClean="0">
                <a:solidFill>
                  <a:srgbClr val="0070C0"/>
                </a:solidFill>
                <a:latin typeface="Arial" pitchFamily="34" charset="0"/>
                <a:cs typeface="Arial" pitchFamily="34" charset="0"/>
              </a:rPr>
              <a:t>用</a:t>
            </a:r>
            <a:r>
              <a:rPr lang="zh-CN" altLang="en-US" sz="2400" b="1" dirty="0">
                <a:solidFill>
                  <a:srgbClr val="0070C0"/>
                </a:solidFill>
                <a:latin typeface="Arial" pitchFamily="34" charset="0"/>
                <a:cs typeface="Arial" pitchFamily="34" charset="0"/>
              </a:rPr>
              <a:t>戶在機構</a:t>
            </a:r>
            <a:r>
              <a:rPr lang="zh-CN" altLang="en-US" sz="2400" b="1" dirty="0">
                <a:solidFill>
                  <a:srgbClr val="C00000"/>
                </a:solidFill>
                <a:latin typeface="Arial" pitchFamily="34" charset="0"/>
                <a:cs typeface="Arial" pitchFamily="34" charset="0"/>
              </a:rPr>
              <a:t>有</a:t>
            </a:r>
            <a:r>
              <a:rPr lang="en-US" altLang="zh-CN" sz="2400" b="1" dirty="0" err="1">
                <a:solidFill>
                  <a:srgbClr val="C00000"/>
                </a:solidFill>
                <a:latin typeface="Arial" pitchFamily="34" charset="0"/>
                <a:cs typeface="Arial" pitchFamily="34" charset="0"/>
              </a:rPr>
              <a:t>WiFi</a:t>
            </a:r>
            <a:r>
              <a:rPr lang="zh-CN" altLang="en-US" sz="2400" b="1" dirty="0">
                <a:solidFill>
                  <a:srgbClr val="0070C0"/>
                </a:solidFill>
                <a:latin typeface="Arial" pitchFamily="34" charset="0"/>
                <a:cs typeface="Arial" pitchFamily="34" charset="0"/>
              </a:rPr>
              <a:t>的情況下</a:t>
            </a:r>
            <a:r>
              <a:rPr lang="zh-CN" altLang="en-US" sz="2400" b="1" dirty="0" smtClean="0">
                <a:solidFill>
                  <a:srgbClr val="0070C0"/>
                </a:solidFill>
                <a:latin typeface="Arial" charset="0"/>
                <a:cs typeface="Arial" charset="0"/>
              </a:rPr>
              <a:t>：</a:t>
            </a:r>
            <a:endParaRPr lang="en-GB" altLang="zh-CN" sz="2800" b="1" dirty="0" smtClean="0">
              <a:solidFill>
                <a:srgbClr val="0070C0"/>
              </a:solidFill>
            </a:endParaRPr>
          </a:p>
        </p:txBody>
      </p:sp>
      <p:pic>
        <p:nvPicPr>
          <p:cNvPr id="138246" name="Picture 6"/>
          <p:cNvPicPr>
            <a:picLocks noChangeAspect="1" noChangeArrowheads="1"/>
          </p:cNvPicPr>
          <p:nvPr/>
        </p:nvPicPr>
        <p:blipFill>
          <a:blip r:embed="rId5">
            <a:extLst>
              <a:ext uri="{28A0092B-C50C-407E-A947-70E740481C1C}">
                <a14:useLocalDpi xmlns="" xmlns:a14="http://schemas.microsoft.com/office/drawing/2010/main" val="0"/>
              </a:ext>
            </a:extLst>
          </a:blip>
          <a:srcRect l="25304" t="45168" r="50691" b="43105"/>
          <a:stretch>
            <a:fillRect/>
          </a:stretch>
        </p:blipFill>
        <p:spPr bwMode="auto">
          <a:xfrm>
            <a:off x="2276475" y="2760663"/>
            <a:ext cx="1695450" cy="622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6" name="Pentagon 15"/>
          <p:cNvSpPr/>
          <p:nvPr/>
        </p:nvSpPr>
        <p:spPr>
          <a:xfrm>
            <a:off x="176213" y="3287713"/>
            <a:ext cx="396875" cy="241300"/>
          </a:xfrm>
          <a:prstGeom prst="homePlat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solidFill>
                  <a:schemeClr val="tx2">
                    <a:lumMod val="50000"/>
                  </a:schemeClr>
                </a:solidFill>
              </a:rPr>
              <a:t>1</a:t>
            </a:r>
            <a:endParaRPr lang="zh-CN" altLang="en-US" b="1" dirty="0">
              <a:solidFill>
                <a:schemeClr val="tx2">
                  <a:lumMod val="50000"/>
                </a:schemeClr>
              </a:solidFill>
            </a:endParaRPr>
          </a:p>
        </p:txBody>
      </p:sp>
      <p:grpSp>
        <p:nvGrpSpPr>
          <p:cNvPr id="2" name="Group 1"/>
          <p:cNvGrpSpPr>
            <a:grpSpLocks/>
          </p:cNvGrpSpPr>
          <p:nvPr/>
        </p:nvGrpSpPr>
        <p:grpSpPr bwMode="auto">
          <a:xfrm>
            <a:off x="4214813" y="1951038"/>
            <a:ext cx="2390775" cy="1336675"/>
            <a:chOff x="4243334" y="1951065"/>
            <a:chExt cx="2390972" cy="1336291"/>
          </a:xfrm>
        </p:grpSpPr>
        <p:pic>
          <p:nvPicPr>
            <p:cNvPr id="47121" name="Picture 5"/>
            <p:cNvPicPr>
              <a:picLocks noChangeAspect="1" noChangeArrowheads="1"/>
            </p:cNvPicPr>
            <p:nvPr/>
          </p:nvPicPr>
          <p:blipFill>
            <a:blip r:embed="rId6">
              <a:extLst>
                <a:ext uri="{28A0092B-C50C-407E-A947-70E740481C1C}">
                  <a14:useLocalDpi xmlns="" xmlns:a14="http://schemas.microsoft.com/office/drawing/2010/main" val="0"/>
                </a:ext>
              </a:extLst>
            </a:blip>
            <a:srcRect l="27705" t="38873" r="27596" b="23019"/>
            <a:stretch>
              <a:fillRect/>
            </a:stretch>
          </p:blipFill>
          <p:spPr bwMode="auto">
            <a:xfrm>
              <a:off x="4544395" y="1951065"/>
              <a:ext cx="2089911" cy="133629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Pentagon 16"/>
            <p:cNvSpPr/>
            <p:nvPr/>
          </p:nvSpPr>
          <p:spPr>
            <a:xfrm>
              <a:off x="4243334" y="2476376"/>
              <a:ext cx="396908" cy="241231"/>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solidFill>
                    <a:schemeClr val="tx2">
                      <a:lumMod val="50000"/>
                    </a:schemeClr>
                  </a:solidFill>
                </a:rPr>
                <a:t>2</a:t>
              </a:r>
              <a:endParaRPr lang="zh-CN" altLang="en-US" b="1" dirty="0">
                <a:solidFill>
                  <a:schemeClr val="tx2">
                    <a:lumMod val="50000"/>
                  </a:schemeClr>
                </a:solidFill>
              </a:endParaRPr>
            </a:p>
          </p:txBody>
        </p:sp>
      </p:grpSp>
      <p:grpSp>
        <p:nvGrpSpPr>
          <p:cNvPr id="4" name="Group 3"/>
          <p:cNvGrpSpPr>
            <a:grpSpLocks/>
          </p:cNvGrpSpPr>
          <p:nvPr/>
        </p:nvGrpSpPr>
        <p:grpSpPr bwMode="auto">
          <a:xfrm>
            <a:off x="4214813" y="3616325"/>
            <a:ext cx="4318000" cy="2636838"/>
            <a:chOff x="4243334" y="3616688"/>
            <a:chExt cx="4318953" cy="2637167"/>
          </a:xfrm>
        </p:grpSpPr>
        <p:pic>
          <p:nvPicPr>
            <p:cNvPr id="47119" name="Picture 2"/>
            <p:cNvPicPr>
              <a:picLocks noChangeAspect="1" noChangeArrowheads="1"/>
            </p:cNvPicPr>
            <p:nvPr/>
          </p:nvPicPr>
          <p:blipFill>
            <a:blip r:embed="rId7">
              <a:extLst>
                <a:ext uri="{28A0092B-C50C-407E-A947-70E740481C1C}">
                  <a14:useLocalDpi xmlns="" xmlns:a14="http://schemas.microsoft.com/office/drawing/2010/main" val="0"/>
                </a:ext>
              </a:extLst>
            </a:blip>
            <a:srcRect t="12486"/>
            <a:stretch>
              <a:fillRect/>
            </a:stretch>
          </p:blipFill>
          <p:spPr bwMode="auto">
            <a:xfrm>
              <a:off x="4544395" y="3616688"/>
              <a:ext cx="4017892" cy="26371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8" name="Pentagon 17"/>
            <p:cNvSpPr/>
            <p:nvPr/>
          </p:nvSpPr>
          <p:spPr>
            <a:xfrm>
              <a:off x="4243334" y="5040854"/>
              <a:ext cx="396963" cy="242917"/>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solidFill>
                    <a:schemeClr val="tx2">
                      <a:lumMod val="50000"/>
                    </a:schemeClr>
                  </a:solidFill>
                </a:rPr>
                <a:t>3</a:t>
              </a:r>
              <a:endParaRPr lang="zh-CN" altLang="en-US" b="1" dirty="0">
                <a:solidFill>
                  <a:schemeClr val="tx2">
                    <a:lumMod val="50000"/>
                  </a:schemeClr>
                </a:solidFill>
              </a:endParaRPr>
            </a:p>
          </p:txBody>
        </p:sp>
      </p:grpSp>
      <p:sp>
        <p:nvSpPr>
          <p:cNvPr id="19" name="Rounded Rectangle 18"/>
          <p:cNvSpPr/>
          <p:nvPr/>
        </p:nvSpPr>
        <p:spPr>
          <a:xfrm>
            <a:off x="6808788" y="1717675"/>
            <a:ext cx="1927225" cy="2241550"/>
          </a:xfrm>
          <a:prstGeom prst="roundRect">
            <a:avLst>
              <a:gd name="adj" fmla="val 872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defRPr/>
            </a:pPr>
            <a:r>
              <a:rPr lang="zh-TW" altLang="en-US" b="1" dirty="0">
                <a:solidFill>
                  <a:srgbClr val="10253F"/>
                </a:solidFill>
              </a:rPr>
              <a:t>導航功能列表</a:t>
            </a:r>
            <a:r>
              <a:rPr lang="en-US" altLang="zh-CN" b="1" dirty="0" smtClean="0">
                <a:solidFill>
                  <a:srgbClr val="10253F"/>
                </a:solidFill>
              </a:rPr>
              <a:t>:</a:t>
            </a:r>
          </a:p>
          <a:p>
            <a:pPr eaLnBrk="1" hangingPunct="1">
              <a:buFontTx/>
              <a:buAutoNum type="arabicPeriod"/>
              <a:defRPr/>
            </a:pPr>
            <a:r>
              <a:rPr lang="en-US" altLang="zh-CN" dirty="0" smtClean="0">
                <a:solidFill>
                  <a:srgbClr val="10253F"/>
                </a:solidFill>
              </a:rPr>
              <a:t>My Account</a:t>
            </a:r>
          </a:p>
          <a:p>
            <a:pPr eaLnBrk="1" hangingPunct="1">
              <a:defRPr/>
            </a:pPr>
            <a:r>
              <a:rPr lang="zh-CN" altLang="en-US" dirty="0" smtClean="0">
                <a:solidFill>
                  <a:srgbClr val="10253F"/>
                </a:solidFill>
              </a:rPr>
              <a:t>在</a:t>
            </a:r>
            <a:r>
              <a:rPr lang="en-US" altLang="zh-CN" dirty="0" smtClean="0">
                <a:solidFill>
                  <a:srgbClr val="10253F"/>
                </a:solidFill>
              </a:rPr>
              <a:t>IP</a:t>
            </a:r>
            <a:r>
              <a:rPr lang="zh-CN" altLang="en-US" dirty="0" smtClean="0">
                <a:solidFill>
                  <a:srgbClr val="10253F"/>
                </a:solidFill>
              </a:rPr>
              <a:t>範圍內訪問</a:t>
            </a:r>
            <a:endParaRPr lang="en-US" altLang="zh-CN" dirty="0" smtClean="0">
              <a:solidFill>
                <a:srgbClr val="10253F"/>
              </a:solidFill>
            </a:endParaRPr>
          </a:p>
          <a:p>
            <a:pPr eaLnBrk="1" hangingPunct="1">
              <a:defRPr/>
            </a:pPr>
            <a:r>
              <a:rPr lang="zh-CN" altLang="en-US" dirty="0" smtClean="0">
                <a:solidFill>
                  <a:srgbClr val="10253F"/>
                </a:solidFill>
              </a:rPr>
              <a:t>自動識別；</a:t>
            </a:r>
            <a:endParaRPr lang="en-US" altLang="zh-CN" dirty="0" smtClean="0">
              <a:solidFill>
                <a:srgbClr val="10253F"/>
              </a:solidFill>
            </a:endParaRPr>
          </a:p>
          <a:p>
            <a:pPr eaLnBrk="1" hangingPunct="1">
              <a:defRPr/>
            </a:pPr>
            <a:r>
              <a:rPr lang="en-US" altLang="zh-CN" dirty="0" smtClean="0">
                <a:solidFill>
                  <a:srgbClr val="10253F"/>
                </a:solidFill>
              </a:rPr>
              <a:t>2. </a:t>
            </a:r>
            <a:r>
              <a:rPr lang="zh-TW" altLang="en-US" dirty="0" smtClean="0">
                <a:solidFill>
                  <a:srgbClr val="10253F"/>
                </a:solidFill>
              </a:rPr>
              <a:t>有</a:t>
            </a:r>
            <a:r>
              <a:rPr lang="en-US" altLang="zh-TW" dirty="0" smtClean="0">
                <a:solidFill>
                  <a:srgbClr val="10253F"/>
                </a:solidFill>
              </a:rPr>
              <a:t>TFO</a:t>
            </a:r>
            <a:r>
              <a:rPr lang="zh-TW" altLang="en-US" dirty="0" smtClean="0">
                <a:solidFill>
                  <a:srgbClr val="10253F"/>
                </a:solidFill>
              </a:rPr>
              <a:t>帳號直接登錄</a:t>
            </a:r>
            <a:endParaRPr lang="en-US" altLang="zh-CN" dirty="0" smtClean="0">
              <a:solidFill>
                <a:srgbClr val="10253F"/>
              </a:solidFill>
            </a:endParaRPr>
          </a:p>
          <a:p>
            <a:pPr eaLnBrk="1" hangingPunct="1">
              <a:defRPr/>
            </a:pPr>
            <a:r>
              <a:rPr lang="en-US" altLang="zh-CN" dirty="0" smtClean="0">
                <a:solidFill>
                  <a:srgbClr val="10253F"/>
                </a:solidFill>
              </a:rPr>
              <a:t>3. </a:t>
            </a:r>
            <a:r>
              <a:rPr lang="zh-TW" altLang="en-US" dirty="0" smtClean="0">
                <a:solidFill>
                  <a:srgbClr val="10253F"/>
                </a:solidFill>
              </a:rPr>
              <a:t>沒有</a:t>
            </a:r>
            <a:r>
              <a:rPr lang="en-US" altLang="zh-TW" dirty="0" smtClean="0">
                <a:solidFill>
                  <a:srgbClr val="10253F"/>
                </a:solidFill>
              </a:rPr>
              <a:t>TFO</a:t>
            </a:r>
            <a:r>
              <a:rPr lang="zh-TW" altLang="en-US" dirty="0" smtClean="0">
                <a:solidFill>
                  <a:srgbClr val="10253F"/>
                </a:solidFill>
              </a:rPr>
              <a:t>帳號</a:t>
            </a:r>
            <a:r>
              <a:rPr lang="en-US" altLang="zh-TW" dirty="0" smtClean="0">
                <a:solidFill>
                  <a:srgbClr val="10253F"/>
                </a:solidFill>
              </a:rPr>
              <a:t>,</a:t>
            </a:r>
            <a:r>
              <a:rPr lang="zh-TW" altLang="en-US" dirty="0" smtClean="0">
                <a:solidFill>
                  <a:srgbClr val="10253F"/>
                </a:solidFill>
              </a:rPr>
              <a:t>直接註冊</a:t>
            </a:r>
            <a:endParaRPr lang="en-US" altLang="zh-CN" dirty="0" smtClean="0">
              <a:solidFill>
                <a:srgbClr val="10253F"/>
              </a:solidFill>
            </a:endParaRPr>
          </a:p>
        </p:txBody>
      </p:sp>
      <p:sp>
        <p:nvSpPr>
          <p:cNvPr id="20" name="Rounded Rectangle 19"/>
          <p:cNvSpPr/>
          <p:nvPr/>
        </p:nvSpPr>
        <p:spPr>
          <a:xfrm>
            <a:off x="2311400" y="2859088"/>
            <a:ext cx="1660525" cy="534987"/>
          </a:xfrm>
          <a:prstGeom prst="roundRect">
            <a:avLst>
              <a:gd name="adj" fmla="val 7989"/>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1" name="Rounded Rectangle 20"/>
          <p:cNvSpPr/>
          <p:nvPr/>
        </p:nvSpPr>
        <p:spPr>
          <a:xfrm>
            <a:off x="2305050" y="3697288"/>
            <a:ext cx="1660525" cy="768350"/>
          </a:xfrm>
          <a:prstGeom prst="roundRect">
            <a:avLst>
              <a:gd name="adj" fmla="val 7989"/>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22" name="Picture 3"/>
          <p:cNvPicPr>
            <a:picLocks noChangeAspect="1" noChangeArrowheads="1"/>
          </p:cNvPicPr>
          <p:nvPr/>
        </p:nvPicPr>
        <p:blipFill>
          <a:blip r:embed="rId8">
            <a:extLst>
              <a:ext uri="{28A0092B-C50C-407E-A947-70E740481C1C}">
                <a14:useLocalDpi xmlns="" xmlns:a14="http://schemas.microsoft.com/office/drawing/2010/main" val="0"/>
              </a:ext>
            </a:extLst>
          </a:blip>
          <a:srcRect l="37083" t="20920" r="37083" b="61971"/>
          <a:stretch>
            <a:fillRect/>
          </a:stretch>
        </p:blipFill>
        <p:spPr bwMode="auto">
          <a:xfrm>
            <a:off x="3067050" y="2762250"/>
            <a:ext cx="2687638" cy="133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7118" name="Slide Number Placeholder 5"/>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5C600995-4DB8-4B10-8DF6-1CDB51E2E258}" type="slidenum">
              <a:rPr lang="en-US" altLang="zh-CN" sz="1200" smtClean="0">
                <a:solidFill>
                  <a:srgbClr val="898989"/>
                </a:solidFill>
              </a:rPr>
              <a:pPr eaLnBrk="1" hangingPunct="1">
                <a:spcBef>
                  <a:spcPct val="0"/>
                </a:spcBef>
                <a:buFontTx/>
                <a:buNone/>
              </a:pPr>
              <a:t>66</a:t>
            </a:fld>
            <a:endParaRPr lang="en-US" altLang="zh-CN" sz="1200" smtClean="0">
              <a:solidFill>
                <a:srgbClr val="898989"/>
              </a:solidFill>
            </a:endParaRPr>
          </a:p>
        </p:txBody>
      </p:sp>
    </p:spTree>
    <p:extLst>
      <p:ext uri="{BB962C8B-B14F-4D97-AF65-F5344CB8AC3E}">
        <p14:creationId xmlns="" xmlns:p14="http://schemas.microsoft.com/office/powerpoint/2010/main" val="65614960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nodeType="clickEffect">
                                  <p:stCondLst>
                                    <p:cond delay="0"/>
                                  </p:stCondLst>
                                  <p:childTnLst>
                                    <p:set>
                                      <p:cBhvr>
                                        <p:cTn id="11" dur="1" fill="hold">
                                          <p:stCondLst>
                                            <p:cond delay="0"/>
                                          </p:stCondLst>
                                        </p:cTn>
                                        <p:tgtEl>
                                          <p:spTgt spid="138246"/>
                                        </p:tgtEl>
                                        <p:attrNameLst>
                                          <p:attrName>style.visibility</p:attrName>
                                        </p:attrNameLst>
                                      </p:cBhvr>
                                      <p:to>
                                        <p:strVal val="visible"/>
                                      </p:to>
                                    </p:set>
                                    <p:animEffect transition="in" filter="randombar(horizontal)">
                                      <p:cBhvr>
                                        <p:cTn id="12" dur="500"/>
                                        <p:tgtEl>
                                          <p:spTgt spid="13824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ppt_x"/>
                                          </p:val>
                                        </p:tav>
                                        <p:tav tm="100000">
                                          <p:val>
                                            <p:strVal val="#ppt_x"/>
                                          </p:val>
                                        </p:tav>
                                      </p:tavLst>
                                    </p:anim>
                                    <p:anim calcmode="lin" valueType="num">
                                      <p:cBhvr additive="base">
                                        <p:cTn id="2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4" presetClass="entr" presetSubtype="1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8132" name="Rectangle 3"/>
          <p:cNvSpPr>
            <a:spLocks noChangeArrowheads="1"/>
          </p:cNvSpPr>
          <p:nvPr/>
        </p:nvSpPr>
        <p:spPr bwMode="auto">
          <a:xfrm>
            <a:off x="1258888" y="1268413"/>
            <a:ext cx="7121525" cy="13542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r" eaLnBrk="1" hangingPunct="1">
              <a:buNone/>
            </a:pPr>
            <a:r>
              <a:rPr lang="zh-CN" altLang="en-US" sz="2400" b="1" dirty="0">
                <a:solidFill>
                  <a:srgbClr val="0070C0"/>
                </a:solidFill>
                <a:latin typeface="Arial" pitchFamily="34" charset="0"/>
                <a:cs typeface="Arial" pitchFamily="34" charset="0"/>
              </a:rPr>
              <a:t>用戶在機構</a:t>
            </a:r>
            <a:r>
              <a:rPr lang="zh-CN" altLang="en-US" sz="2400" b="1" dirty="0">
                <a:solidFill>
                  <a:srgbClr val="C00000"/>
                </a:solidFill>
                <a:latin typeface="Arial" pitchFamily="34" charset="0"/>
                <a:cs typeface="Arial" pitchFamily="34" charset="0"/>
              </a:rPr>
              <a:t>無</a:t>
            </a:r>
            <a:r>
              <a:rPr lang="en-US" altLang="zh-CN" sz="2400" b="1" dirty="0" err="1">
                <a:solidFill>
                  <a:srgbClr val="C00000"/>
                </a:solidFill>
                <a:latin typeface="Arial" pitchFamily="34" charset="0"/>
                <a:cs typeface="Arial" pitchFamily="34" charset="0"/>
              </a:rPr>
              <a:t>WiFi</a:t>
            </a:r>
            <a:r>
              <a:rPr lang="zh-CN" altLang="en-US" sz="2400" b="1" dirty="0">
                <a:solidFill>
                  <a:srgbClr val="0070C0"/>
                </a:solidFill>
                <a:latin typeface="Arial" pitchFamily="34" charset="0"/>
                <a:cs typeface="Arial" pitchFamily="34" charset="0"/>
              </a:rPr>
              <a:t>的情況下：</a:t>
            </a:r>
            <a:endParaRPr lang="en-US" altLang="zh-CN" sz="2400" b="1" dirty="0">
              <a:solidFill>
                <a:srgbClr val="0070C0"/>
              </a:solidFill>
              <a:latin typeface="Arial" pitchFamily="34" charset="0"/>
              <a:cs typeface="Arial" pitchFamily="34" charset="0"/>
            </a:endParaRPr>
          </a:p>
          <a:p>
            <a:pPr algn="ctr" eaLnBrk="1" hangingPunct="1">
              <a:spcBef>
                <a:spcPct val="0"/>
              </a:spcBef>
              <a:buFontTx/>
              <a:buNone/>
            </a:pPr>
            <a:endParaRPr lang="en-US" altLang="zh-CN" sz="1000" b="1" dirty="0">
              <a:solidFill>
                <a:srgbClr val="0070C0"/>
              </a:solidFill>
              <a:latin typeface="Arial" charset="0"/>
              <a:cs typeface="Arial" charset="0"/>
            </a:endParaRPr>
          </a:p>
          <a:p>
            <a:pPr eaLnBrk="1" hangingPunct="1">
              <a:buNone/>
            </a:pPr>
            <a:r>
              <a:rPr lang="zh-TW" altLang="en-US" sz="2000" b="1" dirty="0">
                <a:latin typeface="Arial" pitchFamily="34" charset="0"/>
                <a:cs typeface="Arial" pitchFamily="34" charset="0"/>
              </a:rPr>
              <a:t>在機構電腦終端，登錄</a:t>
            </a:r>
            <a:r>
              <a:rPr lang="en-US" altLang="zh-TW" sz="2000" b="1" dirty="0">
                <a:latin typeface="Arial" pitchFamily="34" charset="0"/>
                <a:cs typeface="Arial" pitchFamily="34" charset="0"/>
              </a:rPr>
              <a:t>Taylor &amp; Francis Online</a:t>
            </a:r>
            <a:r>
              <a:rPr lang="zh-CN" altLang="en-US" sz="2000" b="1" dirty="0">
                <a:latin typeface="Arial" pitchFamily="34" charset="0"/>
                <a:cs typeface="Arial" pitchFamily="34" charset="0"/>
              </a:rPr>
              <a:t>主頁</a:t>
            </a:r>
            <a:endParaRPr lang="en-US" altLang="zh-CN" sz="2000" b="1" dirty="0">
              <a:latin typeface="Arial" pitchFamily="34" charset="0"/>
              <a:cs typeface="Arial" pitchFamily="34" charset="0"/>
            </a:endParaRPr>
          </a:p>
          <a:p>
            <a:pPr eaLnBrk="1" hangingPunct="1">
              <a:buNone/>
            </a:pPr>
            <a:r>
              <a:rPr lang="en-US" altLang="zh-TW" sz="2000" b="1" dirty="0">
                <a:latin typeface="Arial" pitchFamily="34" charset="0"/>
                <a:cs typeface="Arial" pitchFamily="34" charset="0"/>
              </a:rPr>
              <a:t>www.tandfonline.com</a:t>
            </a:r>
            <a:endParaRPr lang="zh-TW" altLang="zh-TW" sz="2000" b="1" dirty="0">
              <a:latin typeface="Arial" pitchFamily="34" charset="0"/>
              <a:cs typeface="Arial" pitchFamily="34" charset="0"/>
            </a:endParaRPr>
          </a:p>
        </p:txBody>
      </p:sp>
      <p:sp>
        <p:nvSpPr>
          <p:cNvPr id="48133" name="Title 1"/>
          <p:cNvSpPr>
            <a:spLocks noGrp="1"/>
          </p:cNvSpPr>
          <p:nvPr>
            <p:ph type="title"/>
          </p:nvPr>
        </p:nvSpPr>
        <p:spPr>
          <a:xfrm>
            <a:off x="1258888" y="701675"/>
            <a:ext cx="5343525" cy="935038"/>
          </a:xfrm>
        </p:spPr>
        <p:txBody>
          <a:bodyPr lIns="0" tIns="0" rIns="0" bIns="0"/>
          <a:lstStyle/>
          <a:p>
            <a:pPr algn="l" eaLnBrk="1" hangingPunct="1"/>
            <a:r>
              <a:rPr lang="en-US" altLang="zh-CN" sz="3600" b="1" dirty="0" smtClean="0">
                <a:solidFill>
                  <a:srgbClr val="0070C0"/>
                </a:solidFill>
              </a:rPr>
              <a:t>Taylor &amp;Francis</a:t>
            </a:r>
            <a:br>
              <a:rPr lang="en-US" altLang="zh-CN" sz="3600" b="1" dirty="0" smtClean="0">
                <a:solidFill>
                  <a:srgbClr val="0070C0"/>
                </a:solidFill>
              </a:rPr>
            </a:br>
            <a:r>
              <a:rPr lang="zh-TW" altLang="en-US" sz="2800" b="1" dirty="0">
                <a:solidFill>
                  <a:srgbClr val="0070C0"/>
                </a:solidFill>
              </a:rPr>
              <a:t>行動設備配對</a:t>
            </a:r>
            <a:endParaRPr lang="en-GB" altLang="zh-CN" sz="2800" dirty="0" smtClean="0">
              <a:solidFill>
                <a:srgbClr val="0070C0"/>
              </a:solidFill>
              <a:latin typeface="Arial" charset="0"/>
              <a:cs typeface="Arial" charset="0"/>
            </a:endParaRPr>
          </a:p>
        </p:txBody>
      </p:sp>
      <p:pic>
        <p:nvPicPr>
          <p:cNvPr id="48134" name="Picture 11"/>
          <p:cNvPicPr>
            <a:picLocks noChangeAspect="1" noChangeArrowheads="1"/>
          </p:cNvPicPr>
          <p:nvPr/>
        </p:nvPicPr>
        <p:blipFill>
          <a:blip r:embed="rId4">
            <a:extLst>
              <a:ext uri="{28A0092B-C50C-407E-A947-70E740481C1C}">
                <a14:useLocalDpi xmlns="" xmlns:a14="http://schemas.microsoft.com/office/drawing/2010/main" val="0"/>
              </a:ext>
            </a:extLst>
          </a:blip>
          <a:srcRect l="12762" t="-2" r="14127" b="45995"/>
          <a:stretch>
            <a:fillRect/>
          </a:stretch>
        </p:blipFill>
        <p:spPr bwMode="auto">
          <a:xfrm>
            <a:off x="365125" y="2714625"/>
            <a:ext cx="8413750" cy="34956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23559" name="Group 2"/>
          <p:cNvGrpSpPr>
            <a:grpSpLocks/>
          </p:cNvGrpSpPr>
          <p:nvPr/>
        </p:nvGrpSpPr>
        <p:grpSpPr bwMode="auto">
          <a:xfrm>
            <a:off x="5156200" y="2224088"/>
            <a:ext cx="1223963" cy="687387"/>
            <a:chOff x="5102225" y="2224088"/>
            <a:chExt cx="1223963" cy="687387"/>
          </a:xfrm>
          <a:solidFill>
            <a:srgbClr val="FFC000"/>
          </a:solidFill>
        </p:grpSpPr>
        <p:sp>
          <p:nvSpPr>
            <p:cNvPr id="23561" name="Rectangle 16"/>
            <p:cNvSpPr>
              <a:spLocks noChangeArrowheads="1"/>
            </p:cNvSpPr>
            <p:nvPr/>
          </p:nvSpPr>
          <p:spPr bwMode="auto">
            <a:xfrm>
              <a:off x="5499100" y="2695575"/>
              <a:ext cx="431800" cy="215900"/>
            </a:xfrm>
            <a:prstGeom prst="rect">
              <a:avLst/>
            </a:prstGeom>
            <a:noFill/>
            <a:ln w="38100">
              <a:solidFill>
                <a:srgbClr val="FFC000"/>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endParaRPr lang="zh-TW" altLang="en-US" sz="2400" smtClean="0">
                <a:latin typeface="Times New Roman" pitchFamily="18" charset="0"/>
                <a:ea typeface="PMingLiU" pitchFamily="18" charset="-120"/>
                <a:cs typeface="Arial" charset="0"/>
              </a:endParaRPr>
            </a:p>
          </p:txBody>
        </p:sp>
        <p:sp>
          <p:nvSpPr>
            <p:cNvPr id="23562" name="Rectangle 25"/>
            <p:cNvSpPr>
              <a:spLocks noChangeArrowheads="1"/>
            </p:cNvSpPr>
            <p:nvPr/>
          </p:nvSpPr>
          <p:spPr bwMode="auto">
            <a:xfrm>
              <a:off x="5102225" y="2224088"/>
              <a:ext cx="1223963" cy="327025"/>
            </a:xfrm>
            <a:prstGeom prst="rect">
              <a:avLst/>
            </a:prstGeom>
            <a:grpFill/>
            <a:ln w="9525">
              <a:noFill/>
              <a:miter lim="800000"/>
              <a:headEnd/>
              <a:tailEnd/>
            </a:ln>
          </p:spPr>
          <p:txBody>
            <a:bodyPr wrap="none" lIns="0" tIns="0" rIns="0" bIns="0"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defRPr/>
              </a:pPr>
              <a:r>
                <a:rPr lang="zh-CN" altLang="en-US" sz="1500" b="1" dirty="0">
                  <a:latin typeface="Arial" pitchFamily="34" charset="0"/>
                  <a:cs typeface="Arial" pitchFamily="34" charset="0"/>
                </a:rPr>
                <a:t>點擊</a:t>
              </a:r>
              <a:r>
                <a:rPr lang="en-US" altLang="zh-CN" sz="1500" b="1" dirty="0" smtClean="0">
                  <a:solidFill>
                    <a:schemeClr val="tx2">
                      <a:lumMod val="50000"/>
                    </a:schemeClr>
                  </a:solidFill>
                  <a:latin typeface="Arial" charset="0"/>
                  <a:cs typeface="Arial" charset="0"/>
                </a:rPr>
                <a:t>Mobile</a:t>
              </a:r>
              <a:endParaRPr lang="en-US" altLang="zh-TW" sz="1500" b="1" dirty="0" smtClean="0">
                <a:solidFill>
                  <a:schemeClr val="tx2">
                    <a:lumMod val="50000"/>
                  </a:schemeClr>
                </a:solidFill>
                <a:latin typeface="Arial" charset="0"/>
                <a:ea typeface="PMingLiU" pitchFamily="18" charset="-120"/>
                <a:cs typeface="Arial" charset="0"/>
              </a:endParaRPr>
            </a:p>
          </p:txBody>
        </p:sp>
        <p:sp>
          <p:nvSpPr>
            <p:cNvPr id="2" name="Down Arrow 1"/>
            <p:cNvSpPr/>
            <p:nvPr/>
          </p:nvSpPr>
          <p:spPr>
            <a:xfrm flipH="1">
              <a:off x="5680075" y="2524125"/>
              <a:ext cx="74613" cy="147638"/>
            </a:xfrm>
            <a:prstGeom prst="downArrow">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
        <p:nvSpPr>
          <p:cNvPr id="48136"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1440C52E-BCD0-4628-A4B1-75F516FA5672}" type="slidenum">
              <a:rPr lang="en-US" altLang="zh-CN" sz="1200" smtClean="0">
                <a:solidFill>
                  <a:srgbClr val="898989"/>
                </a:solidFill>
              </a:rPr>
              <a:pPr eaLnBrk="1" hangingPunct="1">
                <a:spcBef>
                  <a:spcPct val="0"/>
                </a:spcBef>
                <a:buFontTx/>
                <a:buNone/>
              </a:pPr>
              <a:t>67</a:t>
            </a:fld>
            <a:endParaRPr lang="en-US" altLang="zh-CN" sz="1200" smtClean="0">
              <a:solidFill>
                <a:srgbClr val="898989"/>
              </a:solidFill>
            </a:endParaRPr>
          </a:p>
        </p:txBody>
      </p:sp>
    </p:spTree>
    <p:extLst>
      <p:ext uri="{BB962C8B-B14F-4D97-AF65-F5344CB8AC3E}">
        <p14:creationId xmlns="" xmlns:p14="http://schemas.microsoft.com/office/powerpoint/2010/main" val="2422786194"/>
      </p:ext>
    </p:extLst>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5" name="Picture 2"/>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63538" y="1665288"/>
            <a:ext cx="8413750" cy="5035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9157" name="Title 1"/>
          <p:cNvSpPr>
            <a:spLocks noGrp="1"/>
          </p:cNvSpPr>
          <p:nvPr>
            <p:ph type="title"/>
          </p:nvPr>
        </p:nvSpPr>
        <p:spPr>
          <a:xfrm>
            <a:off x="1258888" y="715963"/>
            <a:ext cx="5343525" cy="935037"/>
          </a:xfrm>
        </p:spPr>
        <p:txBody>
          <a:bodyPr lIns="0" tIns="0" rIns="0" bIns="0"/>
          <a:lstStyle/>
          <a:p>
            <a:pPr algn="l" eaLnBrk="1" hangingPunct="1"/>
            <a:r>
              <a:rPr lang="en-US" altLang="zh-CN" sz="3600" b="1" dirty="0" smtClean="0">
                <a:solidFill>
                  <a:srgbClr val="0070C0"/>
                </a:solidFill>
              </a:rPr>
              <a:t>Taylor &amp;Francis</a:t>
            </a:r>
            <a:br>
              <a:rPr lang="en-US" altLang="zh-CN" sz="3600" b="1" dirty="0" smtClean="0">
                <a:solidFill>
                  <a:srgbClr val="0070C0"/>
                </a:solidFill>
              </a:rPr>
            </a:br>
            <a:r>
              <a:rPr lang="zh-CN" altLang="en-US" sz="2800" b="1" dirty="0">
                <a:solidFill>
                  <a:srgbClr val="0070C0"/>
                </a:solidFill>
              </a:rPr>
              <a:t>行動設備配</a:t>
            </a:r>
            <a:r>
              <a:rPr lang="zh-TW" altLang="en-US" sz="2800" b="1" dirty="0">
                <a:solidFill>
                  <a:srgbClr val="0070C0"/>
                </a:solidFill>
              </a:rPr>
              <a:t>對</a:t>
            </a:r>
            <a:endParaRPr lang="en-GB" altLang="zh-CN" sz="2800" dirty="0" smtClean="0">
              <a:solidFill>
                <a:srgbClr val="0070C0"/>
              </a:solidFill>
              <a:latin typeface="Arial" charset="0"/>
              <a:cs typeface="Arial" charset="0"/>
            </a:endParaRPr>
          </a:p>
        </p:txBody>
      </p:sp>
      <p:sp>
        <p:nvSpPr>
          <p:cNvPr id="49158" name="Rectangle 1"/>
          <p:cNvSpPr>
            <a:spLocks noChangeArrowheads="1"/>
          </p:cNvSpPr>
          <p:nvPr/>
        </p:nvSpPr>
        <p:spPr bwMode="auto">
          <a:xfrm>
            <a:off x="1730375" y="5529263"/>
            <a:ext cx="5680075" cy="9048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buNone/>
            </a:pPr>
            <a:r>
              <a:rPr lang="zh-CN" altLang="en-US" sz="2400" b="1" dirty="0">
                <a:latin typeface="Arial" pitchFamily="34" charset="0"/>
                <a:cs typeface="Arial" pitchFamily="34" charset="0"/>
              </a:rPr>
              <a:t>若已有</a:t>
            </a:r>
            <a:r>
              <a:rPr lang="en-US" altLang="zh-CN" sz="2400" b="1" dirty="0">
                <a:latin typeface="Arial" pitchFamily="34" charset="0"/>
                <a:cs typeface="Arial" pitchFamily="34" charset="0"/>
              </a:rPr>
              <a:t>T&amp;F</a:t>
            </a:r>
            <a:r>
              <a:rPr lang="zh-CN" altLang="en-US" sz="2400" b="1" dirty="0">
                <a:latin typeface="Arial" pitchFamily="34" charset="0"/>
                <a:cs typeface="Arial" pitchFamily="34" charset="0"/>
              </a:rPr>
              <a:t>之帳號</a:t>
            </a:r>
            <a:r>
              <a:rPr lang="en-US" altLang="zh-CN" sz="2400" b="1" dirty="0">
                <a:latin typeface="Arial" pitchFamily="34" charset="0"/>
                <a:cs typeface="Arial" pitchFamily="34" charset="0"/>
              </a:rPr>
              <a:t>,</a:t>
            </a:r>
            <a:r>
              <a:rPr lang="zh-CN" altLang="en-US" sz="2400" b="1" dirty="0">
                <a:latin typeface="Arial" pitchFamily="34" charset="0"/>
                <a:cs typeface="Arial" pitchFamily="34" charset="0"/>
              </a:rPr>
              <a:t>可直接登入</a:t>
            </a:r>
            <a:r>
              <a:rPr lang="en-US" altLang="zh-CN" sz="2400" b="1" dirty="0">
                <a:latin typeface="Arial" pitchFamily="34" charset="0"/>
                <a:cs typeface="Arial" pitchFamily="34" charset="0"/>
              </a:rPr>
              <a:t>;</a:t>
            </a:r>
          </a:p>
          <a:p>
            <a:pPr eaLnBrk="1" hangingPunct="1">
              <a:buNone/>
            </a:pPr>
            <a:r>
              <a:rPr lang="zh-CN" altLang="en-US" sz="2400" b="1" dirty="0">
                <a:latin typeface="Arial" pitchFamily="34" charset="0"/>
                <a:cs typeface="Arial" pitchFamily="34" charset="0"/>
              </a:rPr>
              <a:t>沒有帳號</a:t>
            </a:r>
            <a:r>
              <a:rPr lang="en-US" altLang="zh-CN" sz="2400" b="1" dirty="0">
                <a:latin typeface="Arial" pitchFamily="34" charset="0"/>
                <a:cs typeface="Arial" pitchFamily="34" charset="0"/>
              </a:rPr>
              <a:t>,</a:t>
            </a:r>
            <a:r>
              <a:rPr lang="zh-TW" altLang="en-US" sz="2400" b="1" dirty="0">
                <a:latin typeface="Arial" pitchFamily="34" charset="0"/>
                <a:cs typeface="Arial" pitchFamily="34" charset="0"/>
              </a:rPr>
              <a:t>也可在此頁面直接做免費註冊</a:t>
            </a:r>
            <a:endParaRPr lang="en-US" altLang="zh-CN" sz="2400" dirty="0">
              <a:latin typeface="Arial" pitchFamily="34" charset="0"/>
              <a:cs typeface="Arial" pitchFamily="34" charset="0"/>
            </a:endParaRPr>
          </a:p>
        </p:txBody>
      </p:sp>
      <p:sp>
        <p:nvSpPr>
          <p:cNvPr id="49159" name="Rectangle 25"/>
          <p:cNvSpPr>
            <a:spLocks noChangeArrowheads="1"/>
          </p:cNvSpPr>
          <p:nvPr/>
        </p:nvSpPr>
        <p:spPr bwMode="auto">
          <a:xfrm>
            <a:off x="4675188" y="3054350"/>
            <a:ext cx="1447800" cy="457200"/>
          </a:xfrm>
          <a:prstGeom prst="rect">
            <a:avLst/>
          </a:prstGeom>
          <a:solidFill>
            <a:srgbClr val="FFC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zh-TW" altLang="en-US" sz="1500" b="1" dirty="0" smtClean="0">
                <a:solidFill>
                  <a:srgbClr val="10253F"/>
                </a:solidFill>
                <a:latin typeface="Times New Roman" pitchFamily="18" charset="0"/>
                <a:cs typeface="Arial" charset="0"/>
              </a:rPr>
              <a:t>新用戶在此註冊</a:t>
            </a:r>
            <a:endParaRPr lang="en-US" altLang="zh-TW" sz="1500" b="1" dirty="0">
              <a:solidFill>
                <a:srgbClr val="10253F"/>
              </a:solidFill>
              <a:latin typeface="Times New Roman" pitchFamily="18" charset="0"/>
              <a:ea typeface="PMingLiU" pitchFamily="18" charset="-120"/>
              <a:cs typeface="Arial" charset="0"/>
            </a:endParaRPr>
          </a:p>
        </p:txBody>
      </p:sp>
      <p:sp>
        <p:nvSpPr>
          <p:cNvPr id="49160" name="Rectangle 16"/>
          <p:cNvSpPr>
            <a:spLocks noChangeArrowheads="1"/>
          </p:cNvSpPr>
          <p:nvPr/>
        </p:nvSpPr>
        <p:spPr bwMode="auto">
          <a:xfrm>
            <a:off x="3489325" y="3160713"/>
            <a:ext cx="855663" cy="260350"/>
          </a:xfrm>
          <a:prstGeom prst="rect">
            <a:avLst/>
          </a:prstGeom>
          <a:noFill/>
          <a:ln w="381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zh-TW" altLang="en-US" sz="2400">
              <a:latin typeface="Times New Roman" pitchFamily="18" charset="0"/>
              <a:ea typeface="PMingLiU" pitchFamily="18" charset="-120"/>
              <a:cs typeface="Arial" charset="0"/>
            </a:endParaRPr>
          </a:p>
        </p:txBody>
      </p:sp>
      <p:grpSp>
        <p:nvGrpSpPr>
          <p:cNvPr id="49161" name="Group 1"/>
          <p:cNvGrpSpPr>
            <a:grpSpLocks/>
          </p:cNvGrpSpPr>
          <p:nvPr/>
        </p:nvGrpSpPr>
        <p:grpSpPr bwMode="auto">
          <a:xfrm>
            <a:off x="387350" y="2941638"/>
            <a:ext cx="2743200" cy="569912"/>
            <a:chOff x="387561" y="2942199"/>
            <a:chExt cx="2743496" cy="569575"/>
          </a:xfrm>
        </p:grpSpPr>
        <p:sp>
          <p:nvSpPr>
            <p:cNvPr id="49164" name="Rectangle 16"/>
            <p:cNvSpPr>
              <a:spLocks noChangeArrowheads="1"/>
            </p:cNvSpPr>
            <p:nvPr/>
          </p:nvSpPr>
          <p:spPr bwMode="auto">
            <a:xfrm>
              <a:off x="387561" y="3160848"/>
              <a:ext cx="1263818" cy="259812"/>
            </a:xfrm>
            <a:prstGeom prst="rect">
              <a:avLst/>
            </a:prstGeom>
            <a:noFill/>
            <a:ln w="38100">
              <a:solidFill>
                <a:srgbClr val="FFC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endParaRPr lang="zh-TW" altLang="en-US" sz="2400">
                <a:latin typeface="Times New Roman" pitchFamily="18" charset="0"/>
                <a:ea typeface="PMingLiU" pitchFamily="18" charset="-120"/>
                <a:cs typeface="Arial" charset="0"/>
              </a:endParaRPr>
            </a:p>
          </p:txBody>
        </p:sp>
        <p:sp>
          <p:nvSpPr>
            <p:cNvPr id="49165" name="Rectangle 25"/>
            <p:cNvSpPr>
              <a:spLocks noChangeArrowheads="1"/>
            </p:cNvSpPr>
            <p:nvPr/>
          </p:nvSpPr>
          <p:spPr bwMode="auto">
            <a:xfrm>
              <a:off x="2011749" y="3054844"/>
              <a:ext cx="1119308" cy="456930"/>
            </a:xfrm>
            <a:prstGeom prst="rect">
              <a:avLst/>
            </a:prstGeom>
            <a:solidFill>
              <a:srgbClr val="FFC000"/>
            </a:solidFill>
            <a:ln w="9525">
              <a:solidFill>
                <a:srgbClr val="FFC000"/>
              </a:solidFill>
              <a:miter lim="800000"/>
              <a:headEnd/>
              <a:tailEnd/>
            </a:ln>
          </p:spPr>
          <p:txBody>
            <a:bodyPr wrap="none"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buNone/>
              </a:pPr>
              <a:r>
                <a:rPr lang="zh-CN" altLang="en-US" sz="1500" b="1" dirty="0">
                  <a:latin typeface="Times New Roman" pitchFamily="18" charset="0"/>
                  <a:cs typeface="Arial" pitchFamily="34" charset="0"/>
                </a:rPr>
                <a:t>已有帳戶</a:t>
              </a:r>
              <a:endParaRPr lang="en-US" altLang="zh-CN" sz="1500" b="1" dirty="0">
                <a:latin typeface="Times New Roman" pitchFamily="18" charset="0"/>
                <a:cs typeface="Arial" pitchFamily="34" charset="0"/>
              </a:endParaRPr>
            </a:p>
            <a:p>
              <a:pPr algn="ctr" eaLnBrk="1" hangingPunct="1">
                <a:buNone/>
              </a:pPr>
              <a:r>
                <a:rPr lang="zh-CN" altLang="en-US" sz="1500" b="1" dirty="0">
                  <a:latin typeface="Times New Roman" pitchFamily="18" charset="0"/>
                  <a:cs typeface="Arial" pitchFamily="34" charset="0"/>
                </a:rPr>
                <a:t>直接登錄</a:t>
              </a:r>
              <a:endParaRPr lang="en-US" altLang="zh-TW" sz="1500" b="1" dirty="0">
                <a:latin typeface="Times New Roman" pitchFamily="18" charset="0"/>
                <a:ea typeface="PMingLiU" pitchFamily="18" charset="-120"/>
                <a:cs typeface="Arial" pitchFamily="34" charset="0"/>
              </a:endParaRPr>
            </a:p>
          </p:txBody>
        </p:sp>
        <p:sp>
          <p:nvSpPr>
            <p:cNvPr id="49166" name="Freeform 10"/>
            <p:cNvSpPr>
              <a:spLocks/>
            </p:cNvSpPr>
            <p:nvPr/>
          </p:nvSpPr>
          <p:spPr bwMode="auto">
            <a:xfrm rot="5400000" flipH="1">
              <a:off x="1667438" y="2952623"/>
              <a:ext cx="350242" cy="329393"/>
            </a:xfrm>
            <a:custGeom>
              <a:avLst/>
              <a:gdLst>
                <a:gd name="T0" fmla="*/ 0 w 1"/>
                <a:gd name="T1" fmla="*/ 2147483647 h 454"/>
                <a:gd name="T2" fmla="*/ 0 w 1"/>
                <a:gd name="T3" fmla="*/ 0 h 454"/>
                <a:gd name="T4" fmla="*/ 0 60000 65536"/>
                <a:gd name="T5" fmla="*/ 0 60000 65536"/>
                <a:gd name="T6" fmla="*/ 0 w 1"/>
                <a:gd name="T7" fmla="*/ 0 h 454"/>
                <a:gd name="T8" fmla="*/ 1 w 1"/>
                <a:gd name="T9" fmla="*/ 454 h 454"/>
              </a:gdLst>
              <a:ahLst/>
              <a:cxnLst>
                <a:cxn ang="T4">
                  <a:pos x="T0" y="T1"/>
                </a:cxn>
                <a:cxn ang="T5">
                  <a:pos x="T2" y="T3"/>
                </a:cxn>
              </a:cxnLst>
              <a:rect l="T6" t="T7" r="T8" b="T9"/>
              <a:pathLst>
                <a:path w="1" h="454">
                  <a:moveTo>
                    <a:pt x="0" y="454"/>
                  </a:moveTo>
                  <a:lnTo>
                    <a:pt x="0" y="0"/>
                  </a:lnTo>
                </a:path>
              </a:pathLst>
            </a:custGeom>
            <a:noFill/>
            <a:ln w="31750">
              <a:solidFill>
                <a:srgbClr val="FFC000"/>
              </a:solidFill>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sp>
        <p:nvSpPr>
          <p:cNvPr id="49162" name="Freeform 10"/>
          <p:cNvSpPr>
            <a:spLocks/>
          </p:cNvSpPr>
          <p:nvPr/>
        </p:nvSpPr>
        <p:spPr bwMode="auto">
          <a:xfrm rot="5400000" flipH="1">
            <a:off x="4435475" y="3070226"/>
            <a:ext cx="149225" cy="330200"/>
          </a:xfrm>
          <a:custGeom>
            <a:avLst/>
            <a:gdLst>
              <a:gd name="T0" fmla="*/ 0 w 1"/>
              <a:gd name="T1" fmla="*/ 2147483647 h 454"/>
              <a:gd name="T2" fmla="*/ 0 w 1"/>
              <a:gd name="T3" fmla="*/ 0 h 454"/>
              <a:gd name="T4" fmla="*/ 0 60000 65536"/>
              <a:gd name="T5" fmla="*/ 0 60000 65536"/>
              <a:gd name="T6" fmla="*/ 0 w 1"/>
              <a:gd name="T7" fmla="*/ 0 h 454"/>
              <a:gd name="T8" fmla="*/ 1 w 1"/>
              <a:gd name="T9" fmla="*/ 454 h 454"/>
            </a:gdLst>
            <a:ahLst/>
            <a:cxnLst>
              <a:cxn ang="T4">
                <a:pos x="T0" y="T1"/>
              </a:cxn>
              <a:cxn ang="T5">
                <a:pos x="T2" y="T3"/>
              </a:cxn>
            </a:cxnLst>
            <a:rect l="T6" t="T7" r="T8" b="T9"/>
            <a:pathLst>
              <a:path w="1" h="454">
                <a:moveTo>
                  <a:pt x="0" y="454"/>
                </a:moveTo>
                <a:lnTo>
                  <a:pt x="0" y="0"/>
                </a:lnTo>
              </a:path>
            </a:pathLst>
          </a:custGeom>
          <a:noFill/>
          <a:ln w="31750">
            <a:solidFill>
              <a:srgbClr val="FFC000"/>
            </a:solidFill>
            <a:round/>
            <a:headEnd type="none" w="med" len="med"/>
            <a:tailEnd type="triangl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49163" name="Slide Number Placeholder 2"/>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ED720772-8A52-4144-B806-569C97132C3C}" type="slidenum">
              <a:rPr lang="en-US" altLang="zh-CN" sz="1200" smtClean="0">
                <a:solidFill>
                  <a:srgbClr val="898989"/>
                </a:solidFill>
              </a:rPr>
              <a:pPr eaLnBrk="1" hangingPunct="1">
                <a:spcBef>
                  <a:spcPct val="0"/>
                </a:spcBef>
                <a:buFontTx/>
                <a:buNone/>
              </a:pPr>
              <a:t>68</a:t>
            </a:fld>
            <a:endParaRPr lang="en-US" altLang="zh-CN" sz="1200" smtClean="0">
              <a:solidFill>
                <a:srgbClr val="898989"/>
              </a:solidFill>
            </a:endParaRPr>
          </a:p>
        </p:txBody>
      </p:sp>
    </p:spTree>
    <p:extLst>
      <p:ext uri="{BB962C8B-B14F-4D97-AF65-F5344CB8AC3E}">
        <p14:creationId xmlns="" xmlns:p14="http://schemas.microsoft.com/office/powerpoint/2010/main" val="2065701066"/>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4"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3556" name="Title 1"/>
          <p:cNvSpPr>
            <a:spLocks noGrp="1"/>
          </p:cNvSpPr>
          <p:nvPr>
            <p:ph type="title"/>
          </p:nvPr>
        </p:nvSpPr>
        <p:spPr>
          <a:xfrm>
            <a:off x="1258888" y="715963"/>
            <a:ext cx="5343525" cy="935037"/>
          </a:xfrm>
        </p:spPr>
        <p:txBody>
          <a:bodyPr lIns="0" tIns="0" rIns="0" bIns="0"/>
          <a:lstStyle/>
          <a:p>
            <a:pPr algn="l" eaLnBrk="1" hangingPunct="1"/>
            <a:r>
              <a:rPr lang="en-US" altLang="zh-CN" sz="3600" b="1" dirty="0" smtClean="0">
                <a:solidFill>
                  <a:srgbClr val="0070C0"/>
                </a:solidFill>
              </a:rPr>
              <a:t>Taylor &amp;Francis</a:t>
            </a:r>
            <a:br>
              <a:rPr lang="en-US" altLang="zh-CN" sz="3600" b="1" dirty="0" smtClean="0">
                <a:solidFill>
                  <a:srgbClr val="0070C0"/>
                </a:solidFill>
              </a:rPr>
            </a:br>
            <a:r>
              <a:rPr lang="zh-TW" altLang="en-US" sz="2800" b="1" dirty="0" smtClean="0">
                <a:solidFill>
                  <a:srgbClr val="0070C0"/>
                </a:solidFill>
              </a:rPr>
              <a:t>行動設備配對</a:t>
            </a:r>
            <a:endParaRPr lang="en-GB" altLang="zh-CN" sz="2800" dirty="0" smtClean="0">
              <a:solidFill>
                <a:srgbClr val="0070C0"/>
              </a:solidFill>
              <a:latin typeface="Arial" pitchFamily="34" charset="0"/>
              <a:cs typeface="Arial" pitchFamily="34" charset="0"/>
            </a:endParaRPr>
          </a:p>
        </p:txBody>
      </p:sp>
      <p:sp>
        <p:nvSpPr>
          <p:cNvPr id="23558" name="TextBox 2"/>
          <p:cNvSpPr txBox="1">
            <a:spLocks noChangeArrowheads="1"/>
          </p:cNvSpPr>
          <p:nvPr/>
        </p:nvSpPr>
        <p:spPr bwMode="auto">
          <a:xfrm>
            <a:off x="1154113" y="1695450"/>
            <a:ext cx="6835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TW" altLang="en-US" sz="2000" b="1" dirty="0">
                <a:latin typeface="Arial" pitchFamily="34" charset="0"/>
                <a:cs typeface="Arial" pitchFamily="34" charset="0"/>
              </a:rPr>
              <a:t>登錄後得到隨</a:t>
            </a:r>
            <a:r>
              <a:rPr lang="zh-TW" altLang="en-US" sz="2000" b="1" dirty="0" smtClean="0">
                <a:latin typeface="Arial" pitchFamily="34" charset="0"/>
                <a:cs typeface="Arial" pitchFamily="34" charset="0"/>
              </a:rPr>
              <a:t>機配對碼</a:t>
            </a:r>
            <a:r>
              <a:rPr lang="zh-TW" altLang="en-US" sz="2000" b="1" dirty="0">
                <a:latin typeface="Arial" pitchFamily="34" charset="0"/>
                <a:cs typeface="Arial" pitchFamily="34" charset="0"/>
              </a:rPr>
              <a:t>，需</a:t>
            </a:r>
            <a:r>
              <a:rPr lang="en-US" altLang="zh-CN" sz="2000" b="1" dirty="0">
                <a:latin typeface="Arial" pitchFamily="34" charset="0"/>
                <a:cs typeface="Arial" pitchFamily="34" charset="0"/>
              </a:rPr>
              <a:t>5</a:t>
            </a:r>
            <a:r>
              <a:rPr lang="zh-TW" altLang="en-US" sz="2000" b="1" dirty="0">
                <a:latin typeface="Arial" pitchFamily="34" charset="0"/>
                <a:cs typeface="Arial" pitchFamily="34" charset="0"/>
              </a:rPr>
              <a:t>分鐘之</a:t>
            </a:r>
            <a:r>
              <a:rPr lang="zh-TW" altLang="en-US" sz="2000" b="1" dirty="0" smtClean="0">
                <a:latin typeface="Arial" pitchFamily="34" charset="0"/>
                <a:cs typeface="Arial" pitchFamily="34" charset="0"/>
              </a:rPr>
              <a:t>內配對到</a:t>
            </a:r>
            <a:r>
              <a:rPr lang="zh-TW" altLang="en-US" sz="2000" b="1" dirty="0">
                <a:latin typeface="Arial" pitchFamily="34" charset="0"/>
                <a:cs typeface="Arial" pitchFamily="34" charset="0"/>
              </a:rPr>
              <a:t>智</a:t>
            </a:r>
            <a:r>
              <a:rPr lang="zh-TW" altLang="en-US" sz="2000" b="1" dirty="0" smtClean="0">
                <a:latin typeface="Arial" pitchFamily="34" charset="0"/>
                <a:cs typeface="Arial" pitchFamily="34" charset="0"/>
              </a:rPr>
              <a:t>慧行動設</a:t>
            </a:r>
            <a:r>
              <a:rPr lang="zh-TW" altLang="en-US" sz="2000" b="1" dirty="0">
                <a:latin typeface="Arial" pitchFamily="34" charset="0"/>
                <a:cs typeface="Arial" pitchFamily="34" charset="0"/>
              </a:rPr>
              <a:t>備</a:t>
            </a:r>
            <a:endParaRPr lang="en-US" altLang="zh-CN" sz="2000" b="1" dirty="0">
              <a:latin typeface="Arial" pitchFamily="34" charset="0"/>
              <a:cs typeface="Arial" pitchFamily="34" charset="0"/>
            </a:endParaRPr>
          </a:p>
        </p:txBody>
      </p:sp>
      <p:sp>
        <p:nvSpPr>
          <p:cNvPr id="23559" name="Rectangle 1"/>
          <p:cNvSpPr>
            <a:spLocks noChangeArrowheads="1"/>
          </p:cNvSpPr>
          <p:nvPr/>
        </p:nvSpPr>
        <p:spPr bwMode="auto">
          <a:xfrm>
            <a:off x="708025" y="3273425"/>
            <a:ext cx="7724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2000" b="1" dirty="0">
                <a:latin typeface="Arial" pitchFamily="34" charset="0"/>
                <a:cs typeface="Arial" pitchFamily="34" charset="0"/>
              </a:rPr>
              <a:t>用</a:t>
            </a:r>
            <a:r>
              <a:rPr lang="zh-TW" altLang="en-US" sz="2000" b="1" dirty="0">
                <a:solidFill>
                  <a:srgbClr val="C00000"/>
                </a:solidFill>
                <a:latin typeface="Arial" pitchFamily="34" charset="0"/>
                <a:cs typeface="Arial" pitchFamily="34" charset="0"/>
              </a:rPr>
              <a:t>智</a:t>
            </a:r>
            <a:r>
              <a:rPr lang="zh-TW" altLang="en-US" sz="2000" b="1" dirty="0" smtClean="0">
                <a:solidFill>
                  <a:srgbClr val="C00000"/>
                </a:solidFill>
                <a:latin typeface="Arial" pitchFamily="34" charset="0"/>
                <a:cs typeface="Arial" pitchFamily="34" charset="0"/>
              </a:rPr>
              <a:t>慧行動設</a:t>
            </a:r>
            <a:r>
              <a:rPr lang="zh-TW" altLang="en-US" sz="2000" b="1" dirty="0">
                <a:solidFill>
                  <a:srgbClr val="C00000"/>
                </a:solidFill>
                <a:latin typeface="Arial" pitchFamily="34" charset="0"/>
                <a:cs typeface="Arial" pitchFamily="34" charset="0"/>
              </a:rPr>
              <a:t>備</a:t>
            </a:r>
            <a:r>
              <a:rPr lang="zh-CN" altLang="en-US" sz="2000" b="1" dirty="0">
                <a:latin typeface="Arial" pitchFamily="34" charset="0"/>
                <a:cs typeface="Arial" pitchFamily="34" charset="0"/>
              </a:rPr>
              <a:t>登錄</a:t>
            </a:r>
            <a:r>
              <a:rPr lang="en-US" altLang="zh-CN" sz="2000" b="1" dirty="0">
                <a:latin typeface="Arial" pitchFamily="34" charset="0"/>
                <a:cs typeface="Arial" pitchFamily="34" charset="0"/>
              </a:rPr>
              <a:t>TFO</a:t>
            </a:r>
            <a:r>
              <a:rPr lang="zh-TW" altLang="en-US" sz="2000" b="1" dirty="0">
                <a:latin typeface="Arial" pitchFamily="34" charset="0"/>
                <a:cs typeface="Arial" pitchFamily="34" charset="0"/>
              </a:rPr>
              <a:t>，自動顯示</a:t>
            </a:r>
            <a:r>
              <a:rPr lang="zh-TW" altLang="en-US" sz="2000" b="1" dirty="0" smtClean="0">
                <a:latin typeface="Arial" pitchFamily="34" charset="0"/>
                <a:cs typeface="Arial" pitchFamily="34" charset="0"/>
              </a:rPr>
              <a:t>為行動版</a:t>
            </a:r>
            <a:r>
              <a:rPr lang="zh-TW" altLang="en-US" sz="2000" b="1" dirty="0">
                <a:latin typeface="Arial" pitchFamily="34" charset="0"/>
                <a:cs typeface="Arial" pitchFamily="34" charset="0"/>
              </a:rPr>
              <a:t>，也可轉至</a:t>
            </a:r>
            <a:r>
              <a:rPr lang="en-US" altLang="zh-CN" sz="2000" b="1" dirty="0">
                <a:latin typeface="Arial" pitchFamily="34" charset="0"/>
                <a:cs typeface="Arial" pitchFamily="34" charset="0"/>
              </a:rPr>
              <a:t>Full Site</a:t>
            </a:r>
          </a:p>
        </p:txBody>
      </p:sp>
      <p:grpSp>
        <p:nvGrpSpPr>
          <p:cNvPr id="6" name="Group 5"/>
          <p:cNvGrpSpPr/>
          <p:nvPr/>
        </p:nvGrpSpPr>
        <p:grpSpPr>
          <a:xfrm>
            <a:off x="1223962" y="3817144"/>
            <a:ext cx="6692900" cy="2600325"/>
            <a:chOff x="1225550" y="3673475"/>
            <a:chExt cx="6692900" cy="2600325"/>
          </a:xfrm>
        </p:grpSpPr>
        <p:pic>
          <p:nvPicPr>
            <p:cNvPr id="16" name="Picture 3"/>
            <p:cNvPicPr>
              <a:picLocks noChangeAspect="1" noChangeArrowheads="1"/>
            </p:cNvPicPr>
            <p:nvPr/>
          </p:nvPicPr>
          <p:blipFill>
            <a:blip r:embed="rId4">
              <a:extLst>
                <a:ext uri="{28A0092B-C50C-407E-A947-70E740481C1C}">
                  <a14:useLocalDpi xmlns="" xmlns:a14="http://schemas.microsoft.com/office/drawing/2010/main" val="0"/>
                </a:ext>
              </a:extLst>
            </a:blip>
            <a:srcRect t="12601" b="35590"/>
            <a:stretch>
              <a:fillRect/>
            </a:stretch>
          </p:blipFill>
          <p:spPr bwMode="auto">
            <a:xfrm>
              <a:off x="1225550" y="3673475"/>
              <a:ext cx="6692900" cy="2600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8" name="Group 17"/>
            <p:cNvGrpSpPr>
              <a:grpSpLocks/>
            </p:cNvGrpSpPr>
            <p:nvPr/>
          </p:nvGrpSpPr>
          <p:grpSpPr bwMode="auto">
            <a:xfrm>
              <a:off x="1252538" y="3673475"/>
              <a:ext cx="419100" cy="641350"/>
              <a:chOff x="423080" y="1664648"/>
              <a:chExt cx="464030" cy="791952"/>
            </a:xfrm>
            <a:solidFill>
              <a:srgbClr val="FFC000"/>
            </a:solidFill>
          </p:grpSpPr>
          <p:sp>
            <p:nvSpPr>
              <p:cNvPr id="19" name="Bent Arrow 18"/>
              <p:cNvSpPr/>
              <p:nvPr/>
            </p:nvSpPr>
            <p:spPr>
              <a:xfrm rot="16200000">
                <a:off x="586765" y="2156255"/>
                <a:ext cx="301883" cy="298807"/>
              </a:xfrm>
              <a:prstGeom prst="bentArrow">
                <a:avLst>
                  <a:gd name="adj1" fmla="val 11923"/>
                  <a:gd name="adj2" fmla="val 25000"/>
                  <a:gd name="adj3" fmla="val 25000"/>
                  <a:gd name="adj4" fmla="val 64673"/>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sp>
            <p:nvSpPr>
              <p:cNvPr id="20" name="Rounded Rectangle 19"/>
              <p:cNvSpPr/>
              <p:nvPr/>
            </p:nvSpPr>
            <p:spPr>
              <a:xfrm>
                <a:off x="423080" y="1664648"/>
                <a:ext cx="423603" cy="354811"/>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grpSp>
      <p:grpSp>
        <p:nvGrpSpPr>
          <p:cNvPr id="7" name="Group 6"/>
          <p:cNvGrpSpPr/>
          <p:nvPr/>
        </p:nvGrpSpPr>
        <p:grpSpPr>
          <a:xfrm>
            <a:off x="1320800" y="2095500"/>
            <a:ext cx="6502400" cy="1071563"/>
            <a:chOff x="1320800" y="2095500"/>
            <a:chExt cx="6502400" cy="1071563"/>
          </a:xfrm>
        </p:grpSpPr>
        <p:pic>
          <p:nvPicPr>
            <p:cNvPr id="21" name="Picture 2"/>
            <p:cNvPicPr>
              <a:picLocks noChangeAspect="1" noChangeArrowheads="1"/>
            </p:cNvPicPr>
            <p:nvPr/>
          </p:nvPicPr>
          <p:blipFill>
            <a:blip r:embed="rId5">
              <a:extLst>
                <a:ext uri="{28A0092B-C50C-407E-A947-70E740481C1C}">
                  <a14:useLocalDpi xmlns="" xmlns:a14="http://schemas.microsoft.com/office/drawing/2010/main" val="0"/>
                </a:ext>
              </a:extLst>
            </a:blip>
            <a:srcRect l="11189" t="41312" r="26973" b="40564"/>
            <a:stretch>
              <a:fillRect/>
            </a:stretch>
          </p:blipFill>
          <p:spPr bwMode="auto">
            <a:xfrm>
              <a:off x="1320800" y="2095500"/>
              <a:ext cx="6502400" cy="10715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Rounded Rectangle 21"/>
            <p:cNvSpPr/>
            <p:nvPr/>
          </p:nvSpPr>
          <p:spPr>
            <a:xfrm>
              <a:off x="1444625" y="2630488"/>
              <a:ext cx="1255713" cy="18573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88"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368300" y="715963"/>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10244" name="TextBox 1"/>
          <p:cNvSpPr txBox="1">
            <a:spLocks noChangeArrowheads="1"/>
          </p:cNvSpPr>
          <p:nvPr/>
        </p:nvSpPr>
        <p:spPr bwMode="auto">
          <a:xfrm>
            <a:off x="384175" y="1668463"/>
            <a:ext cx="8380413" cy="1138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zh-CN" sz="2000" dirty="0">
              <a:latin typeface="Arial" pitchFamily="34" charset="0"/>
              <a:cs typeface="Arial" pitchFamily="34" charset="0"/>
            </a:endParaRPr>
          </a:p>
          <a:p>
            <a:pPr eaLnBrk="1" hangingPunct="1">
              <a:spcBef>
                <a:spcPct val="0"/>
              </a:spcBef>
              <a:buFontTx/>
              <a:buNone/>
            </a:pPr>
            <a:r>
              <a:rPr lang="en-US" altLang="zh-CN" sz="2800" dirty="0">
                <a:latin typeface="Arial" pitchFamily="34" charset="0"/>
                <a:cs typeface="Arial" pitchFamily="34" charset="0"/>
              </a:rPr>
              <a:t>Taylor &amp; Francis </a:t>
            </a:r>
            <a:r>
              <a:rPr lang="en-US" altLang="zh-CN" sz="2800" dirty="0" smtClean="0">
                <a:latin typeface="Arial" pitchFamily="34" charset="0"/>
                <a:cs typeface="Arial" pitchFamily="34" charset="0"/>
              </a:rPr>
              <a:t>SSH</a:t>
            </a:r>
            <a:r>
              <a:rPr lang="zh-CN" altLang="en-US" sz="2800" dirty="0" smtClean="0">
                <a:latin typeface="Arial" pitchFamily="34" charset="0"/>
                <a:cs typeface="Arial" pitchFamily="34" charset="0"/>
              </a:rPr>
              <a:t>期刊</a:t>
            </a:r>
            <a:r>
              <a:rPr lang="zh-TW" altLang="en-US" sz="2800" dirty="0" smtClean="0">
                <a:latin typeface="Arial" pitchFamily="34" charset="0"/>
                <a:cs typeface="Arial" pitchFamily="34" charset="0"/>
              </a:rPr>
              <a:t>合輯</a:t>
            </a:r>
            <a:endParaRPr lang="en-US" altLang="zh-CN" sz="2800" dirty="0">
              <a:latin typeface="Arial" pitchFamily="34" charset="0"/>
              <a:cs typeface="Arial" pitchFamily="34" charset="0"/>
            </a:endParaRPr>
          </a:p>
          <a:p>
            <a:pPr eaLnBrk="1" hangingPunct="1">
              <a:spcBef>
                <a:spcPct val="0"/>
              </a:spcBef>
              <a:buFontTx/>
              <a:buNone/>
            </a:pPr>
            <a:r>
              <a:rPr lang="en-US" altLang="zh-CN" sz="2000" dirty="0" smtClean="0">
                <a:latin typeface="Arial" pitchFamily="34" charset="0"/>
                <a:cs typeface="Arial" pitchFamily="34" charset="0"/>
              </a:rPr>
              <a:t>14</a:t>
            </a:r>
            <a:r>
              <a:rPr lang="zh-CN" altLang="en-US" sz="2000" dirty="0" smtClean="0">
                <a:latin typeface="Arial" pitchFamily="34" charset="0"/>
                <a:cs typeface="Arial" pitchFamily="34" charset="0"/>
              </a:rPr>
              <a:t>種學科，</a:t>
            </a:r>
            <a:r>
              <a:rPr lang="en-US" altLang="zh-CN" sz="2000" dirty="0" smtClean="0">
                <a:latin typeface="Arial" pitchFamily="34" charset="0"/>
                <a:cs typeface="Arial" pitchFamily="34" charset="0"/>
              </a:rPr>
              <a:t>11</a:t>
            </a:r>
            <a:r>
              <a:rPr lang="en-US" altLang="zh-TW" sz="2000" dirty="0" smtClean="0">
                <a:latin typeface="Arial" pitchFamily="34" charset="0"/>
                <a:cs typeface="Arial" pitchFamily="34" charset="0"/>
              </a:rPr>
              <a:t>00</a:t>
            </a:r>
            <a:r>
              <a:rPr lang="zh-TW" altLang="en-US" sz="2000" dirty="0" smtClean="0">
                <a:latin typeface="Arial" pitchFamily="34" charset="0"/>
                <a:cs typeface="Arial" pitchFamily="34" charset="0"/>
              </a:rPr>
              <a:t>多種人文社科類期刊：</a:t>
            </a:r>
            <a:endParaRPr lang="en-US" altLang="zh-CN" sz="2000" dirty="0">
              <a:latin typeface="Arial" pitchFamily="34" charset="0"/>
              <a:cs typeface="Arial" pitchFamily="34" charset="0"/>
            </a:endParaRPr>
          </a:p>
        </p:txBody>
      </p:sp>
      <p:sp>
        <p:nvSpPr>
          <p:cNvPr id="10245" name="Title 1"/>
          <p:cNvSpPr txBox="1">
            <a:spLocks/>
          </p:cNvSpPr>
          <p:nvPr/>
        </p:nvSpPr>
        <p:spPr bwMode="auto">
          <a:xfrm>
            <a:off x="1258888" y="715963"/>
            <a:ext cx="7523162"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zh-CN" b="1" dirty="0">
                <a:solidFill>
                  <a:srgbClr val="0070C0"/>
                </a:solidFill>
                <a:latin typeface="Arial" pitchFamily="34" charset="0"/>
                <a:cs typeface="Arial" pitchFamily="34" charset="0"/>
              </a:rPr>
              <a:t>Taylor &amp; Francis</a:t>
            </a:r>
            <a:r>
              <a:rPr lang="en-US" altLang="zh-CN" b="1" dirty="0">
                <a:solidFill>
                  <a:srgbClr val="0070C0"/>
                </a:solidFill>
                <a:cs typeface="Arial" pitchFamily="34" charset="0"/>
              </a:rPr>
              <a:t/>
            </a:r>
            <a:br>
              <a:rPr lang="en-US" altLang="zh-CN" b="1" dirty="0">
                <a:solidFill>
                  <a:srgbClr val="0070C0"/>
                </a:solidFill>
                <a:cs typeface="Arial" pitchFamily="34" charset="0"/>
              </a:rPr>
            </a:br>
            <a:r>
              <a:rPr lang="zh-CN" altLang="en-US" b="1" dirty="0" smtClean="0">
                <a:solidFill>
                  <a:srgbClr val="0070C0"/>
                </a:solidFill>
                <a:cs typeface="Arial" pitchFamily="34" charset="0"/>
              </a:rPr>
              <a:t>現刊</a:t>
            </a:r>
            <a:r>
              <a:rPr lang="en-US" altLang="zh-CN" b="1" dirty="0" smtClean="0">
                <a:solidFill>
                  <a:srgbClr val="0070C0"/>
                </a:solidFill>
                <a:cs typeface="Arial" pitchFamily="34" charset="0"/>
              </a:rPr>
              <a:t>–</a:t>
            </a:r>
            <a:r>
              <a:rPr lang="zh-TW" altLang="en-US" b="1" dirty="0" smtClean="0">
                <a:solidFill>
                  <a:srgbClr val="0070C0"/>
                </a:solidFill>
                <a:cs typeface="Arial" pitchFamily="34" charset="0"/>
              </a:rPr>
              <a:t>人文社會科學期刊</a:t>
            </a:r>
            <a:r>
              <a:rPr lang="zh-TW" altLang="en-US" b="1" dirty="0">
                <a:solidFill>
                  <a:srgbClr val="0070C0"/>
                </a:solidFill>
                <a:latin typeface="Arial" pitchFamily="34" charset="0"/>
                <a:cs typeface="Arial" pitchFamily="34" charset="0"/>
              </a:rPr>
              <a:t>合輯</a:t>
            </a:r>
            <a:endParaRPr lang="en-GB" altLang="zh-CN" b="1" dirty="0">
              <a:solidFill>
                <a:srgbClr val="0070C0"/>
              </a:solidFill>
              <a:cs typeface="Arial" pitchFamily="34" charset="0"/>
            </a:endParaRPr>
          </a:p>
        </p:txBody>
      </p:sp>
      <p:graphicFrame>
        <p:nvGraphicFramePr>
          <p:cNvPr id="3" name="Table 2"/>
          <p:cNvGraphicFramePr>
            <a:graphicFrameLocks noGrp="1"/>
          </p:cNvGraphicFramePr>
          <p:nvPr>
            <p:extLst>
              <p:ext uri="{D42A27DB-BD31-4B8C-83A1-F6EECF244321}">
                <p14:modId xmlns="" xmlns:p14="http://schemas.microsoft.com/office/powerpoint/2010/main" val="1543583677"/>
              </p:ext>
            </p:extLst>
          </p:nvPr>
        </p:nvGraphicFramePr>
        <p:xfrm>
          <a:off x="539750" y="2997200"/>
          <a:ext cx="8064500" cy="2971800"/>
        </p:xfrm>
        <a:graphic>
          <a:graphicData uri="http://schemas.openxmlformats.org/drawingml/2006/table">
            <a:tbl>
              <a:tblPr/>
              <a:tblGrid>
                <a:gridCol w="2952750"/>
                <a:gridCol w="1079500"/>
                <a:gridCol w="2952750"/>
                <a:gridCol w="1079500"/>
              </a:tblGrid>
              <a:tr h="371475">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smtClean="0">
                          <a:ln>
                            <a:noFill/>
                          </a:ln>
                          <a:solidFill>
                            <a:srgbClr val="FFFFFF"/>
                          </a:solidFill>
                          <a:effectLst/>
                          <a:latin typeface="Arial" panose="020B0604020202020204" pitchFamily="34" charset="0"/>
                          <a:ea typeface="宋体" pitchFamily="2" charset="-122"/>
                          <a:cs typeface="Arial" panose="020B0604020202020204" pitchFamily="34" charset="0"/>
                        </a:rPr>
                        <a:t>學科</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rgbClr val="FFFFFF"/>
                          </a:solidFill>
                          <a:effectLst/>
                          <a:latin typeface="Arial" panose="020B0604020202020204" pitchFamily="34" charset="0"/>
                          <a:ea typeface="宋体" pitchFamily="2" charset="-122"/>
                          <a:cs typeface="Arial" panose="020B0604020202020204" pitchFamily="34" charset="0"/>
                        </a:rPr>
                        <a:t>數量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rgbClr val="FFFFFF"/>
                          </a:solidFill>
                          <a:effectLst/>
                          <a:latin typeface="Arial" panose="020B0604020202020204" pitchFamily="34" charset="0"/>
                          <a:ea typeface="宋体" pitchFamily="2" charset="-122"/>
                          <a:cs typeface="Arial" panose="020B0604020202020204" pitchFamily="34" charset="0"/>
                        </a:rPr>
                        <a:t>學科</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rgbClr val="FFFFFF"/>
                          </a:solidFill>
                          <a:effectLst/>
                          <a:latin typeface="Arial" panose="020B0604020202020204" pitchFamily="34" charset="0"/>
                          <a:ea typeface="宋体" pitchFamily="2" charset="-122"/>
                          <a:cs typeface="Arial" panose="020B0604020202020204" pitchFamily="34" charset="0"/>
                        </a:rPr>
                        <a:t>數量</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r>
              <a:tr h="371475">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Arial" panose="020B0604020202020204" pitchFamily="34" charset="0"/>
                          <a:ea typeface="宋体" pitchFamily="2" charset="-122"/>
                          <a:cs typeface="Arial" panose="020B0604020202020204" pitchFamily="34" charset="0"/>
                        </a:rPr>
                        <a:t>人類學與考古學</a:t>
                      </a:r>
                      <a:endParaRPr kumimoji="0" lang="zh-CN" altLang="en-US"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rPr>
                        <a:t>1</a:t>
                      </a:r>
                      <a:r>
                        <a:rPr kumimoji="0" lang="en-US" altLang="zh-TW"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rPr>
                        <a:t>8</a:t>
                      </a:r>
                      <a:endParaRPr kumimoji="0" lang="zh-CN" altLang="en-US"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rgbClr val="C00000"/>
                          </a:solidFill>
                          <a:effectLst/>
                          <a:latin typeface="Arial" panose="020B0604020202020204" pitchFamily="34" charset="0"/>
                          <a:ea typeface="宋体" pitchFamily="2" charset="-122"/>
                          <a:cs typeface="Arial" panose="020B0604020202020204" pitchFamily="34" charset="0"/>
                        </a:rPr>
                        <a:t>圖書館與資訊科學</a:t>
                      </a:r>
                      <a:endParaRPr kumimoji="0" lang="zh-CN" altLang="en-US" sz="1800" b="0" i="0" u="none" strike="noStrike" cap="none" normalizeH="0" baseline="0" dirty="0" smtClean="0">
                        <a:ln>
                          <a:noFill/>
                        </a:ln>
                        <a:solidFill>
                          <a:srgbClr val="C00000"/>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4</a:t>
                      </a:r>
                      <a:r>
                        <a:rPr kumimoji="0" lang="en-US" altLang="zh-TW"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3</a:t>
                      </a:r>
                      <a:endParaRPr kumimoji="0" lang="zh-CN" altLang="en-US"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371475">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Arial" panose="020B0604020202020204" pitchFamily="34" charset="0"/>
                          <a:ea typeface="宋体" pitchFamily="2" charset="-122"/>
                          <a:cs typeface="Arial" panose="020B0604020202020204" pitchFamily="34" charset="0"/>
                        </a:rPr>
                        <a:t>藝術與人文</a:t>
                      </a:r>
                      <a:endParaRPr kumimoji="0" lang="zh-CN" altLang="en-US" sz="1800" b="1"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rPr>
                        <a:t>1</a:t>
                      </a:r>
                      <a:r>
                        <a:rPr kumimoji="0" lang="en-US" altLang="zh-TW" sz="1800" b="1"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rPr>
                        <a:t>78</a:t>
                      </a:r>
                      <a:endParaRPr kumimoji="0" lang="zh-CN" altLang="en-US" sz="1800" b="1"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Arial" panose="020B0604020202020204" pitchFamily="34" charset="0"/>
                          <a:ea typeface="宋体" pitchFamily="2" charset="-122"/>
                          <a:cs typeface="Arial" panose="020B0604020202020204" pitchFamily="34" charset="0"/>
                        </a:rPr>
                        <a:t>媒體、文化與傳播研究</a:t>
                      </a:r>
                      <a:endParaRPr kumimoji="0" lang="zh-CN" altLang="en-US"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83</a:t>
                      </a:r>
                      <a:endParaRPr kumimoji="0" lang="zh-CN" altLang="en-US"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371475">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Arial" panose="020B0604020202020204" pitchFamily="34" charset="0"/>
                          <a:ea typeface="宋体" pitchFamily="2" charset="-122"/>
                          <a:cs typeface="Arial" panose="020B0604020202020204" pitchFamily="34" charset="0"/>
                        </a:rPr>
                        <a:t>行為科學</a:t>
                      </a:r>
                      <a:endParaRPr kumimoji="0" lang="zh-CN" altLang="en-US" sz="1800" b="1"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rPr>
                        <a:t>1</a:t>
                      </a:r>
                      <a:r>
                        <a:rPr kumimoji="0" lang="en-US" altLang="zh-TW" sz="1800" b="1"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rPr>
                        <a:t>71</a:t>
                      </a:r>
                      <a:endParaRPr kumimoji="0" lang="zh-CN" altLang="en-US" sz="1800" b="1"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1"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rPr>
                        <a:t>政治、國際關係與區域研究</a:t>
                      </a:r>
                      <a:endParaRPr kumimoji="0" lang="zh-CN" altLang="en-US" sz="1800" b="1"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1</a:t>
                      </a:r>
                      <a:r>
                        <a:rPr kumimoji="0" lang="en-US" altLang="zh-TW" sz="1800" b="1"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43</a:t>
                      </a:r>
                      <a:endParaRPr kumimoji="0" lang="zh-CN" altLang="en-US" sz="1800" b="1"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371475">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Arial" panose="020B0604020202020204" pitchFamily="34" charset="0"/>
                          <a:ea typeface="宋体" pitchFamily="2" charset="-122"/>
                          <a:cs typeface="Arial" panose="020B0604020202020204" pitchFamily="34" charset="0"/>
                        </a:rPr>
                        <a:t>商務、管理與經濟</a:t>
                      </a:r>
                      <a:endParaRPr kumimoji="0" lang="zh-CN" altLang="en-US"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rPr>
                        <a:t>101</a:t>
                      </a:r>
                      <a:endParaRPr kumimoji="0" lang="zh-CN" altLang="en-US"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rPr>
                        <a:t>公共衛生與社會保健</a:t>
                      </a:r>
                      <a:endParaRPr kumimoji="0" lang="zh-CN" altLang="en-US"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79</a:t>
                      </a:r>
                      <a:endParaRPr kumimoji="0" lang="zh-CN" altLang="en-US"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371475">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rgbClr val="C00000"/>
                          </a:solidFill>
                          <a:effectLst/>
                          <a:latin typeface="Arial" panose="020B0604020202020204" pitchFamily="34" charset="0"/>
                          <a:ea typeface="宋体" pitchFamily="2" charset="-122"/>
                          <a:cs typeface="Arial" panose="020B0604020202020204" pitchFamily="34" charset="0"/>
                        </a:rPr>
                        <a:t>犯罪學與法學</a:t>
                      </a:r>
                      <a:endParaRPr kumimoji="0" lang="zh-CN" altLang="en-US" sz="1800" b="0" i="0" u="none" strike="noStrike" cap="none" normalizeH="0" baseline="0" dirty="0" smtClean="0">
                        <a:ln>
                          <a:noFill/>
                        </a:ln>
                        <a:solidFill>
                          <a:srgbClr val="C00000"/>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rPr>
                        <a:t>2</a:t>
                      </a:r>
                      <a:r>
                        <a:rPr kumimoji="0" lang="en-US" altLang="zh-TW"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rPr>
                        <a:t>8</a:t>
                      </a:r>
                      <a:endParaRPr kumimoji="0" lang="zh-CN" altLang="en-US"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Arial" panose="020B0604020202020204" pitchFamily="34" charset="0"/>
                          <a:ea typeface="宋体" pitchFamily="2" charset="-122"/>
                          <a:cs typeface="Arial" panose="020B0604020202020204" pitchFamily="34" charset="0"/>
                        </a:rPr>
                        <a:t>社會學及其相關學科</a:t>
                      </a:r>
                      <a:endParaRPr kumimoji="0" lang="zh-CN" altLang="en-US"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35</a:t>
                      </a:r>
                      <a:endParaRPr kumimoji="0" lang="zh-CN" altLang="en-US"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r h="371475">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smtClean="0">
                          <a:ln>
                            <a:noFill/>
                          </a:ln>
                          <a:solidFill>
                            <a:schemeClr val="tx1"/>
                          </a:solidFill>
                          <a:effectLst/>
                          <a:latin typeface="Arial" panose="020B0604020202020204" pitchFamily="34" charset="0"/>
                          <a:ea typeface="宋体" pitchFamily="2" charset="-122"/>
                          <a:cs typeface="Arial" panose="020B0604020202020204" pitchFamily="34" charset="0"/>
                        </a:rPr>
                        <a:t>教育學</a:t>
                      </a:r>
                      <a:endParaRPr kumimoji="0" lang="zh-CN" altLang="en-US" sz="1800" b="1"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1"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rPr>
                        <a:t>194</a:t>
                      </a:r>
                      <a:endParaRPr kumimoji="0" lang="zh-CN" altLang="en-US" sz="1800" b="1"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rgbClr val="C00000"/>
                          </a:solidFill>
                          <a:effectLst/>
                          <a:latin typeface="Arial" panose="020B0604020202020204" pitchFamily="34" charset="0"/>
                          <a:ea typeface="宋体" pitchFamily="2" charset="-122"/>
                          <a:cs typeface="Arial" panose="020B0604020202020204" pitchFamily="34" charset="0"/>
                        </a:rPr>
                        <a:t>體育、休閒與旅遊</a:t>
                      </a:r>
                      <a:endParaRPr kumimoji="0" lang="zh-CN" altLang="en-US" sz="1800" b="0" i="0" u="none" strike="noStrike" cap="none" normalizeH="0" baseline="0" dirty="0" smtClean="0">
                        <a:ln>
                          <a:noFill/>
                        </a:ln>
                        <a:solidFill>
                          <a:srgbClr val="C00000"/>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4</a:t>
                      </a:r>
                      <a:r>
                        <a:rPr kumimoji="0" lang="en-US" altLang="zh-TW"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7</a:t>
                      </a:r>
                      <a:endParaRPr kumimoji="0" lang="zh-CN" altLang="en-US"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E8F6"/>
                    </a:solidFill>
                  </a:tcPr>
                </a:tc>
              </a:tr>
              <a:tr h="371475">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Arial" panose="020B0604020202020204" pitchFamily="34" charset="0"/>
                          <a:ea typeface="宋体" pitchFamily="2" charset="-122"/>
                          <a:cs typeface="Arial" panose="020B0604020202020204" pitchFamily="34" charset="0"/>
                        </a:rPr>
                        <a:t>地理、規劃、城市與環境</a:t>
                      </a:r>
                      <a:endParaRPr kumimoji="0" lang="zh-CN" altLang="en-US"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rPr>
                        <a:t>7</a:t>
                      </a:r>
                      <a:r>
                        <a:rPr kumimoji="0" lang="en-US" altLang="zh-TW"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rPr>
                        <a:t>3</a:t>
                      </a:r>
                      <a:endParaRPr kumimoji="0" lang="zh-CN" altLang="en-US"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b="0" i="0" u="none" strike="noStrike" cap="none" normalizeH="0" baseline="0" smtClean="0">
                          <a:ln>
                            <a:noFill/>
                          </a:ln>
                          <a:solidFill>
                            <a:schemeClr val="tx1"/>
                          </a:solidFill>
                          <a:effectLst/>
                          <a:latin typeface="Arial" panose="020B0604020202020204" pitchFamily="34" charset="0"/>
                          <a:ea typeface="宋体" pitchFamily="2" charset="-122"/>
                          <a:cs typeface="Arial" panose="020B0604020202020204" pitchFamily="34" charset="0"/>
                        </a:rPr>
                        <a:t>戰略、防禦與安全研究</a:t>
                      </a:r>
                      <a:endParaRPr kumimoji="0" lang="zh-CN" altLang="en-US" sz="1800" b="0" i="0" u="none" strike="noStrike" cap="none" normalizeH="0" baseline="0" dirty="0" smtClean="0">
                        <a:ln>
                          <a:noFill/>
                        </a:ln>
                        <a:solidFill>
                          <a:schemeClr val="tx1"/>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c>
                  <a:txBody>
                    <a:bodyPr/>
                    <a:lstStyle>
                      <a:lvl1pPr eaLnBrk="0" hangingPunct="0">
                        <a:spcBef>
                          <a:spcPct val="20000"/>
                        </a:spcBef>
                        <a:defRPr sz="2800">
                          <a:solidFill>
                            <a:schemeClr val="tx1"/>
                          </a:solidFill>
                          <a:latin typeface="Stone Sans ITC TT"/>
                        </a:defRPr>
                      </a:lvl1pPr>
                      <a:lvl2pPr marL="742950" indent="-285750" eaLnBrk="0" hangingPunct="0">
                        <a:spcBef>
                          <a:spcPct val="20000"/>
                        </a:spcBef>
                        <a:defRPr sz="2400">
                          <a:solidFill>
                            <a:schemeClr val="tx1"/>
                          </a:solidFill>
                          <a:latin typeface="Times New Roman" pitchFamily="18" charset="0"/>
                        </a:defRPr>
                      </a:lvl2pPr>
                      <a:lvl3pPr marL="1143000" indent="-228600" eaLnBrk="0" hangingPunct="0">
                        <a:spcBef>
                          <a:spcPct val="20000"/>
                        </a:spcBef>
                        <a:defRPr sz="2000">
                          <a:solidFill>
                            <a:schemeClr val="tx1"/>
                          </a:solidFill>
                          <a:latin typeface="Times New Roman" pitchFamily="18" charset="0"/>
                        </a:defRPr>
                      </a:lvl3pPr>
                      <a:lvl4pPr marL="1600200" indent="-228600" eaLnBrk="0" hangingPunct="0">
                        <a:spcBef>
                          <a:spcPct val="20000"/>
                        </a:spcBef>
                        <a:defRPr>
                          <a:solidFill>
                            <a:schemeClr val="tx1"/>
                          </a:solidFill>
                          <a:latin typeface="Times New Roman" pitchFamily="18" charset="0"/>
                        </a:defRPr>
                      </a:lvl4pPr>
                      <a:lvl5pPr marL="2057400" indent="-228600" eaLnBrk="0" hangingPunct="0">
                        <a:spcBef>
                          <a:spcPct val="20000"/>
                        </a:spcBef>
                        <a:defRPr>
                          <a:solidFill>
                            <a:schemeClr val="tx1"/>
                          </a:solidFill>
                          <a:latin typeface="Times New Roman" pitchFamily="18" charset="0"/>
                        </a:defRPr>
                      </a:lvl5pPr>
                      <a:lvl6pPr marL="2514600" indent="-228600" eaLnBrk="0" fontAlgn="base" hangingPunct="0">
                        <a:spcBef>
                          <a:spcPct val="20000"/>
                        </a:spcBef>
                        <a:spcAft>
                          <a:spcPct val="0"/>
                        </a:spcAft>
                        <a:defRPr>
                          <a:solidFill>
                            <a:schemeClr val="tx1"/>
                          </a:solidFill>
                          <a:latin typeface="Times New Roman" pitchFamily="18" charset="0"/>
                        </a:defRPr>
                      </a:lvl6pPr>
                      <a:lvl7pPr marL="2971800" indent="-228600" eaLnBrk="0" fontAlgn="base" hangingPunct="0">
                        <a:spcBef>
                          <a:spcPct val="20000"/>
                        </a:spcBef>
                        <a:spcAft>
                          <a:spcPct val="0"/>
                        </a:spcAft>
                        <a:defRPr>
                          <a:solidFill>
                            <a:schemeClr val="tx1"/>
                          </a:solidFill>
                          <a:latin typeface="Times New Roman" pitchFamily="18" charset="0"/>
                        </a:defRPr>
                      </a:lvl7pPr>
                      <a:lvl8pPr marL="3429000" indent="-228600" eaLnBrk="0" fontAlgn="base" hangingPunct="0">
                        <a:spcBef>
                          <a:spcPct val="20000"/>
                        </a:spcBef>
                        <a:spcAft>
                          <a:spcPct val="0"/>
                        </a:spcAft>
                        <a:defRPr>
                          <a:solidFill>
                            <a:schemeClr val="tx1"/>
                          </a:solidFill>
                          <a:latin typeface="Times New Roman" pitchFamily="18" charset="0"/>
                        </a:defRPr>
                      </a:lvl8pPr>
                      <a:lvl9pPr marL="3886200" indent="-228600" eaLnBrk="0" fontAlgn="base" hangingPunct="0">
                        <a:spcBef>
                          <a:spcPct val="20000"/>
                        </a:spcBef>
                        <a:spcAft>
                          <a:spcPct val="0"/>
                        </a:spcAft>
                        <a:defRPr>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rPr>
                        <a:t>40</a:t>
                      </a:r>
                      <a:endParaRPr kumimoji="0" lang="zh-CN" altLang="en-US" sz="1800" b="0" i="0" u="none" strike="noStrike" cap="none" normalizeH="0" baseline="0" dirty="0" smtClean="0">
                        <a:ln>
                          <a:noFill/>
                        </a:ln>
                        <a:solidFill>
                          <a:srgbClr val="000000"/>
                        </a:solidFill>
                        <a:effectLst/>
                        <a:latin typeface="Arial" panose="020B0604020202020204" pitchFamily="34" charset="0"/>
                        <a:ea typeface="宋体" pitchFamily="2" charset="-122"/>
                        <a:cs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DCDEC"/>
                    </a:solidFill>
                  </a:tcPr>
                </a:tc>
              </a:tr>
            </a:tbl>
          </a:graphicData>
        </a:graphic>
      </p:graphicFrame>
    </p:spTree>
    <p:extLst>
      <p:ext uri="{BB962C8B-B14F-4D97-AF65-F5344CB8AC3E}">
        <p14:creationId xmlns="" xmlns:p14="http://schemas.microsoft.com/office/powerpoint/2010/main" val="18826652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3" name="Picture 4"/>
          <p:cNvPicPr>
            <a:picLocks noChangeAspect="1" noChangeArrowheads="1"/>
          </p:cNvPicPr>
          <p:nvPr/>
        </p:nvPicPr>
        <p:blipFill>
          <a:blip r:embed="rId4">
            <a:extLst>
              <a:ext uri="{28A0092B-C50C-407E-A947-70E740481C1C}">
                <a14:useLocalDpi xmlns="" xmlns:a14="http://schemas.microsoft.com/office/drawing/2010/main" val="0"/>
              </a:ext>
            </a:extLst>
          </a:blip>
          <a:srcRect t="12503" r="49181"/>
          <a:stretch>
            <a:fillRect/>
          </a:stretch>
        </p:blipFill>
        <p:spPr bwMode="auto">
          <a:xfrm>
            <a:off x="363538" y="1651000"/>
            <a:ext cx="3575050" cy="4616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1205" name="Title 1"/>
          <p:cNvSpPr>
            <a:spLocks noGrp="1"/>
          </p:cNvSpPr>
          <p:nvPr>
            <p:ph type="title"/>
          </p:nvPr>
        </p:nvSpPr>
        <p:spPr>
          <a:xfrm>
            <a:off x="1258888" y="715963"/>
            <a:ext cx="7362825" cy="935037"/>
          </a:xfrm>
        </p:spPr>
        <p:txBody>
          <a:bodyPr lIns="0" tIns="0" rIns="0" bIns="0"/>
          <a:lstStyle/>
          <a:p>
            <a:pPr algn="l" eaLnBrk="1" hangingPunct="1"/>
            <a:r>
              <a:rPr lang="en-US" altLang="zh-CN" sz="3600" b="1" dirty="0" smtClean="0">
                <a:solidFill>
                  <a:srgbClr val="0070C0"/>
                </a:solidFill>
              </a:rPr>
              <a:t>Taylor &amp; Francis Online</a:t>
            </a:r>
            <a:br>
              <a:rPr lang="en-US" altLang="zh-CN" sz="3600" b="1" dirty="0" smtClean="0">
                <a:solidFill>
                  <a:srgbClr val="0070C0"/>
                </a:solidFill>
              </a:rPr>
            </a:br>
            <a:r>
              <a:rPr lang="zh-TW" altLang="en-US" sz="2800" b="1" dirty="0">
                <a:solidFill>
                  <a:srgbClr val="0070C0"/>
                </a:solidFill>
              </a:rPr>
              <a:t>行動設備配對</a:t>
            </a:r>
            <a:r>
              <a:rPr lang="en-US" altLang="zh-CN" sz="2800" b="1" dirty="0" smtClean="0">
                <a:solidFill>
                  <a:srgbClr val="0070C0"/>
                </a:solidFill>
              </a:rPr>
              <a:t>	</a:t>
            </a:r>
            <a:r>
              <a:rPr lang="zh-TW" altLang="en-US" sz="2800" b="1" dirty="0" smtClean="0">
                <a:solidFill>
                  <a:srgbClr val="0070C0"/>
                </a:solidFill>
              </a:rPr>
              <a:t>         </a:t>
            </a:r>
            <a:r>
              <a:rPr lang="zh-CN" altLang="en-US" sz="2400" b="1" dirty="0" smtClean="0">
                <a:solidFill>
                  <a:srgbClr val="0070C0"/>
                </a:solidFill>
                <a:latin typeface="Arial" pitchFamily="34" charset="0"/>
                <a:cs typeface="Arial" pitchFamily="34" charset="0"/>
              </a:rPr>
              <a:t>用</a:t>
            </a:r>
            <a:r>
              <a:rPr lang="zh-CN" altLang="en-US" sz="2400" b="1" dirty="0">
                <a:solidFill>
                  <a:srgbClr val="0070C0"/>
                </a:solidFill>
                <a:latin typeface="Arial" pitchFamily="34" charset="0"/>
                <a:cs typeface="Arial" pitchFamily="34" charset="0"/>
              </a:rPr>
              <a:t>戶在機構</a:t>
            </a:r>
            <a:r>
              <a:rPr lang="zh-CN" altLang="en-US" sz="2400" b="1" dirty="0">
                <a:solidFill>
                  <a:srgbClr val="C00000"/>
                </a:solidFill>
                <a:latin typeface="Arial" pitchFamily="34" charset="0"/>
                <a:cs typeface="Arial" pitchFamily="34" charset="0"/>
              </a:rPr>
              <a:t>無</a:t>
            </a:r>
            <a:r>
              <a:rPr lang="en-US" altLang="zh-CN" sz="2400" b="1" dirty="0" err="1">
                <a:solidFill>
                  <a:srgbClr val="C00000"/>
                </a:solidFill>
                <a:latin typeface="Arial" pitchFamily="34" charset="0"/>
                <a:cs typeface="Arial" pitchFamily="34" charset="0"/>
              </a:rPr>
              <a:t>WiFi</a:t>
            </a:r>
            <a:r>
              <a:rPr lang="zh-CN" altLang="en-US" sz="2400" b="1" dirty="0">
                <a:solidFill>
                  <a:srgbClr val="0070C0"/>
                </a:solidFill>
                <a:latin typeface="Arial" pitchFamily="34" charset="0"/>
                <a:cs typeface="Arial" pitchFamily="34" charset="0"/>
              </a:rPr>
              <a:t>的情況下</a:t>
            </a:r>
            <a:r>
              <a:rPr lang="zh-CN" altLang="en-US" sz="2400" b="1" dirty="0" smtClean="0">
                <a:solidFill>
                  <a:srgbClr val="0070C0"/>
                </a:solidFill>
                <a:latin typeface="Arial" charset="0"/>
                <a:cs typeface="Arial" charset="0"/>
              </a:rPr>
              <a:t>：</a:t>
            </a:r>
            <a:endParaRPr lang="en-US" altLang="zh-CN" sz="2400" b="1" dirty="0" smtClean="0">
              <a:solidFill>
                <a:srgbClr val="0070C0"/>
              </a:solidFill>
              <a:latin typeface="Arial" charset="0"/>
              <a:cs typeface="Arial" charset="0"/>
            </a:endParaRPr>
          </a:p>
        </p:txBody>
      </p:sp>
      <p:pic>
        <p:nvPicPr>
          <p:cNvPr id="51206" name="Picture 2"/>
          <p:cNvPicPr>
            <a:picLocks noChangeAspect="1" noChangeArrowheads="1"/>
          </p:cNvPicPr>
          <p:nvPr/>
        </p:nvPicPr>
        <p:blipFill>
          <a:blip r:embed="rId5">
            <a:extLst>
              <a:ext uri="{28A0092B-C50C-407E-A947-70E740481C1C}">
                <a14:useLocalDpi xmlns="" xmlns:a14="http://schemas.microsoft.com/office/drawing/2010/main" val="0"/>
              </a:ext>
            </a:extLst>
          </a:blip>
          <a:srcRect l="27823" t="43172" r="27760" b="28415"/>
          <a:stretch>
            <a:fillRect/>
          </a:stretch>
        </p:blipFill>
        <p:spPr bwMode="auto">
          <a:xfrm>
            <a:off x="4459288" y="2781300"/>
            <a:ext cx="3944937" cy="1892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2" name="Group 1"/>
          <p:cNvGrpSpPr>
            <a:grpSpLocks/>
          </p:cNvGrpSpPr>
          <p:nvPr/>
        </p:nvGrpSpPr>
        <p:grpSpPr bwMode="auto">
          <a:xfrm>
            <a:off x="1730375" y="4573588"/>
            <a:ext cx="2117725" cy="427037"/>
            <a:chOff x="1729642" y="4572848"/>
            <a:chExt cx="2119028" cy="427305"/>
          </a:xfrm>
        </p:grpSpPr>
        <p:sp>
          <p:nvSpPr>
            <p:cNvPr id="9" name="Rounded Rectangle 8"/>
            <p:cNvSpPr/>
            <p:nvPr/>
          </p:nvSpPr>
          <p:spPr>
            <a:xfrm>
              <a:off x="2179181" y="4572848"/>
              <a:ext cx="1669489" cy="427305"/>
            </a:xfrm>
            <a:prstGeom prst="roundRect">
              <a:avLst>
                <a:gd name="adj" fmla="val 7989"/>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2">
                    <a:lumMod val="50000"/>
                  </a:schemeClr>
                </a:solidFill>
              </a:endParaRPr>
            </a:p>
          </p:txBody>
        </p:sp>
        <p:sp>
          <p:nvSpPr>
            <p:cNvPr id="11" name="Pentagon 10"/>
            <p:cNvSpPr/>
            <p:nvPr/>
          </p:nvSpPr>
          <p:spPr>
            <a:xfrm>
              <a:off x="1729642" y="4664981"/>
              <a:ext cx="397119" cy="243039"/>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solidFill>
                    <a:schemeClr val="tx2">
                      <a:lumMod val="50000"/>
                    </a:schemeClr>
                  </a:solidFill>
                </a:rPr>
                <a:t>1</a:t>
              </a:r>
              <a:endParaRPr lang="zh-CN" altLang="en-US" b="1" dirty="0">
                <a:solidFill>
                  <a:schemeClr val="tx2">
                    <a:lumMod val="50000"/>
                  </a:schemeClr>
                </a:solidFill>
              </a:endParaRPr>
            </a:p>
          </p:txBody>
        </p:sp>
      </p:grpSp>
      <p:grpSp>
        <p:nvGrpSpPr>
          <p:cNvPr id="5" name="Group 4"/>
          <p:cNvGrpSpPr>
            <a:grpSpLocks/>
          </p:cNvGrpSpPr>
          <p:nvPr/>
        </p:nvGrpSpPr>
        <p:grpSpPr bwMode="auto">
          <a:xfrm>
            <a:off x="4179888" y="1851025"/>
            <a:ext cx="3649662" cy="2112963"/>
            <a:chOff x="4180514" y="1851044"/>
            <a:chExt cx="3648816" cy="2113538"/>
          </a:xfrm>
          <a:solidFill>
            <a:srgbClr val="FFC000"/>
          </a:solidFill>
        </p:grpSpPr>
        <p:sp>
          <p:nvSpPr>
            <p:cNvPr id="12" name="Pentagon 11"/>
            <p:cNvSpPr/>
            <p:nvPr/>
          </p:nvSpPr>
          <p:spPr>
            <a:xfrm>
              <a:off x="4207495" y="3721628"/>
              <a:ext cx="396783" cy="242954"/>
            </a:xfrm>
            <a:prstGeom prst="homePlate">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solidFill>
                    <a:schemeClr val="tx2">
                      <a:lumMod val="50000"/>
                    </a:schemeClr>
                  </a:solidFill>
                </a:rPr>
                <a:t>2</a:t>
              </a:r>
              <a:endParaRPr lang="zh-CN" altLang="en-US" b="1" dirty="0">
                <a:solidFill>
                  <a:schemeClr val="tx2">
                    <a:lumMod val="50000"/>
                  </a:schemeClr>
                </a:solidFill>
              </a:endParaRPr>
            </a:p>
          </p:txBody>
        </p:sp>
        <p:grpSp>
          <p:nvGrpSpPr>
            <p:cNvPr id="26638" name="Group 6"/>
            <p:cNvGrpSpPr>
              <a:grpSpLocks/>
            </p:cNvGrpSpPr>
            <p:nvPr/>
          </p:nvGrpSpPr>
          <p:grpSpPr bwMode="auto">
            <a:xfrm>
              <a:off x="4180514" y="1851044"/>
              <a:ext cx="3648816" cy="1949719"/>
              <a:chOff x="830809" y="1935244"/>
              <a:chExt cx="3648362" cy="1949819"/>
            </a:xfrm>
            <a:grpFill/>
          </p:grpSpPr>
          <p:pic>
            <p:nvPicPr>
              <p:cNvPr id="26639" name="Picture 2"/>
              <p:cNvPicPr>
                <a:picLocks noChangeAspect="1" noChangeArrowheads="1"/>
              </p:cNvPicPr>
              <p:nvPr/>
            </p:nvPicPr>
            <p:blipFill>
              <a:blip r:embed="rId6">
                <a:extLst>
                  <a:ext uri="{28A0092B-C50C-407E-A947-70E740481C1C}">
                    <a14:useLocalDpi xmlns="" xmlns:a14="http://schemas.microsoft.com/office/drawing/2010/main" val="0"/>
                  </a:ext>
                </a:extLst>
              </a:blip>
              <a:srcRect l="12909" t="49960" r="76450" b="46577"/>
              <a:stretch>
                <a:fillRect/>
              </a:stretch>
            </p:blipFill>
            <p:spPr bwMode="auto">
              <a:xfrm>
                <a:off x="1684038" y="1935244"/>
                <a:ext cx="2795133" cy="511326"/>
              </a:xfrm>
              <a:prstGeom prst="rect">
                <a:avLst/>
              </a:prstGeom>
              <a:grpFill/>
              <a:ln w="38100">
                <a:solidFill>
                  <a:srgbClr val="FFC000"/>
                </a:solidFill>
                <a:miter lim="800000"/>
                <a:headEnd/>
                <a:tailEnd/>
              </a:ln>
              <a:extLst/>
            </p:spPr>
          </p:pic>
          <p:sp>
            <p:nvSpPr>
              <p:cNvPr id="16" name="Curved Right Arrow 15"/>
              <p:cNvSpPr/>
              <p:nvPr/>
            </p:nvSpPr>
            <p:spPr>
              <a:xfrm>
                <a:off x="830809" y="2121042"/>
                <a:ext cx="809337" cy="1764282"/>
              </a:xfrm>
              <a:prstGeom prst="curvedRightArrow">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grpSp>
      <p:grpSp>
        <p:nvGrpSpPr>
          <p:cNvPr id="4" name="Group 3"/>
          <p:cNvGrpSpPr>
            <a:grpSpLocks/>
          </p:cNvGrpSpPr>
          <p:nvPr/>
        </p:nvGrpSpPr>
        <p:grpSpPr bwMode="auto">
          <a:xfrm>
            <a:off x="4179888" y="4024313"/>
            <a:ext cx="3595687" cy="2198687"/>
            <a:chOff x="4180513" y="4023765"/>
            <a:chExt cx="3594421" cy="2199578"/>
          </a:xfrm>
          <a:solidFill>
            <a:srgbClr val="FFC000"/>
          </a:solidFill>
        </p:grpSpPr>
        <p:pic>
          <p:nvPicPr>
            <p:cNvPr id="26635" name="Picture 3"/>
            <p:cNvPicPr>
              <a:picLocks noChangeAspect="1" noChangeArrowheads="1"/>
            </p:cNvPicPr>
            <p:nvPr/>
          </p:nvPicPr>
          <p:blipFill>
            <a:blip r:embed="rId7">
              <a:extLst>
                <a:ext uri="{28A0092B-C50C-407E-A947-70E740481C1C}">
                  <a14:useLocalDpi xmlns="" xmlns:a14="http://schemas.microsoft.com/office/drawing/2010/main" val="0"/>
                </a:ext>
              </a:extLst>
            </a:blip>
            <a:srcRect l="37083" t="20920" r="37083" b="61971"/>
            <a:stretch>
              <a:fillRect/>
            </a:stretch>
          </p:blipFill>
          <p:spPr bwMode="auto">
            <a:xfrm>
              <a:off x="5088245" y="4888876"/>
              <a:ext cx="2686689" cy="1334467"/>
            </a:xfrm>
            <a:prstGeom prst="rect">
              <a:avLst/>
            </a:prstGeom>
            <a:grp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7" name="Curved Right Arrow 16"/>
            <p:cNvSpPr/>
            <p:nvPr/>
          </p:nvSpPr>
          <p:spPr bwMode="auto">
            <a:xfrm>
              <a:off x="4180513" y="4023765"/>
              <a:ext cx="809340" cy="1764427"/>
            </a:xfrm>
            <a:prstGeom prst="curvedRightArrow">
              <a:avLst/>
            </a:prstGeom>
            <a:gr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solidFill>
              </a:endParaRPr>
            </a:p>
          </p:txBody>
        </p:sp>
      </p:grpSp>
      <p:sp>
        <p:nvSpPr>
          <p:cNvPr id="51210" name="Slide Number Placeholder 6"/>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B0A151B3-23F5-4C8E-9BDC-DEE94E4D6F95}" type="slidenum">
              <a:rPr lang="en-US" altLang="zh-CN" sz="1200" smtClean="0">
                <a:solidFill>
                  <a:srgbClr val="898989"/>
                </a:solidFill>
              </a:rPr>
              <a:pPr eaLnBrk="1" hangingPunct="1">
                <a:spcBef>
                  <a:spcPct val="0"/>
                </a:spcBef>
                <a:buFontTx/>
                <a:buNone/>
              </a:pPr>
              <a:t>70</a:t>
            </a:fld>
            <a:endParaRPr lang="en-US" altLang="zh-CN" sz="1200" smtClean="0">
              <a:solidFill>
                <a:srgbClr val="898989"/>
              </a:solidFill>
            </a:endParaRPr>
          </a:p>
        </p:txBody>
      </p:sp>
      <p:sp>
        <p:nvSpPr>
          <p:cNvPr id="6" name="Rectangle 5"/>
          <p:cNvSpPr/>
          <p:nvPr/>
        </p:nvSpPr>
        <p:spPr>
          <a:xfrm>
            <a:off x="363538" y="5847716"/>
            <a:ext cx="4752266" cy="584775"/>
          </a:xfrm>
          <a:prstGeom prst="rect">
            <a:avLst/>
          </a:prstGeom>
        </p:spPr>
        <p:txBody>
          <a:bodyPr wrap="square">
            <a:spAutoFit/>
          </a:bodyPr>
          <a:lstStyle/>
          <a:p>
            <a:pPr eaLnBrk="1" hangingPunct="1"/>
            <a:r>
              <a:rPr lang="zh-CN" altLang="en-US" sz="1400" b="1" dirty="0">
                <a:solidFill>
                  <a:srgbClr val="C00000"/>
                </a:solidFill>
                <a:latin typeface="Arial" pitchFamily="34" charset="0"/>
                <a:cs typeface="Arial" pitchFamily="34" charset="0"/>
              </a:rPr>
              <a:t>請注意</a:t>
            </a:r>
            <a:r>
              <a:rPr lang="en-US" altLang="zh-CN" sz="1400" b="1" dirty="0">
                <a:solidFill>
                  <a:srgbClr val="C00000"/>
                </a:solidFill>
                <a:latin typeface="Arial" pitchFamily="34" charset="0"/>
                <a:cs typeface="Arial" pitchFamily="34" charset="0"/>
              </a:rPr>
              <a:t>:</a:t>
            </a:r>
            <a:r>
              <a:rPr lang="zh-TW" altLang="en-US" sz="1400" b="1" dirty="0">
                <a:solidFill>
                  <a:srgbClr val="C00000"/>
                </a:solidFill>
                <a:latin typeface="Arial" pitchFamily="34" charset="0"/>
                <a:cs typeface="Arial" pitchFamily="34" charset="0"/>
              </a:rPr>
              <a:t>此配對有效限期限為</a:t>
            </a:r>
            <a:r>
              <a:rPr lang="en-US" altLang="zh-CN" sz="1400" b="1" dirty="0">
                <a:solidFill>
                  <a:srgbClr val="C00000"/>
                </a:solidFill>
                <a:latin typeface="Arial" pitchFamily="34" charset="0"/>
                <a:cs typeface="Arial" pitchFamily="34" charset="0"/>
              </a:rPr>
              <a:t>180</a:t>
            </a:r>
            <a:r>
              <a:rPr lang="zh-CN" altLang="en-US" sz="1400" b="1" dirty="0">
                <a:solidFill>
                  <a:srgbClr val="C00000"/>
                </a:solidFill>
                <a:latin typeface="Arial" pitchFamily="34" charset="0"/>
                <a:cs typeface="Arial" pitchFamily="34" charset="0"/>
              </a:rPr>
              <a:t>天</a:t>
            </a:r>
            <a:r>
              <a:rPr lang="en-US" altLang="zh-CN" sz="1400" b="1" dirty="0">
                <a:solidFill>
                  <a:srgbClr val="C00000"/>
                </a:solidFill>
                <a:latin typeface="Arial" pitchFamily="34" charset="0"/>
                <a:cs typeface="Arial" pitchFamily="34" charset="0"/>
              </a:rPr>
              <a:t>,</a:t>
            </a:r>
            <a:r>
              <a:rPr lang="zh-TW" altLang="en-US" sz="1400" b="1" dirty="0">
                <a:solidFill>
                  <a:srgbClr val="C00000"/>
                </a:solidFill>
                <a:latin typeface="Arial" pitchFamily="34" charset="0"/>
                <a:cs typeface="Arial" pitchFamily="34" charset="0"/>
              </a:rPr>
              <a:t>過期將需回到</a:t>
            </a:r>
            <a:r>
              <a:rPr lang="en-US" altLang="zh-CN" sz="1400" b="1" dirty="0">
                <a:solidFill>
                  <a:srgbClr val="C00000"/>
                </a:solidFill>
                <a:latin typeface="Arial" pitchFamily="34" charset="0"/>
                <a:cs typeface="Arial" pitchFamily="34" charset="0"/>
              </a:rPr>
              <a:t>TFO</a:t>
            </a:r>
          </a:p>
          <a:p>
            <a:pPr eaLnBrk="1" hangingPunct="1"/>
            <a:r>
              <a:rPr lang="zh-TW" altLang="en-US" sz="1400" b="1" dirty="0">
                <a:solidFill>
                  <a:srgbClr val="C00000"/>
                </a:solidFill>
                <a:latin typeface="Arial" pitchFamily="34" charset="0"/>
                <a:cs typeface="Arial" pitchFamily="34" charset="0"/>
              </a:rPr>
              <a:t>重新申請一組配對碼。再重複以上步驟即可</a:t>
            </a:r>
            <a:r>
              <a:rPr lang="zh-TW" altLang="en-US" b="1" dirty="0">
                <a:solidFill>
                  <a:srgbClr val="C00000"/>
                </a:solidFill>
                <a:latin typeface="Arial" pitchFamily="34" charset="0"/>
                <a:cs typeface="Arial" pitchFamily="34" charset="0"/>
              </a:rPr>
              <a:t>。</a:t>
            </a:r>
            <a:endParaRPr lang="zh-TW" altLang="zh-TW" b="1" dirty="0">
              <a:solidFill>
                <a:srgbClr val="C00000"/>
              </a:solidFill>
              <a:latin typeface="Arial" pitchFamily="34" charset="0"/>
              <a:cs typeface="Arial" pitchFamily="34" charset="0"/>
            </a:endParaRPr>
          </a:p>
        </p:txBody>
      </p:sp>
    </p:spTree>
    <p:extLst>
      <p:ext uri="{BB962C8B-B14F-4D97-AF65-F5344CB8AC3E}">
        <p14:creationId xmlns="" xmlns:p14="http://schemas.microsoft.com/office/powerpoint/2010/main" val="43382481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2228" name="Title 1"/>
          <p:cNvSpPr>
            <a:spLocks noGrp="1"/>
          </p:cNvSpPr>
          <p:nvPr>
            <p:ph type="title"/>
          </p:nvPr>
        </p:nvSpPr>
        <p:spPr>
          <a:xfrm>
            <a:off x="1258888" y="715963"/>
            <a:ext cx="5343525" cy="935037"/>
          </a:xfrm>
        </p:spPr>
        <p:txBody>
          <a:bodyPr lIns="0" tIns="0" rIns="0" bIns="0"/>
          <a:lstStyle/>
          <a:p>
            <a:pPr algn="l" eaLnBrk="1" hangingPunct="1"/>
            <a:r>
              <a:rPr lang="en-US" altLang="zh-CN" sz="3600" b="1" dirty="0" smtClean="0">
                <a:solidFill>
                  <a:srgbClr val="0070C0"/>
                </a:solidFill>
              </a:rPr>
              <a:t>Taylor &amp; Francis</a:t>
            </a:r>
            <a:br>
              <a:rPr lang="en-US" altLang="zh-CN" sz="3600" b="1" dirty="0" smtClean="0">
                <a:solidFill>
                  <a:srgbClr val="0070C0"/>
                </a:solidFill>
              </a:rPr>
            </a:br>
            <a:r>
              <a:rPr lang="zh-TW" altLang="en-US" sz="2800" b="1" dirty="0">
                <a:solidFill>
                  <a:srgbClr val="0070C0"/>
                </a:solidFill>
              </a:rPr>
              <a:t>行動設備配對</a:t>
            </a:r>
            <a:endParaRPr lang="en-GB" altLang="zh-CN" sz="2800" dirty="0" smtClean="0">
              <a:solidFill>
                <a:srgbClr val="0070C0"/>
              </a:solidFill>
              <a:latin typeface="Arial" charset="0"/>
              <a:cs typeface="Arial" charset="0"/>
            </a:endParaRPr>
          </a:p>
        </p:txBody>
      </p:sp>
      <p:pic>
        <p:nvPicPr>
          <p:cNvPr id="52229" name="Picture 2"/>
          <p:cNvPicPr>
            <a:picLocks noChangeAspect="1" noChangeArrowheads="1"/>
          </p:cNvPicPr>
          <p:nvPr/>
        </p:nvPicPr>
        <p:blipFill>
          <a:blip r:embed="rId4">
            <a:extLst>
              <a:ext uri="{28A0092B-C50C-407E-A947-70E740481C1C}">
                <a14:useLocalDpi xmlns="" xmlns:a14="http://schemas.microsoft.com/office/drawing/2010/main" val="0"/>
              </a:ext>
            </a:extLst>
          </a:blip>
          <a:srcRect t="12413" b="16002"/>
          <a:stretch>
            <a:fillRect/>
          </a:stretch>
        </p:blipFill>
        <p:spPr bwMode="auto">
          <a:xfrm>
            <a:off x="363538" y="1651000"/>
            <a:ext cx="8415337" cy="4518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5994400" y="2065338"/>
            <a:ext cx="2800350" cy="4451350"/>
          </a:xfrm>
          <a:prstGeom prst="roundRect">
            <a:avLst>
              <a:gd name="adj" fmla="val 8727"/>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defRPr/>
            </a:pPr>
            <a:r>
              <a:rPr lang="zh-TW" altLang="en-US" sz="1800" b="1" dirty="0">
                <a:solidFill>
                  <a:srgbClr val="10253F"/>
                </a:solidFill>
              </a:rPr>
              <a:t>增</a:t>
            </a:r>
            <a:r>
              <a:rPr lang="zh-TW" altLang="en-US" sz="1800" b="1" dirty="0" smtClean="0">
                <a:solidFill>
                  <a:srgbClr val="10253F"/>
                </a:solidFill>
              </a:rPr>
              <a:t>加 </a:t>
            </a:r>
            <a:r>
              <a:rPr lang="en-US" altLang="zh-CN" sz="1800" dirty="0" smtClean="0">
                <a:solidFill>
                  <a:srgbClr val="10253F"/>
                </a:solidFill>
                <a:latin typeface="Arial" charset="0"/>
                <a:cs typeface="Arial" charset="0"/>
              </a:rPr>
              <a:t>T&amp;F Online</a:t>
            </a:r>
          </a:p>
          <a:p>
            <a:pPr eaLnBrk="1" hangingPunct="1">
              <a:spcBef>
                <a:spcPct val="0"/>
              </a:spcBef>
              <a:buFontTx/>
              <a:buNone/>
              <a:defRPr/>
            </a:pPr>
            <a:r>
              <a:rPr lang="zh-TW" altLang="en-US" sz="1800" b="1" dirty="0" smtClean="0">
                <a:solidFill>
                  <a:srgbClr val="10253F"/>
                </a:solidFill>
              </a:rPr>
              <a:t>快捷方式到主畫面</a:t>
            </a:r>
            <a:r>
              <a:rPr lang="en-US" altLang="zh-CN" sz="1800" b="1" dirty="0" smtClean="0">
                <a:solidFill>
                  <a:srgbClr val="10253F"/>
                </a:solidFill>
              </a:rPr>
              <a:t>:</a:t>
            </a:r>
          </a:p>
          <a:p>
            <a:pPr eaLnBrk="1" hangingPunct="1">
              <a:spcBef>
                <a:spcPct val="0"/>
              </a:spcBef>
              <a:buFontTx/>
              <a:buNone/>
              <a:defRPr/>
            </a:pPr>
            <a:endParaRPr lang="en-US" altLang="zh-CN" sz="1800" b="1" dirty="0" smtClean="0">
              <a:solidFill>
                <a:srgbClr val="10253F"/>
              </a:solidFill>
            </a:endParaRPr>
          </a:p>
          <a:p>
            <a:pPr eaLnBrk="1" hangingPunct="1">
              <a:spcBef>
                <a:spcPct val="0"/>
              </a:spcBef>
              <a:buFontTx/>
              <a:buNone/>
              <a:defRPr/>
            </a:pPr>
            <a:r>
              <a:rPr lang="zh-CN" altLang="en-US" sz="1800" dirty="0" smtClean="0">
                <a:solidFill>
                  <a:srgbClr val="10253F"/>
                </a:solidFill>
                <a:latin typeface="Arial" charset="0"/>
              </a:rPr>
              <a:t>第</a:t>
            </a:r>
            <a:r>
              <a:rPr lang="en-US" altLang="zh-CN" sz="1800" dirty="0" smtClean="0">
                <a:solidFill>
                  <a:srgbClr val="10253F"/>
                </a:solidFill>
                <a:latin typeface="Arial" charset="0"/>
              </a:rPr>
              <a:t>1</a:t>
            </a:r>
            <a:r>
              <a:rPr lang="zh-CN" altLang="en-US" sz="1800" dirty="0" smtClean="0">
                <a:solidFill>
                  <a:srgbClr val="10253F"/>
                </a:solidFill>
                <a:latin typeface="Arial" charset="0"/>
              </a:rPr>
              <a:t>步：</a:t>
            </a:r>
            <a:r>
              <a:rPr lang="en-US" altLang="zh-CN" sz="1800" dirty="0" smtClean="0">
                <a:solidFill>
                  <a:srgbClr val="10253F"/>
                </a:solidFill>
                <a:latin typeface="Arial" charset="0"/>
              </a:rPr>
              <a:t>i</a:t>
            </a:r>
            <a:r>
              <a:rPr lang="en-US" altLang="zh-TW" sz="1800" dirty="0" smtClean="0">
                <a:solidFill>
                  <a:srgbClr val="10253F"/>
                </a:solidFill>
                <a:latin typeface="Arial" charset="0"/>
              </a:rPr>
              <a:t>OS</a:t>
            </a:r>
            <a:r>
              <a:rPr lang="zh-TW" altLang="en-US" sz="1800" dirty="0" smtClean="0">
                <a:solidFill>
                  <a:srgbClr val="10253F"/>
                </a:solidFill>
                <a:latin typeface="Arial" charset="0"/>
              </a:rPr>
              <a:t> 裝置經</a:t>
            </a:r>
            <a:r>
              <a:rPr lang="zh-TW" altLang="en-US" sz="1800" dirty="0">
                <a:solidFill>
                  <a:srgbClr val="10253F"/>
                </a:solidFill>
                <a:latin typeface="Arial" charset="0"/>
              </a:rPr>
              <a:t>由</a:t>
            </a:r>
            <a:r>
              <a:rPr lang="en-US" altLang="zh-TW" sz="1800" dirty="0">
                <a:solidFill>
                  <a:srgbClr val="10253F"/>
                </a:solidFill>
                <a:latin typeface="Arial" charset="0"/>
              </a:rPr>
              <a:t>safari</a:t>
            </a:r>
            <a:r>
              <a:rPr lang="zh-TW" altLang="en-US" sz="1800" dirty="0">
                <a:solidFill>
                  <a:srgbClr val="10253F"/>
                </a:solidFill>
                <a:latin typeface="Arial" charset="0"/>
              </a:rPr>
              <a:t>瀏覽器打開主頁後根據提示點擊相應按</a:t>
            </a:r>
            <a:r>
              <a:rPr lang="zh-TW" altLang="en-US" sz="1800" dirty="0" smtClean="0">
                <a:solidFill>
                  <a:srgbClr val="10253F"/>
                </a:solidFill>
                <a:latin typeface="Arial" charset="0"/>
              </a:rPr>
              <a:t>鈕</a:t>
            </a:r>
            <a:r>
              <a:rPr lang="en-US" altLang="zh-CN" sz="1800" dirty="0" smtClean="0">
                <a:solidFill>
                  <a:srgbClr val="10253F"/>
                </a:solidFill>
                <a:latin typeface="Arial" charset="0"/>
              </a:rPr>
              <a:t>;</a:t>
            </a:r>
          </a:p>
          <a:p>
            <a:pPr eaLnBrk="1" hangingPunct="1">
              <a:spcBef>
                <a:spcPct val="0"/>
              </a:spcBef>
              <a:buFontTx/>
              <a:buNone/>
              <a:defRPr/>
            </a:pPr>
            <a:endParaRPr lang="en-US" altLang="zh-CN" sz="1800" dirty="0" smtClean="0">
              <a:solidFill>
                <a:srgbClr val="10253F"/>
              </a:solidFill>
              <a:latin typeface="宋体" pitchFamily="2" charset="-122"/>
            </a:endParaRPr>
          </a:p>
          <a:p>
            <a:pPr eaLnBrk="1" hangingPunct="1">
              <a:spcBef>
                <a:spcPct val="0"/>
              </a:spcBef>
              <a:buFontTx/>
              <a:buNone/>
              <a:defRPr/>
            </a:pPr>
            <a:r>
              <a:rPr lang="zh-CN" altLang="en-US" sz="1800" dirty="0" smtClean="0">
                <a:solidFill>
                  <a:srgbClr val="10253F"/>
                </a:solidFill>
                <a:latin typeface="Arial" charset="0"/>
              </a:rPr>
              <a:t>第</a:t>
            </a:r>
            <a:r>
              <a:rPr lang="en-US" altLang="zh-CN" sz="1800" dirty="0" smtClean="0">
                <a:solidFill>
                  <a:srgbClr val="10253F"/>
                </a:solidFill>
                <a:latin typeface="Arial" charset="0"/>
              </a:rPr>
              <a:t>2</a:t>
            </a:r>
            <a:r>
              <a:rPr lang="zh-CN" altLang="en-US" sz="1800" dirty="0" smtClean="0">
                <a:solidFill>
                  <a:srgbClr val="10253F"/>
                </a:solidFill>
                <a:latin typeface="Arial" charset="0"/>
              </a:rPr>
              <a:t>步：</a:t>
            </a:r>
            <a:r>
              <a:rPr lang="zh-TW" altLang="en-US" sz="1800" dirty="0">
                <a:solidFill>
                  <a:srgbClr val="10253F"/>
                </a:solidFill>
                <a:latin typeface="Arial" charset="0"/>
              </a:rPr>
              <a:t>點擊加入主畫面螢幕</a:t>
            </a:r>
            <a:r>
              <a:rPr lang="en-US" altLang="zh-CN" sz="1800" dirty="0" smtClean="0">
                <a:solidFill>
                  <a:srgbClr val="10253F"/>
                </a:solidFill>
                <a:latin typeface="Arial" charset="0"/>
              </a:rPr>
              <a:t>;</a:t>
            </a:r>
          </a:p>
          <a:p>
            <a:pPr eaLnBrk="1" hangingPunct="1">
              <a:spcBef>
                <a:spcPct val="0"/>
              </a:spcBef>
              <a:buFontTx/>
              <a:buNone/>
              <a:defRPr/>
            </a:pPr>
            <a:endParaRPr lang="en-US" altLang="zh-CN" sz="1800" dirty="0" smtClean="0">
              <a:solidFill>
                <a:srgbClr val="10253F"/>
              </a:solidFill>
              <a:latin typeface="Arial" charset="0"/>
            </a:endParaRPr>
          </a:p>
          <a:p>
            <a:pPr eaLnBrk="1" hangingPunct="1">
              <a:spcBef>
                <a:spcPct val="0"/>
              </a:spcBef>
              <a:buFontTx/>
              <a:buNone/>
              <a:defRPr/>
            </a:pPr>
            <a:r>
              <a:rPr lang="zh-CN" altLang="en-US" sz="1800" dirty="0" smtClean="0">
                <a:solidFill>
                  <a:srgbClr val="10253F"/>
                </a:solidFill>
                <a:latin typeface="Arial" charset="0"/>
              </a:rPr>
              <a:t>第</a:t>
            </a:r>
            <a:r>
              <a:rPr lang="en-US" altLang="zh-CN" sz="1800" dirty="0" smtClean="0">
                <a:solidFill>
                  <a:srgbClr val="10253F"/>
                </a:solidFill>
                <a:latin typeface="Arial" charset="0"/>
              </a:rPr>
              <a:t>3</a:t>
            </a:r>
            <a:r>
              <a:rPr lang="zh-CN" altLang="en-US" sz="1800" dirty="0" smtClean="0">
                <a:solidFill>
                  <a:srgbClr val="10253F"/>
                </a:solidFill>
                <a:latin typeface="Arial" charset="0"/>
              </a:rPr>
              <a:t>步：确认快捷方式</a:t>
            </a:r>
            <a:endParaRPr lang="en-US" altLang="zh-CN" sz="1800" dirty="0" smtClean="0">
              <a:solidFill>
                <a:srgbClr val="10253F"/>
              </a:solidFill>
              <a:latin typeface="Arial" charset="0"/>
            </a:endParaRPr>
          </a:p>
          <a:p>
            <a:pPr eaLnBrk="1" hangingPunct="1">
              <a:spcBef>
                <a:spcPct val="0"/>
              </a:spcBef>
              <a:buFontTx/>
              <a:buNone/>
              <a:defRPr/>
            </a:pPr>
            <a:r>
              <a:rPr lang="zh-CN" altLang="en-US" sz="1800" dirty="0" smtClean="0">
                <a:solidFill>
                  <a:srgbClr val="10253F"/>
                </a:solidFill>
                <a:latin typeface="Arial" charset="0"/>
              </a:rPr>
              <a:t>名称后单击添加按钮</a:t>
            </a:r>
            <a:r>
              <a:rPr lang="en-US" altLang="zh-CN" sz="1800" dirty="0" smtClean="0">
                <a:solidFill>
                  <a:srgbClr val="10253F"/>
                </a:solidFill>
                <a:latin typeface="Arial" charset="0"/>
              </a:rPr>
              <a:t>;</a:t>
            </a:r>
          </a:p>
          <a:p>
            <a:pPr eaLnBrk="1" hangingPunct="1">
              <a:spcBef>
                <a:spcPct val="0"/>
              </a:spcBef>
              <a:buFontTx/>
              <a:buNone/>
              <a:defRPr/>
            </a:pPr>
            <a:endParaRPr lang="en-US" altLang="zh-CN" sz="1800" dirty="0" smtClean="0">
              <a:solidFill>
                <a:srgbClr val="10253F"/>
              </a:solidFill>
              <a:latin typeface="Arial" charset="0"/>
              <a:ea typeface="STKaiti" pitchFamily="2" charset="-122"/>
            </a:endParaRPr>
          </a:p>
          <a:p>
            <a:pPr eaLnBrk="1" hangingPunct="1">
              <a:spcBef>
                <a:spcPct val="0"/>
              </a:spcBef>
              <a:buFontTx/>
              <a:buNone/>
              <a:defRPr/>
            </a:pPr>
            <a:r>
              <a:rPr lang="zh-CN" altLang="en-US" sz="1800" dirty="0" smtClean="0">
                <a:solidFill>
                  <a:srgbClr val="10253F"/>
                </a:solidFill>
                <a:latin typeface="Arial" charset="0"/>
              </a:rPr>
              <a:t>第</a:t>
            </a:r>
            <a:r>
              <a:rPr lang="en-US" altLang="zh-CN" sz="1800" dirty="0" smtClean="0">
                <a:solidFill>
                  <a:srgbClr val="10253F"/>
                </a:solidFill>
                <a:latin typeface="Arial" charset="0"/>
              </a:rPr>
              <a:t>4</a:t>
            </a:r>
            <a:r>
              <a:rPr lang="zh-CN" altLang="en-US" sz="1800" dirty="0" smtClean="0">
                <a:solidFill>
                  <a:srgbClr val="10253F"/>
                </a:solidFill>
                <a:latin typeface="Arial" charset="0"/>
              </a:rPr>
              <a:t>步：回到</a:t>
            </a:r>
            <a:r>
              <a:rPr lang="zh-CN" altLang="en-US" sz="1800" b="1" dirty="0" smtClean="0">
                <a:solidFill>
                  <a:srgbClr val="10253F"/>
                </a:solidFill>
                <a:latin typeface="Arial" charset="0"/>
              </a:rPr>
              <a:t>主屏幕</a:t>
            </a:r>
            <a:endParaRPr lang="en-US" altLang="zh-CN" sz="1800" b="1" dirty="0" smtClean="0">
              <a:solidFill>
                <a:srgbClr val="10253F"/>
              </a:solidFill>
              <a:latin typeface="Arial" charset="0"/>
            </a:endParaRPr>
          </a:p>
          <a:p>
            <a:pPr eaLnBrk="1" hangingPunct="1">
              <a:spcBef>
                <a:spcPct val="0"/>
              </a:spcBef>
              <a:buFontTx/>
              <a:buNone/>
              <a:defRPr/>
            </a:pPr>
            <a:r>
              <a:rPr lang="zh-CN" altLang="en-US" sz="1800" dirty="0" smtClean="0">
                <a:solidFill>
                  <a:srgbClr val="10253F"/>
                </a:solidFill>
                <a:latin typeface="Arial" charset="0"/>
              </a:rPr>
              <a:t>可以看到</a:t>
            </a:r>
            <a:r>
              <a:rPr lang="en-US" altLang="zh-CN" sz="1800" dirty="0" smtClean="0">
                <a:solidFill>
                  <a:srgbClr val="10253F"/>
                </a:solidFill>
                <a:latin typeface="Arial" charset="0"/>
              </a:rPr>
              <a:t>T&amp;F Online</a:t>
            </a:r>
            <a:r>
              <a:rPr lang="zh-CN" altLang="en-US" sz="1800" dirty="0" smtClean="0">
                <a:solidFill>
                  <a:srgbClr val="10253F"/>
                </a:solidFill>
                <a:latin typeface="Arial" charset="0"/>
              </a:rPr>
              <a:t>的图标</a:t>
            </a:r>
            <a:r>
              <a:rPr lang="en-US" altLang="zh-CN" sz="1800" dirty="0" smtClean="0">
                <a:solidFill>
                  <a:srgbClr val="10253F"/>
                </a:solidFill>
                <a:latin typeface="Arial" charset="0"/>
              </a:rPr>
              <a:t>.</a:t>
            </a:r>
            <a:endParaRPr lang="en-US" altLang="zh-CN" sz="1800" dirty="0" smtClean="0">
              <a:solidFill>
                <a:srgbClr val="10253F"/>
              </a:solidFill>
            </a:endParaRPr>
          </a:p>
        </p:txBody>
      </p:sp>
      <p:sp>
        <p:nvSpPr>
          <p:cNvPr id="52231" name="Slide Number Placeholder 3"/>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4A63A546-C1FF-4B7C-A080-3506FF4042D8}" type="slidenum">
              <a:rPr lang="en-US" altLang="zh-CN" sz="1200" smtClean="0">
                <a:solidFill>
                  <a:srgbClr val="898989"/>
                </a:solidFill>
              </a:rPr>
              <a:pPr eaLnBrk="1" hangingPunct="1">
                <a:spcBef>
                  <a:spcPct val="0"/>
                </a:spcBef>
                <a:buFontTx/>
                <a:buNone/>
              </a:pPr>
              <a:t>71</a:t>
            </a:fld>
            <a:endParaRPr lang="en-US" altLang="zh-CN" sz="1200" smtClean="0">
              <a:solidFill>
                <a:srgbClr val="898989"/>
              </a:solidFill>
            </a:endParaRPr>
          </a:p>
        </p:txBody>
      </p:sp>
    </p:spTree>
    <p:extLst>
      <p:ext uri="{BB962C8B-B14F-4D97-AF65-F5344CB8AC3E}">
        <p14:creationId xmlns="" xmlns:p14="http://schemas.microsoft.com/office/powerpoint/2010/main" val="1948967875"/>
      </p:ext>
    </p:extLst>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BIG_3896-Publishing in Academic Journals_PRF2.jpg"/>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53252" name="Title 1"/>
          <p:cNvSpPr>
            <a:spLocks noGrp="1"/>
          </p:cNvSpPr>
          <p:nvPr>
            <p:ph type="title"/>
          </p:nvPr>
        </p:nvSpPr>
        <p:spPr>
          <a:xfrm>
            <a:off x="1258888" y="715963"/>
            <a:ext cx="5343525" cy="935037"/>
          </a:xfrm>
        </p:spPr>
        <p:txBody>
          <a:bodyPr lIns="0" tIns="0" rIns="0" bIns="0"/>
          <a:lstStyle/>
          <a:p>
            <a:pPr algn="l" eaLnBrk="1" hangingPunct="1"/>
            <a:r>
              <a:rPr lang="en-US" altLang="zh-CN" sz="3600" b="1" dirty="0" smtClean="0">
                <a:solidFill>
                  <a:srgbClr val="0070C0"/>
                </a:solidFill>
              </a:rPr>
              <a:t>Taylor &amp; Francis</a:t>
            </a:r>
            <a:br>
              <a:rPr lang="en-US" altLang="zh-CN" sz="3600" b="1" dirty="0" smtClean="0">
                <a:solidFill>
                  <a:srgbClr val="0070C0"/>
                </a:solidFill>
              </a:rPr>
            </a:br>
            <a:r>
              <a:rPr lang="zh-TW" altLang="en-US" sz="2800" b="1" dirty="0">
                <a:solidFill>
                  <a:srgbClr val="0070C0"/>
                </a:solidFill>
              </a:rPr>
              <a:t>行動設備配對</a:t>
            </a:r>
            <a:endParaRPr lang="en-GB" altLang="zh-CN" sz="2800" dirty="0" smtClean="0">
              <a:solidFill>
                <a:srgbClr val="0070C0"/>
              </a:solidFill>
              <a:latin typeface="Arial" charset="0"/>
              <a:cs typeface="Arial" charset="0"/>
            </a:endParaRPr>
          </a:p>
        </p:txBody>
      </p:sp>
      <p:pic>
        <p:nvPicPr>
          <p:cNvPr id="53253" name="Picture 2"/>
          <p:cNvPicPr>
            <a:picLocks noChangeAspect="1" noChangeArrowheads="1"/>
          </p:cNvPicPr>
          <p:nvPr/>
        </p:nvPicPr>
        <p:blipFill>
          <a:blip r:embed="rId4">
            <a:extLst>
              <a:ext uri="{28A0092B-C50C-407E-A947-70E740481C1C}">
                <a14:useLocalDpi xmlns="" xmlns:a14="http://schemas.microsoft.com/office/drawing/2010/main" val="0"/>
              </a:ext>
            </a:extLst>
          </a:blip>
          <a:srcRect b="31416"/>
          <a:stretch>
            <a:fillRect/>
          </a:stretch>
        </p:blipFill>
        <p:spPr bwMode="auto">
          <a:xfrm>
            <a:off x="465138" y="1752600"/>
            <a:ext cx="7456487" cy="383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4" name="Group 3"/>
          <p:cNvGrpSpPr>
            <a:grpSpLocks/>
          </p:cNvGrpSpPr>
          <p:nvPr/>
        </p:nvGrpSpPr>
        <p:grpSpPr bwMode="auto">
          <a:xfrm>
            <a:off x="879475" y="1857375"/>
            <a:ext cx="819150" cy="406400"/>
            <a:chOff x="879251" y="1857830"/>
            <a:chExt cx="818920" cy="406400"/>
          </a:xfrm>
        </p:grpSpPr>
        <p:sp>
          <p:nvSpPr>
            <p:cNvPr id="2" name="Rounded Rectangle 1"/>
            <p:cNvSpPr/>
            <p:nvPr/>
          </p:nvSpPr>
          <p:spPr>
            <a:xfrm>
              <a:off x="1302995" y="1857830"/>
              <a:ext cx="395176" cy="40640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Pentagon 9"/>
            <p:cNvSpPr/>
            <p:nvPr/>
          </p:nvSpPr>
          <p:spPr>
            <a:xfrm>
              <a:off x="879251" y="1940380"/>
              <a:ext cx="396764" cy="241300"/>
            </a:xfrm>
            <a:prstGeom prst="homePlat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solidFill>
                    <a:schemeClr val="tx2">
                      <a:lumMod val="50000"/>
                    </a:schemeClr>
                  </a:solidFill>
                </a:rPr>
                <a:t>1</a:t>
              </a:r>
              <a:endParaRPr lang="zh-CN" altLang="en-US" b="1" dirty="0">
                <a:solidFill>
                  <a:schemeClr val="tx2">
                    <a:lumMod val="50000"/>
                  </a:schemeClr>
                </a:solidFill>
              </a:endParaRPr>
            </a:p>
          </p:txBody>
        </p:sp>
      </p:grpSp>
      <p:grpSp>
        <p:nvGrpSpPr>
          <p:cNvPr id="5" name="Group 4"/>
          <p:cNvGrpSpPr>
            <a:grpSpLocks/>
          </p:cNvGrpSpPr>
          <p:nvPr/>
        </p:nvGrpSpPr>
        <p:grpSpPr bwMode="auto">
          <a:xfrm>
            <a:off x="1447800" y="4433888"/>
            <a:ext cx="1004888" cy="762000"/>
            <a:chOff x="1462084" y="4448629"/>
            <a:chExt cx="1005344" cy="762000"/>
          </a:xfrm>
        </p:grpSpPr>
        <p:sp>
          <p:nvSpPr>
            <p:cNvPr id="9" name="Rounded Rectangle 8"/>
            <p:cNvSpPr/>
            <p:nvPr/>
          </p:nvSpPr>
          <p:spPr>
            <a:xfrm>
              <a:off x="1894080" y="4448629"/>
              <a:ext cx="573348" cy="76200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1" name="Pentagon 10"/>
            <p:cNvSpPr/>
            <p:nvPr/>
          </p:nvSpPr>
          <p:spPr>
            <a:xfrm>
              <a:off x="1462084" y="4708979"/>
              <a:ext cx="397055" cy="241300"/>
            </a:xfrm>
            <a:prstGeom prst="homePlat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solidFill>
                    <a:schemeClr val="tx2">
                      <a:lumMod val="50000"/>
                    </a:schemeClr>
                  </a:solidFill>
                </a:rPr>
                <a:t>2</a:t>
              </a:r>
              <a:endParaRPr lang="zh-CN" altLang="en-US" b="1" dirty="0">
                <a:solidFill>
                  <a:schemeClr val="tx2">
                    <a:lumMod val="50000"/>
                  </a:schemeClr>
                </a:solidFill>
              </a:endParaRPr>
            </a:p>
          </p:txBody>
        </p:sp>
      </p:grpSp>
      <p:pic>
        <p:nvPicPr>
          <p:cNvPr id="140291" name="Picture 3"/>
          <p:cNvPicPr>
            <a:picLocks noChangeAspect="1" noChangeArrowheads="1"/>
          </p:cNvPicPr>
          <p:nvPr/>
        </p:nvPicPr>
        <p:blipFill>
          <a:blip r:embed="rId5">
            <a:extLst>
              <a:ext uri="{28A0092B-C50C-407E-A947-70E740481C1C}">
                <a14:useLocalDpi xmlns="" xmlns:a14="http://schemas.microsoft.com/office/drawing/2010/main" val="0"/>
              </a:ext>
            </a:extLst>
          </a:blip>
          <a:srcRect b="34361"/>
          <a:stretch>
            <a:fillRect/>
          </a:stretch>
        </p:blipFill>
        <p:spPr bwMode="auto">
          <a:xfrm>
            <a:off x="465138" y="1768475"/>
            <a:ext cx="7791450" cy="3835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8" name="Group 7"/>
          <p:cNvGrpSpPr>
            <a:grpSpLocks/>
          </p:cNvGrpSpPr>
          <p:nvPr/>
        </p:nvGrpSpPr>
        <p:grpSpPr bwMode="auto">
          <a:xfrm>
            <a:off x="2027238" y="2263775"/>
            <a:ext cx="947737" cy="325438"/>
            <a:chOff x="2027293" y="2264233"/>
            <a:chExt cx="948136" cy="324324"/>
          </a:xfrm>
        </p:grpSpPr>
        <p:sp>
          <p:nvSpPr>
            <p:cNvPr id="7" name="Rounded Rectangle 6"/>
            <p:cNvSpPr/>
            <p:nvPr/>
          </p:nvSpPr>
          <p:spPr>
            <a:xfrm>
              <a:off x="2467215" y="2264233"/>
              <a:ext cx="508214" cy="324324"/>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6" name="Pentagon 15"/>
            <p:cNvSpPr/>
            <p:nvPr/>
          </p:nvSpPr>
          <p:spPr>
            <a:xfrm>
              <a:off x="2027293" y="2305367"/>
              <a:ext cx="397042" cy="242057"/>
            </a:xfrm>
            <a:prstGeom prst="homePlat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solidFill>
                    <a:schemeClr val="tx2">
                      <a:lumMod val="50000"/>
                    </a:schemeClr>
                  </a:solidFill>
                </a:rPr>
                <a:t>3</a:t>
              </a:r>
              <a:endParaRPr lang="zh-CN" altLang="en-US" b="1" dirty="0">
                <a:solidFill>
                  <a:schemeClr val="tx2">
                    <a:lumMod val="50000"/>
                  </a:schemeClr>
                </a:solidFill>
              </a:endParaRPr>
            </a:p>
          </p:txBody>
        </p:sp>
      </p:grpSp>
      <p:grpSp>
        <p:nvGrpSpPr>
          <p:cNvPr id="12" name="Group 11"/>
          <p:cNvGrpSpPr>
            <a:grpSpLocks/>
          </p:cNvGrpSpPr>
          <p:nvPr/>
        </p:nvGrpSpPr>
        <p:grpSpPr bwMode="auto">
          <a:xfrm>
            <a:off x="1500188" y="1677988"/>
            <a:ext cx="6081712" cy="4560887"/>
            <a:chOff x="405873" y="1662101"/>
            <a:chExt cx="6080805" cy="4560604"/>
          </a:xfrm>
        </p:grpSpPr>
        <p:pic>
          <p:nvPicPr>
            <p:cNvPr id="53263" name="Picture 4"/>
            <p:cNvPicPr>
              <a:picLocks noChangeAspect="1" noChangeArrowheads="1"/>
            </p:cNvPicPr>
            <p:nvPr/>
          </p:nvPicPr>
          <p:blipFill>
            <a:blip r:embed="rId6">
              <a:lum bright="70000" contrast="-70000"/>
              <a:extLst>
                <a:ext uri="{28A0092B-C50C-407E-A947-70E740481C1C}">
                  <a14:useLocalDpi xmlns="" xmlns:a14="http://schemas.microsoft.com/office/drawing/2010/main" val="0"/>
                </a:ext>
              </a:extLst>
            </a:blip>
            <a:srcRect/>
            <a:stretch>
              <a:fillRect/>
            </a:stretch>
          </p:blipFill>
          <p:spPr bwMode="auto">
            <a:xfrm>
              <a:off x="405873" y="1662101"/>
              <a:ext cx="6080805" cy="45606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rotWithShape="1">
            <a:blip r:embed="rId6">
              <a:extLst>
                <a:ext uri="{28A0092B-C50C-407E-A947-70E740481C1C}">
                  <a14:useLocalDpi xmlns="" xmlns:a14="http://schemas.microsoft.com/office/drawing/2010/main" val="0"/>
                </a:ext>
              </a:extLst>
            </a:blip>
            <a:srcRect l="62980" t="61015" r="24585" b="22277"/>
            <a:stretch/>
          </p:blipFill>
          <p:spPr bwMode="auto">
            <a:xfrm>
              <a:off x="4261529" y="4419991"/>
              <a:ext cx="756092" cy="7620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4" name="Group 13"/>
          <p:cNvGrpSpPr>
            <a:grpSpLocks/>
          </p:cNvGrpSpPr>
          <p:nvPr/>
        </p:nvGrpSpPr>
        <p:grpSpPr bwMode="auto">
          <a:xfrm>
            <a:off x="4821238" y="4354513"/>
            <a:ext cx="1347787" cy="884237"/>
            <a:chOff x="4820459" y="4354286"/>
            <a:chExt cx="1348114" cy="884896"/>
          </a:xfrm>
        </p:grpSpPr>
        <p:sp>
          <p:nvSpPr>
            <p:cNvPr id="13" name="Rounded Rectangle 12"/>
            <p:cNvSpPr/>
            <p:nvPr/>
          </p:nvSpPr>
          <p:spPr>
            <a:xfrm>
              <a:off x="5287297" y="4354286"/>
              <a:ext cx="881276" cy="88489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23" name="Pentagon 22"/>
            <p:cNvSpPr/>
            <p:nvPr/>
          </p:nvSpPr>
          <p:spPr>
            <a:xfrm>
              <a:off x="4820459" y="4676788"/>
              <a:ext cx="396971" cy="241480"/>
            </a:xfrm>
            <a:prstGeom prst="homePlat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b="1" dirty="0">
                  <a:solidFill>
                    <a:schemeClr val="tx2">
                      <a:lumMod val="50000"/>
                    </a:schemeClr>
                  </a:solidFill>
                </a:rPr>
                <a:t>4</a:t>
              </a:r>
              <a:endParaRPr lang="zh-CN" altLang="en-US" b="1" dirty="0">
                <a:solidFill>
                  <a:schemeClr val="tx2">
                    <a:lumMod val="50000"/>
                  </a:schemeClr>
                </a:solidFill>
              </a:endParaRPr>
            </a:p>
          </p:txBody>
        </p:sp>
      </p:grpSp>
      <p:sp>
        <p:nvSpPr>
          <p:cNvPr id="53260" name="Slide Number Placeholder 14"/>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fld id="{689AD72C-FA8C-4F4A-8FD7-0EDBB59FEA90}" type="slidenum">
              <a:rPr lang="en-US" altLang="zh-CN" sz="1200" smtClean="0">
                <a:solidFill>
                  <a:srgbClr val="898989"/>
                </a:solidFill>
              </a:rPr>
              <a:pPr eaLnBrk="1" hangingPunct="1">
                <a:spcBef>
                  <a:spcPct val="0"/>
                </a:spcBef>
                <a:buFontTx/>
                <a:buNone/>
              </a:pPr>
              <a:t>72</a:t>
            </a:fld>
            <a:endParaRPr lang="en-US" altLang="zh-CN" sz="1200" smtClean="0">
              <a:solidFill>
                <a:srgbClr val="898989"/>
              </a:solidFill>
            </a:endParaRPr>
          </a:p>
        </p:txBody>
      </p:sp>
    </p:spTree>
    <p:extLst>
      <p:ext uri="{BB962C8B-B14F-4D97-AF65-F5344CB8AC3E}">
        <p14:creationId xmlns="" xmlns:p14="http://schemas.microsoft.com/office/powerpoint/2010/main" val="206105932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nodeType="clickEffect">
                                  <p:stCondLst>
                                    <p:cond delay="0"/>
                                  </p:stCondLst>
                                  <p:childTnLst>
                                    <p:set>
                                      <p:cBhvr>
                                        <p:cTn id="16" dur="1" fill="hold">
                                          <p:stCondLst>
                                            <p:cond delay="0"/>
                                          </p:stCondLst>
                                        </p:cTn>
                                        <p:tgtEl>
                                          <p:spTgt spid="140291"/>
                                        </p:tgtEl>
                                        <p:attrNameLst>
                                          <p:attrName>style.visibility</p:attrName>
                                        </p:attrNameLst>
                                      </p:cBhvr>
                                      <p:to>
                                        <p:strVal val="visible"/>
                                      </p:to>
                                    </p:set>
                                    <p:animEffect transition="in" filter="randombar(horizontal)">
                                      <p:cBhvr>
                                        <p:cTn id="17" dur="500"/>
                                        <p:tgtEl>
                                          <p:spTgt spid="1402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BIG_3896-Publishing in Academic Journals_PRF2.jpg"/>
          <p:cNvPicPr>
            <a:picLocks noChangeAspect="1"/>
          </p:cNvPicPr>
          <p:nvPr/>
        </p:nvPicPr>
        <p:blipFill>
          <a:blip r:embed="rId4">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TextBox 4"/>
          <p:cNvSpPr txBox="1">
            <a:spLocks noChangeArrowheads="1"/>
          </p:cNvSpPr>
          <p:nvPr/>
        </p:nvSpPr>
        <p:spPr bwMode="auto">
          <a:xfrm>
            <a:off x="1751607" y="2739517"/>
            <a:ext cx="575349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defTabSz="4572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defTabSz="4572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defTabSz="4572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defTabSz="4572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zh-TW" altLang="en-US" sz="4800" b="1" i="1" dirty="0">
                <a:solidFill>
                  <a:srgbClr val="4073A9"/>
                </a:solidFill>
              </a:rPr>
              <a:t>謝謝各位的寶貴</a:t>
            </a:r>
            <a:r>
              <a:rPr lang="zh-TW" altLang="en-US" sz="4800" b="1" i="1" dirty="0" smtClean="0">
                <a:solidFill>
                  <a:srgbClr val="4073A9"/>
                </a:solidFill>
              </a:rPr>
              <a:t>時間</a:t>
            </a:r>
            <a:endParaRPr lang="en-US" altLang="zh-CN" sz="4800" b="1" i="1" dirty="0">
              <a:solidFill>
                <a:srgbClr val="4073A9"/>
              </a:solidFill>
            </a:endParaRPr>
          </a:p>
        </p:txBody>
      </p:sp>
      <p:pic>
        <p:nvPicPr>
          <p:cNvPr id="2" name="613E401.wav">
            <a:hlinkClick r:id="" action="ppaction://media"/>
          </p:cNvPr>
          <p:cNvPicPr>
            <a:picLocks noRot="1" noChangeAspect="1"/>
          </p:cNvPicPr>
          <p:nvPr>
            <a:wavAudioFile r:embed="rId1" name="613EE029.wav"/>
          </p:nvPr>
        </p:nvPicPr>
        <p:blipFill>
          <a:blip r:embed="rId5">
            <a:extLst>
              <a:ext uri="{28A0092B-C50C-407E-A947-70E740481C1C}">
                <a14:useLocalDpi xmlns="" xmlns:a14="http://schemas.microsoft.com/office/drawing/2010/main" val="0"/>
              </a:ext>
            </a:extLst>
          </a:blip>
          <a:srcRect/>
          <a:stretch>
            <a:fillRect/>
          </a:stretch>
        </p:blipFill>
        <p:spPr bwMode="auto">
          <a:xfrm>
            <a:off x="8318500" y="6032500"/>
            <a:ext cx="6096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advTm="31485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588"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p:nvPr/>
        </p:nvSpPr>
        <p:spPr>
          <a:xfrm>
            <a:off x="368300" y="715963"/>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11268" name="Title 1"/>
          <p:cNvSpPr txBox="1">
            <a:spLocks/>
          </p:cNvSpPr>
          <p:nvPr/>
        </p:nvSpPr>
        <p:spPr bwMode="auto">
          <a:xfrm>
            <a:off x="1258888" y="715963"/>
            <a:ext cx="7523162"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zh-CN" b="1" dirty="0">
                <a:solidFill>
                  <a:srgbClr val="0070C0"/>
                </a:solidFill>
                <a:latin typeface="Arial" pitchFamily="34" charset="0"/>
                <a:cs typeface="Arial" pitchFamily="34" charset="0"/>
              </a:rPr>
              <a:t>Taylor &amp; Francis</a:t>
            </a:r>
            <a:r>
              <a:rPr lang="en-US" altLang="zh-CN" b="1" dirty="0">
                <a:solidFill>
                  <a:srgbClr val="0070C0"/>
                </a:solidFill>
                <a:cs typeface="Arial" pitchFamily="34" charset="0"/>
              </a:rPr>
              <a:t/>
            </a:r>
            <a:br>
              <a:rPr lang="en-US" altLang="zh-CN" b="1" dirty="0">
                <a:solidFill>
                  <a:srgbClr val="0070C0"/>
                </a:solidFill>
                <a:cs typeface="Arial" pitchFamily="34" charset="0"/>
              </a:rPr>
            </a:br>
            <a:r>
              <a:rPr lang="zh-CN" altLang="en-US" b="1" dirty="0" smtClean="0">
                <a:solidFill>
                  <a:srgbClr val="0070C0"/>
                </a:solidFill>
                <a:cs typeface="Arial" pitchFamily="34" charset="0"/>
              </a:rPr>
              <a:t>現刊</a:t>
            </a:r>
            <a:r>
              <a:rPr lang="en-US" altLang="zh-CN" b="1" dirty="0" smtClean="0">
                <a:solidFill>
                  <a:srgbClr val="0070C0"/>
                </a:solidFill>
                <a:cs typeface="Arial" pitchFamily="34" charset="0"/>
              </a:rPr>
              <a:t>–</a:t>
            </a:r>
            <a:r>
              <a:rPr lang="zh-TW" altLang="en-US" b="1" dirty="0" smtClean="0">
                <a:solidFill>
                  <a:srgbClr val="0070C0"/>
                </a:solidFill>
                <a:cs typeface="Arial" pitchFamily="34" charset="0"/>
              </a:rPr>
              <a:t>人文社會科學期刊</a:t>
            </a:r>
            <a:r>
              <a:rPr lang="zh-TW" altLang="en-US" b="1" dirty="0">
                <a:solidFill>
                  <a:srgbClr val="0070C0"/>
                </a:solidFill>
                <a:latin typeface="Arial" pitchFamily="34" charset="0"/>
                <a:cs typeface="Arial" pitchFamily="34" charset="0"/>
              </a:rPr>
              <a:t>合輯</a:t>
            </a:r>
            <a:endParaRPr lang="en-GB" altLang="zh-CN" b="1" dirty="0">
              <a:solidFill>
                <a:srgbClr val="0070C0"/>
              </a:solidFill>
              <a:cs typeface="Arial" pitchFamily="34" charset="0"/>
            </a:endParaRPr>
          </a:p>
        </p:txBody>
      </p:sp>
      <p:graphicFrame>
        <p:nvGraphicFramePr>
          <p:cNvPr id="3" name="Table 2"/>
          <p:cNvGraphicFramePr>
            <a:graphicFrameLocks noGrp="1"/>
          </p:cNvGraphicFramePr>
          <p:nvPr>
            <p:extLst>
              <p:ext uri="{D42A27DB-BD31-4B8C-83A1-F6EECF244321}">
                <p14:modId xmlns="" xmlns:p14="http://schemas.microsoft.com/office/powerpoint/2010/main" val="4096005704"/>
              </p:ext>
            </p:extLst>
          </p:nvPr>
        </p:nvGraphicFramePr>
        <p:xfrm>
          <a:off x="346389" y="1988840"/>
          <a:ext cx="8435662" cy="4248473"/>
        </p:xfrm>
        <a:graphic>
          <a:graphicData uri="http://schemas.openxmlformats.org/drawingml/2006/table">
            <a:tbl>
              <a:tblPr firstRow="1" bandRow="1">
                <a:tableStyleId>{16D9F66E-5EB9-4882-86FB-DCBF35E3C3E4}</a:tableStyleId>
              </a:tblPr>
              <a:tblGrid>
                <a:gridCol w="3624560"/>
                <a:gridCol w="4811102"/>
              </a:tblGrid>
              <a:tr h="641179">
                <a:tc>
                  <a:txBody>
                    <a:bodyPr/>
                    <a:lstStyle/>
                    <a:p>
                      <a:r>
                        <a:rPr lang="zh-TW" altLang="en-US" sz="2000" smtClean="0">
                          <a:latin typeface="Times New Roman" pitchFamily="18" charset="0"/>
                        </a:rPr>
                        <a:t>期刊文章數量全球排名第一</a:t>
                      </a:r>
                      <a:endParaRPr lang="zh-CN" altLang="en-US" sz="2000" dirty="0"/>
                    </a:p>
                  </a:txBody>
                  <a:tcPr/>
                </a:tc>
                <a:tc>
                  <a:txBody>
                    <a:bodyPr/>
                    <a:lstStyle/>
                    <a:p>
                      <a:r>
                        <a:rPr lang="zh-TW" altLang="en-US" sz="2000" smtClean="0"/>
                        <a:t>藝術與人文、教育學、地理與規劃</a:t>
                      </a:r>
                      <a:endParaRPr lang="zh-CN" altLang="en-US" sz="2000" dirty="0"/>
                    </a:p>
                  </a:txBody>
                  <a:tcPr/>
                </a:tc>
              </a:tr>
              <a:tr h="641179">
                <a:tc>
                  <a:txBody>
                    <a:bodyPr/>
                    <a:lstStyle/>
                    <a:p>
                      <a:pPr marL="0" algn="l" defTabSz="914400" rtl="0" eaLnBrk="1" latinLnBrk="0" hangingPunct="1"/>
                      <a:r>
                        <a:rPr lang="zh-TW" altLang="en-US" sz="2000" b="1" kern="1200" smtClean="0">
                          <a:solidFill>
                            <a:schemeClr val="dk1"/>
                          </a:solidFill>
                          <a:latin typeface="Times New Roman" pitchFamily="18" charset="0"/>
                          <a:ea typeface="+mn-ea"/>
                          <a:cs typeface="+mn-cs"/>
                        </a:rPr>
                        <a:t>期刊數量全球排名第一</a:t>
                      </a:r>
                      <a:endParaRPr lang="zh-CN" altLang="en-US" sz="2000" b="1" kern="1200" dirty="0">
                        <a:solidFill>
                          <a:schemeClr val="dk1"/>
                        </a:solidFill>
                        <a:latin typeface="Times New Roman" pitchFamily="18" charset="0"/>
                        <a:ea typeface="+mn-ea"/>
                        <a:cs typeface="+mn-cs"/>
                      </a:endParaRPr>
                    </a:p>
                  </a:txBody>
                  <a:tcPr/>
                </a:tc>
                <a:tc>
                  <a:txBody>
                    <a:bodyPr/>
                    <a:lstStyle/>
                    <a:p>
                      <a:pPr marL="0" algn="l" defTabSz="914400" rtl="0" eaLnBrk="1" latinLnBrk="0" hangingPunct="1"/>
                      <a:r>
                        <a:rPr lang="zh-TW" altLang="en-US" sz="2000" b="1" kern="1200" smtClean="0">
                          <a:solidFill>
                            <a:schemeClr val="dk1"/>
                          </a:solidFill>
                          <a:latin typeface="Times New Roman" pitchFamily="18" charset="0"/>
                          <a:ea typeface="+mn-ea"/>
                          <a:cs typeface="+mn-cs"/>
                        </a:rPr>
                        <a:t>區域研究、社會學、心理學</a:t>
                      </a:r>
                      <a:endParaRPr lang="zh-CN" altLang="en-US" sz="2000" b="1" kern="1200" dirty="0">
                        <a:solidFill>
                          <a:schemeClr val="dk1"/>
                        </a:solidFill>
                        <a:latin typeface="Times New Roman" pitchFamily="18" charset="0"/>
                        <a:ea typeface="+mn-ea"/>
                        <a:cs typeface="+mn-cs"/>
                      </a:endParaRPr>
                    </a:p>
                  </a:txBody>
                  <a:tcPr/>
                </a:tc>
              </a:tr>
              <a:tr h="1298929">
                <a:tc>
                  <a:txBody>
                    <a:bodyPr/>
                    <a:lstStyle/>
                    <a:p>
                      <a:pPr marL="0" algn="l" defTabSz="914400" rtl="0" eaLnBrk="1" latinLnBrk="0" hangingPunct="1"/>
                      <a:r>
                        <a:rPr lang="zh-TW" altLang="en-US" sz="2000" b="1" kern="1200" smtClean="0">
                          <a:solidFill>
                            <a:schemeClr val="dk1"/>
                          </a:solidFill>
                          <a:latin typeface="Times New Roman" pitchFamily="18" charset="0"/>
                          <a:ea typeface="+mn-ea"/>
                          <a:cs typeface="+mn-cs"/>
                        </a:rPr>
                        <a:t>影響因數排名第一</a:t>
                      </a:r>
                      <a:endParaRPr lang="zh-CN" altLang="en-US" sz="2000" b="1" kern="1200" dirty="0">
                        <a:solidFill>
                          <a:schemeClr val="dk1"/>
                        </a:solidFill>
                        <a:latin typeface="Times New Roman" pitchFamily="18" charset="0"/>
                        <a:ea typeface="+mn-ea"/>
                        <a:cs typeface="+mn-cs"/>
                      </a:endParaRPr>
                    </a:p>
                  </a:txBody>
                  <a:tcPr/>
                </a:tc>
                <a:tc>
                  <a:txBody>
                    <a:bodyPr/>
                    <a:lstStyle/>
                    <a:p>
                      <a:pPr marL="0" algn="l" defTabSz="914400" rtl="0" eaLnBrk="1" latinLnBrk="0" hangingPunct="1"/>
                      <a:r>
                        <a:rPr lang="zh-TW" altLang="en-US" sz="2000" b="1" kern="1200" smtClean="0">
                          <a:solidFill>
                            <a:schemeClr val="dk1"/>
                          </a:solidFill>
                          <a:latin typeface="Times New Roman" pitchFamily="18" charset="0"/>
                          <a:ea typeface="+mn-ea"/>
                          <a:cs typeface="+mn-cs"/>
                        </a:rPr>
                        <a:t>民族學研究、傳播學、倫理學、歷史與科學哲學、社會問題、社會科學及生物醫學、種族研究</a:t>
                      </a:r>
                      <a:endParaRPr lang="zh-CN" altLang="en-US" sz="2000" b="1" kern="1200" dirty="0">
                        <a:solidFill>
                          <a:schemeClr val="dk1"/>
                        </a:solidFill>
                        <a:latin typeface="Times New Roman" pitchFamily="18" charset="0"/>
                        <a:ea typeface="+mn-ea"/>
                        <a:cs typeface="+mn-cs"/>
                      </a:endParaRPr>
                    </a:p>
                  </a:txBody>
                  <a:tcPr/>
                </a:tc>
              </a:tr>
              <a:tr h="1667186">
                <a:tc>
                  <a:txBody>
                    <a:bodyPr/>
                    <a:lstStyle/>
                    <a:p>
                      <a:pPr marL="0" algn="l" defTabSz="914400" rtl="0" eaLnBrk="1" latinLnBrk="0" hangingPunct="1"/>
                      <a:r>
                        <a:rPr lang="en-US" altLang="zh-CN" sz="2000" b="1" kern="1200" smtClean="0">
                          <a:solidFill>
                            <a:schemeClr val="dk1"/>
                          </a:solidFill>
                          <a:latin typeface="Times New Roman" pitchFamily="18" charset="0"/>
                          <a:ea typeface="+mn-ea"/>
                          <a:cs typeface="+mn-cs"/>
                        </a:rPr>
                        <a:t>6</a:t>
                      </a:r>
                      <a:r>
                        <a:rPr lang="zh-TW" altLang="en-US" sz="2000" b="1" kern="1200" smtClean="0">
                          <a:solidFill>
                            <a:schemeClr val="dk1"/>
                          </a:solidFill>
                          <a:latin typeface="Times New Roman" pitchFamily="18" charset="0"/>
                          <a:ea typeface="+mn-ea"/>
                          <a:cs typeface="+mn-cs"/>
                        </a:rPr>
                        <a:t>個學科中被收錄的人文期刊數量排名前三，其餘學科排名皆前五</a:t>
                      </a:r>
                      <a:endParaRPr lang="zh-CN" altLang="en-US" sz="2000" b="1" kern="1200" dirty="0">
                        <a:solidFill>
                          <a:schemeClr val="dk1"/>
                        </a:solidFill>
                        <a:latin typeface="Times New Roman" pitchFamily="18" charset="0"/>
                        <a:ea typeface="+mn-ea"/>
                        <a:cs typeface="+mn-cs"/>
                      </a:endParaRPr>
                    </a:p>
                  </a:txBody>
                  <a:tcPr/>
                </a:tc>
                <a:tc>
                  <a:txBody>
                    <a:bodyPr/>
                    <a:lstStyle/>
                    <a:p>
                      <a:pPr marL="0" algn="l" defTabSz="914400" rtl="0" eaLnBrk="1" latinLnBrk="0" hangingPunct="1"/>
                      <a:r>
                        <a:rPr lang="zh-TW" altLang="en-US" sz="2000" b="1" kern="1200" smtClean="0">
                          <a:solidFill>
                            <a:schemeClr val="dk1"/>
                          </a:solidFill>
                          <a:latin typeface="Times New Roman" pitchFamily="18" charset="0"/>
                          <a:ea typeface="+mn-ea"/>
                          <a:cs typeface="+mn-cs"/>
                        </a:rPr>
                        <a:t>第一：教育學</a:t>
                      </a:r>
                      <a:endParaRPr lang="en-US" altLang="zh-CN" sz="2000" b="1" kern="1200" dirty="0" smtClean="0">
                        <a:solidFill>
                          <a:schemeClr val="dk1"/>
                        </a:solidFill>
                        <a:latin typeface="Times New Roman" pitchFamily="18" charset="0"/>
                        <a:ea typeface="+mn-ea"/>
                        <a:cs typeface="+mn-cs"/>
                      </a:endParaRPr>
                    </a:p>
                    <a:p>
                      <a:pPr marL="0" algn="l" defTabSz="914400" rtl="0" eaLnBrk="1" latinLnBrk="0" hangingPunct="1"/>
                      <a:r>
                        <a:rPr lang="zh-TW" altLang="en-US" sz="2000" b="1" kern="1200" smtClean="0">
                          <a:solidFill>
                            <a:schemeClr val="dk1"/>
                          </a:solidFill>
                          <a:latin typeface="Times New Roman" pitchFamily="18" charset="0"/>
                          <a:ea typeface="+mn-ea"/>
                          <a:cs typeface="+mn-cs"/>
                        </a:rPr>
                        <a:t>第二：政治、國際關係和區域研究</a:t>
                      </a:r>
                      <a:endParaRPr lang="en-US" altLang="zh-CN" sz="2000" b="1" kern="1200" dirty="0" smtClean="0">
                        <a:solidFill>
                          <a:schemeClr val="dk1"/>
                        </a:solidFill>
                        <a:latin typeface="Times New Roman" pitchFamily="18" charset="0"/>
                        <a:ea typeface="+mn-ea"/>
                        <a:cs typeface="+mn-cs"/>
                      </a:endParaRPr>
                    </a:p>
                    <a:p>
                      <a:pPr marL="0" algn="l" defTabSz="914400" rtl="0" eaLnBrk="1" latinLnBrk="0" hangingPunct="1"/>
                      <a:r>
                        <a:rPr lang="zh-TW" altLang="en-US" sz="2000" b="1" kern="1200" smtClean="0">
                          <a:solidFill>
                            <a:schemeClr val="dk1"/>
                          </a:solidFill>
                          <a:latin typeface="Times New Roman" pitchFamily="18" charset="0"/>
                          <a:ea typeface="+mn-ea"/>
                          <a:cs typeface="+mn-cs"/>
                        </a:rPr>
                        <a:t>第三：經濟 、地理</a:t>
                      </a:r>
                      <a:r>
                        <a:rPr lang="en-US" altLang="zh-CN" sz="2000" b="1" kern="1200" smtClean="0">
                          <a:solidFill>
                            <a:schemeClr val="dk1"/>
                          </a:solidFill>
                          <a:latin typeface="Times New Roman" pitchFamily="18" charset="0"/>
                          <a:ea typeface="+mn-ea"/>
                          <a:cs typeface="+mn-cs"/>
                        </a:rPr>
                        <a:t>,</a:t>
                      </a:r>
                      <a:r>
                        <a:rPr lang="zh-TW" altLang="en-US" sz="2000" b="1" kern="1200" smtClean="0">
                          <a:solidFill>
                            <a:schemeClr val="dk1"/>
                          </a:solidFill>
                          <a:latin typeface="Times New Roman" pitchFamily="18" charset="0"/>
                          <a:ea typeface="+mn-ea"/>
                          <a:cs typeface="+mn-cs"/>
                        </a:rPr>
                        <a:t>城市規劃與環境、人文、心理學</a:t>
                      </a:r>
                      <a:endParaRPr lang="zh-CN" altLang="en-US" sz="2000" b="1" kern="1200" dirty="0">
                        <a:solidFill>
                          <a:schemeClr val="dk1"/>
                        </a:solidFill>
                        <a:latin typeface="Times New Roman" pitchFamily="18" charset="0"/>
                        <a:ea typeface="+mn-ea"/>
                        <a:cs typeface="+mn-cs"/>
                      </a:endParaRPr>
                    </a:p>
                  </a:txBody>
                  <a:tcPr/>
                </a:tc>
              </a:tr>
            </a:tbl>
          </a:graphicData>
        </a:graphic>
      </p:graphicFrame>
    </p:spTree>
    <p:extLst>
      <p:ext uri="{BB962C8B-B14F-4D97-AF65-F5344CB8AC3E}">
        <p14:creationId xmlns="" xmlns:p14="http://schemas.microsoft.com/office/powerpoint/2010/main" val="1079524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descr="BIG_3896-Publishing in Academic Journals_PRF2.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Rectangle 2"/>
          <p:cNvSpPr/>
          <p:nvPr/>
        </p:nvSpPr>
        <p:spPr>
          <a:xfrm>
            <a:off x="363538" y="701675"/>
            <a:ext cx="8413750" cy="949325"/>
          </a:xfrm>
          <a:prstGeom prst="rect">
            <a:avLst/>
          </a:prstGeom>
          <a:gradFill flip="none" rotWithShape="1">
            <a:gsLst>
              <a:gs pos="0">
                <a:schemeClr val="bg1">
                  <a:lumMod val="85000"/>
                </a:schemeClr>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pPr algn="ctr" eaLnBrk="1" hangingPunct="1">
              <a:defRPr/>
            </a:pPr>
            <a:endParaRPr lang="zh-CN" altLang="en-US" smtClean="0">
              <a:solidFill>
                <a:srgbClr val="FFFFFF"/>
              </a:solidFill>
              <a:latin typeface="Stone Sans ITC TT"/>
              <a:ea typeface="宋体" pitchFamily="2" charset="-122"/>
            </a:endParaRPr>
          </a:p>
        </p:txBody>
      </p:sp>
      <p:sp>
        <p:nvSpPr>
          <p:cNvPr id="12292" name="Title 1"/>
          <p:cNvSpPr txBox="1">
            <a:spLocks/>
          </p:cNvSpPr>
          <p:nvPr/>
        </p:nvSpPr>
        <p:spPr bwMode="auto">
          <a:xfrm>
            <a:off x="1258888" y="715963"/>
            <a:ext cx="5343525"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zh-CN" b="1" dirty="0">
                <a:solidFill>
                  <a:srgbClr val="0070C0"/>
                </a:solidFill>
                <a:latin typeface="Arial" pitchFamily="34" charset="0"/>
                <a:cs typeface="Arial" pitchFamily="34" charset="0"/>
              </a:rPr>
              <a:t>Taylor &amp; Francis</a:t>
            </a:r>
            <a:r>
              <a:rPr lang="en-US" altLang="zh-CN" b="1" dirty="0">
                <a:solidFill>
                  <a:srgbClr val="0070C0"/>
                </a:solidFill>
                <a:cs typeface="Arial" pitchFamily="34" charset="0"/>
              </a:rPr>
              <a:t/>
            </a:r>
            <a:br>
              <a:rPr lang="en-US" altLang="zh-CN" b="1" dirty="0">
                <a:solidFill>
                  <a:srgbClr val="0070C0"/>
                </a:solidFill>
                <a:cs typeface="Arial" pitchFamily="34" charset="0"/>
              </a:rPr>
            </a:br>
            <a:r>
              <a:rPr lang="en-US" altLang="zh-CN" b="1" dirty="0" smtClean="0">
                <a:solidFill>
                  <a:srgbClr val="0070C0"/>
                </a:solidFill>
                <a:latin typeface="Arial" pitchFamily="34" charset="0"/>
                <a:cs typeface="Arial" pitchFamily="34" charset="0"/>
              </a:rPr>
              <a:t>SSH</a:t>
            </a:r>
            <a:r>
              <a:rPr lang="zh-CN" altLang="en-US" b="1" dirty="0" smtClean="0">
                <a:solidFill>
                  <a:srgbClr val="0070C0"/>
                </a:solidFill>
                <a:latin typeface="Arial" pitchFamily="34" charset="0"/>
                <a:cs typeface="Arial" pitchFamily="34" charset="0"/>
              </a:rPr>
              <a:t>期刊</a:t>
            </a:r>
            <a:r>
              <a:rPr lang="zh-TW" altLang="en-US" b="1" dirty="0">
                <a:solidFill>
                  <a:srgbClr val="0070C0"/>
                </a:solidFill>
                <a:latin typeface="Arial" pitchFamily="34" charset="0"/>
                <a:cs typeface="Arial" pitchFamily="34" charset="0"/>
              </a:rPr>
              <a:t>合輯</a:t>
            </a:r>
            <a:r>
              <a:rPr lang="en-US" altLang="zh-CN" b="1" dirty="0" smtClean="0">
                <a:solidFill>
                  <a:srgbClr val="0070C0"/>
                </a:solidFill>
                <a:latin typeface="Arial" pitchFamily="34" charset="0"/>
                <a:cs typeface="Arial" pitchFamily="34" charset="0"/>
              </a:rPr>
              <a:t>–</a:t>
            </a:r>
            <a:r>
              <a:rPr lang="zh-CN" altLang="en-US" b="1" dirty="0" smtClean="0">
                <a:solidFill>
                  <a:srgbClr val="0070C0"/>
                </a:solidFill>
                <a:latin typeface="Arial" pitchFamily="34" charset="0"/>
                <a:cs typeface="Arial" pitchFamily="34" charset="0"/>
              </a:rPr>
              <a:t>學科介紹</a:t>
            </a:r>
            <a:endParaRPr lang="en-GB" altLang="zh-CN" b="1" dirty="0">
              <a:solidFill>
                <a:srgbClr val="0070C0"/>
              </a:solidFill>
              <a:latin typeface="Arial" pitchFamily="34" charset="0"/>
              <a:cs typeface="Arial" pitchFamily="34" charset="0"/>
            </a:endParaRPr>
          </a:p>
        </p:txBody>
      </p:sp>
      <p:sp>
        <p:nvSpPr>
          <p:cNvPr id="12293" name="Rectangle 4"/>
          <p:cNvSpPr>
            <a:spLocks noChangeArrowheads="1"/>
          </p:cNvSpPr>
          <p:nvPr/>
        </p:nvSpPr>
        <p:spPr bwMode="auto">
          <a:xfrm>
            <a:off x="611188" y="1844675"/>
            <a:ext cx="5199062" cy="1939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zh-TW" altLang="en-US" sz="2400" smtClean="0">
                <a:latin typeface="Times New Roman" pitchFamily="18" charset="0"/>
                <a:cs typeface="Arial" pitchFamily="34" charset="0"/>
              </a:rPr>
              <a:t>行為科學：著名出版品牌</a:t>
            </a:r>
            <a:r>
              <a:rPr lang="en-US" altLang="zh-CN" sz="2400" smtClean="0">
                <a:latin typeface="Times New Roman" pitchFamily="18" charset="0"/>
                <a:cs typeface="Arial" pitchFamily="34" charset="0"/>
              </a:rPr>
              <a:t>-</a:t>
            </a:r>
            <a:endParaRPr lang="en-US" altLang="zh-CN" sz="2400" dirty="0">
              <a:latin typeface="Times New Roman" pitchFamily="18" charset="0"/>
              <a:cs typeface="Arial" pitchFamily="34" charset="0"/>
            </a:endParaRPr>
          </a:p>
          <a:p>
            <a:pPr eaLnBrk="1" hangingPunct="1">
              <a:spcBef>
                <a:spcPct val="0"/>
              </a:spcBef>
              <a:buFontTx/>
              <a:buNone/>
            </a:pPr>
            <a:r>
              <a:rPr lang="zh-TW" altLang="en-US" sz="2400" smtClean="0">
                <a:latin typeface="Times New Roman" pitchFamily="18" charset="0"/>
                <a:cs typeface="Arial" pitchFamily="34" charset="0"/>
              </a:rPr>
              <a:t>心理學、社會心理學、</a:t>
            </a:r>
            <a:r>
              <a:rPr lang="zh-TW" altLang="en-US" sz="2400" b="1" smtClean="0">
                <a:latin typeface="Times New Roman" pitchFamily="18" charset="0"/>
                <a:cs typeface="Arial" pitchFamily="34" charset="0"/>
              </a:rPr>
              <a:t>發展與教育心理學</a:t>
            </a:r>
            <a:r>
              <a:rPr lang="zh-CN" altLang="en-US" sz="2400" smtClean="0">
                <a:latin typeface="Times New Roman" pitchFamily="18" charset="0"/>
                <a:cs typeface="Arial" pitchFamily="34" charset="0"/>
              </a:rPr>
              <a:t>、</a:t>
            </a:r>
            <a:r>
              <a:rPr lang="zh-CN" altLang="en-US" sz="2400" b="1" smtClean="0">
                <a:latin typeface="Times New Roman" pitchFamily="18" charset="0"/>
                <a:cs typeface="Arial" pitchFamily="34" charset="0"/>
              </a:rPr>
              <a:t>運動心理學</a:t>
            </a:r>
            <a:r>
              <a:rPr lang="zh-TW" altLang="en-US" sz="2400" smtClean="0">
                <a:latin typeface="Times New Roman" pitchFamily="18" charset="0"/>
                <a:cs typeface="Arial" pitchFamily="34" charset="0"/>
              </a:rPr>
              <a:t>、心理分析、心理諮詢與心理治療、</a:t>
            </a:r>
            <a:r>
              <a:rPr lang="zh-CN" altLang="en-US" sz="2400" b="1" smtClean="0">
                <a:latin typeface="Times New Roman" pitchFamily="18" charset="0"/>
                <a:cs typeface="Arial" pitchFamily="34" charset="0"/>
              </a:rPr>
              <a:t>藝術治療</a:t>
            </a:r>
            <a:r>
              <a:rPr lang="zh-TW" altLang="en-US" sz="2400" smtClean="0">
                <a:latin typeface="Times New Roman" pitchFamily="18" charset="0"/>
                <a:cs typeface="Arial" pitchFamily="34" charset="0"/>
              </a:rPr>
              <a:t>、殘疾與康復等等</a:t>
            </a:r>
            <a:endParaRPr lang="zh-CN" altLang="en-US" sz="2400" dirty="0">
              <a:latin typeface="Times New Roman" pitchFamily="18" charset="0"/>
              <a:cs typeface="Arial" pitchFamily="34" charset="0"/>
            </a:endParaRPr>
          </a:p>
        </p:txBody>
      </p:sp>
      <p:sp>
        <p:nvSpPr>
          <p:cNvPr id="12294" name="Rectangle 6"/>
          <p:cNvSpPr>
            <a:spLocks noChangeArrowheads="1"/>
          </p:cNvSpPr>
          <p:nvPr/>
        </p:nvSpPr>
        <p:spPr bwMode="auto">
          <a:xfrm>
            <a:off x="3059113" y="4667274"/>
            <a:ext cx="5522912"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Stone Sans ITC TT"/>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zh-TW" altLang="en-US" sz="2400" smtClean="0">
                <a:latin typeface="Times New Roman" pitchFamily="18" charset="0"/>
                <a:cs typeface="Arial" pitchFamily="34" charset="0"/>
              </a:rPr>
              <a:t>教育學：人文科學資料庫中最大的學科</a:t>
            </a:r>
            <a:endParaRPr lang="en-US" altLang="zh-CN" sz="2400" dirty="0">
              <a:latin typeface="Times New Roman" pitchFamily="18" charset="0"/>
              <a:cs typeface="Arial" pitchFamily="34" charset="0"/>
            </a:endParaRPr>
          </a:p>
          <a:p>
            <a:pPr eaLnBrk="1" hangingPunct="1">
              <a:spcBef>
                <a:spcPct val="0"/>
              </a:spcBef>
              <a:buFontTx/>
              <a:buNone/>
            </a:pPr>
            <a:r>
              <a:rPr lang="zh-TW" altLang="en-US" sz="2400" smtClean="0">
                <a:latin typeface="Times New Roman" pitchFamily="18" charset="0"/>
                <a:cs typeface="Arial" pitchFamily="34" charset="0"/>
              </a:rPr>
              <a:t>藝術教育、教育研究、教育科學、多元文化教育、</a:t>
            </a:r>
            <a:r>
              <a:rPr lang="zh-CN" altLang="en-US" sz="2400" b="1" smtClean="0">
                <a:latin typeface="Times New Roman" pitchFamily="18" charset="0"/>
                <a:cs typeface="Arial" pitchFamily="34" charset="0"/>
              </a:rPr>
              <a:t>特殊教育</a:t>
            </a:r>
            <a:r>
              <a:rPr lang="zh-CN" altLang="en-US" sz="2400" smtClean="0">
                <a:latin typeface="Times New Roman" pitchFamily="18" charset="0"/>
                <a:cs typeface="Arial" pitchFamily="34" charset="0"/>
              </a:rPr>
              <a:t>、</a:t>
            </a:r>
            <a:r>
              <a:rPr lang="zh-CN" altLang="en-US" sz="2400" b="1" smtClean="0">
                <a:latin typeface="Times New Roman" pitchFamily="18" charset="0"/>
                <a:cs typeface="Arial" pitchFamily="34" charset="0"/>
              </a:rPr>
              <a:t>教師教育</a:t>
            </a:r>
            <a:r>
              <a:rPr lang="zh-TW" altLang="en-US" sz="2400" smtClean="0">
                <a:latin typeface="Times New Roman" pitchFamily="18" charset="0"/>
                <a:cs typeface="Arial" pitchFamily="34" charset="0"/>
              </a:rPr>
              <a:t>、教育政策與管理</a:t>
            </a:r>
            <a:endParaRPr lang="zh-CN" altLang="en-US" sz="2400" dirty="0">
              <a:latin typeface="Times New Roman" pitchFamily="18" charset="0"/>
              <a:cs typeface="Arial" pitchFamily="34" charset="0"/>
            </a:endParaRPr>
          </a:p>
        </p:txBody>
      </p:sp>
      <p:pic>
        <p:nvPicPr>
          <p:cNvPr id="12295" name="Picture 6" descr="http://www.tandfebooks.com/userimages/2129/banne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11638" y="1844675"/>
            <a:ext cx="2068512" cy="441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299" name="Picture 11" descr="http://www.tandfonline.com/na101/home/literatum/publisher/tandf/journals/content/hjsr20/2014/hjsr20.v051.i02/hjsr20.v051.i02/20140130-01/hjsr20.v051.i02.cover.jpg"/>
          <p:cNvPicPr>
            <a:picLocks noChangeAspect="1" noChangeArrowheads="1"/>
          </p:cNvPicPr>
          <p:nvPr/>
        </p:nvPicPr>
        <p:blipFill>
          <a:blip r:embed="rId5" cstate="print"/>
          <a:srcRect/>
          <a:stretch>
            <a:fillRect/>
          </a:stretch>
        </p:blipFill>
        <p:spPr bwMode="auto">
          <a:xfrm>
            <a:off x="6300788" y="1700213"/>
            <a:ext cx="1430337" cy="18986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2297" name="Picture 9" descr="http://www.tandfonline.com/na101/home/literatum/publisher/tandf/journals/content/hsem20/2014/hsem20.v021.i01/hsem20.v021.i01/20140131-01/hsem20.v021.i01.cover.jpg"/>
          <p:cNvPicPr>
            <a:picLocks noChangeAspect="1" noChangeArrowheads="1"/>
          </p:cNvPicPr>
          <p:nvPr/>
        </p:nvPicPr>
        <p:blipFill>
          <a:blip r:embed="rId6" cstate="print"/>
          <a:srcRect/>
          <a:stretch>
            <a:fillRect/>
          </a:stretch>
        </p:blipFill>
        <p:spPr bwMode="auto">
          <a:xfrm>
            <a:off x="7308850" y="2466975"/>
            <a:ext cx="1273175" cy="18986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2301" name="Picture 13" descr="http://www.tandfonline.com/na101/home/literatum/publisher/tandf/journals/content/ujrt20/2013/ujrt20.v046.i02/ujrt20.v046.i02/20140221-01/ujrt20.v046.i02.cover.jpg"/>
          <p:cNvPicPr>
            <a:picLocks noChangeAspect="1" noChangeArrowheads="1"/>
          </p:cNvPicPr>
          <p:nvPr/>
        </p:nvPicPr>
        <p:blipFill>
          <a:blip r:embed="rId7" cstate="print"/>
          <a:srcRect/>
          <a:stretch>
            <a:fillRect/>
          </a:stretch>
        </p:blipFill>
        <p:spPr bwMode="auto">
          <a:xfrm>
            <a:off x="595313" y="3784600"/>
            <a:ext cx="1265237" cy="18986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2303" name="Picture 15" descr="http://www.tandfonline.com/na101/home/literatum/publisher/tandf/journals/covergifs/ujdl20/cover.jpg"/>
          <p:cNvPicPr>
            <a:picLocks noChangeAspect="1" noChangeArrowheads="1"/>
          </p:cNvPicPr>
          <p:nvPr/>
        </p:nvPicPr>
        <p:blipFill>
          <a:blip r:embed="rId8" cstate="print"/>
          <a:srcRect/>
          <a:stretch>
            <a:fillRect/>
          </a:stretch>
        </p:blipFill>
        <p:spPr bwMode="auto">
          <a:xfrm>
            <a:off x="1619250" y="4437063"/>
            <a:ext cx="1255713" cy="1898650"/>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6486068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
</p:tagLst>
</file>

<file path=ppt/tags/tag2.xml><?xml version="1.0" encoding="utf-8"?>
<p:tagLst xmlns:a="http://schemas.openxmlformats.org/drawingml/2006/main" xmlns:r="http://schemas.openxmlformats.org/officeDocument/2006/relationships" xmlns:p="http://schemas.openxmlformats.org/presentationml/2006/main">
  <p:tag name="TIMING" val="|12.3|26.3|35.9"/>
</p:tagLst>
</file>

<file path=ppt/tags/tag3.xml><?xml version="1.0" encoding="utf-8"?>
<p:tagLst xmlns:a="http://schemas.openxmlformats.org/drawingml/2006/main" xmlns:r="http://schemas.openxmlformats.org/officeDocument/2006/relationships" xmlns:p="http://schemas.openxmlformats.org/presentationml/2006/main">
  <p:tag name="TIMING" val="|6"/>
</p:tagLst>
</file>

<file path=ppt/tags/tag4.xml><?xml version="1.0" encoding="utf-8"?>
<p:tagLst xmlns:a="http://schemas.openxmlformats.org/drawingml/2006/main" xmlns:r="http://schemas.openxmlformats.org/officeDocument/2006/relationships" xmlns:p="http://schemas.openxmlformats.org/presentationml/2006/main">
  <p:tag name="TIMING" val="|66.5|23.4|16.8"/>
</p:tagLst>
</file>

<file path=ppt/tags/tag5.xml><?xml version="1.0" encoding="utf-8"?>
<p:tagLst xmlns:a="http://schemas.openxmlformats.org/drawingml/2006/main" xmlns:r="http://schemas.openxmlformats.org/officeDocument/2006/relationships" xmlns:p="http://schemas.openxmlformats.org/presentationml/2006/main">
  <p:tag name="TIMING" val="|72.6"/>
</p:tagLst>
</file>

<file path=ppt/tags/tag6.xml><?xml version="1.0" encoding="utf-8"?>
<p:tagLst xmlns:a="http://schemas.openxmlformats.org/drawingml/2006/main" xmlns:r="http://schemas.openxmlformats.org/officeDocument/2006/relationships" xmlns:p="http://schemas.openxmlformats.org/presentationml/2006/main">
  <p:tag name="TIMING" val="|2|24.9"/>
</p:tagLst>
</file>

<file path=ppt/tags/tag7.xml><?xml version="1.0" encoding="utf-8"?>
<p:tagLst xmlns:a="http://schemas.openxmlformats.org/drawingml/2006/main" xmlns:r="http://schemas.openxmlformats.org/officeDocument/2006/relationships" xmlns:p="http://schemas.openxmlformats.org/presentationml/2006/main">
  <p:tag name="TIMING" val="|15|23.5|6.1|1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NEW T&amp;F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NEW T&amp;F template">
    <a:majorFont>
      <a:latin typeface="Stone Sans ITC TT"/>
      <a:ea typeface=""/>
      <a:cs typeface=""/>
    </a:majorFont>
    <a:minorFont>
      <a:latin typeface="Stone Sans ITC T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3089</TotalTime>
  <Words>6096</Words>
  <Application>Microsoft Office PowerPoint</Application>
  <PresentationFormat>如螢幕大小 (4:3)</PresentationFormat>
  <Paragraphs>708</Paragraphs>
  <Slides>73</Slides>
  <Notes>72</Notes>
  <HiddenSlides>0</HiddenSlides>
  <MMClips>18</MMClips>
  <ScaleCrop>false</ScaleCrop>
  <HeadingPairs>
    <vt:vector size="4" baseType="variant">
      <vt:variant>
        <vt:lpstr>佈景主題</vt:lpstr>
      </vt:variant>
      <vt:variant>
        <vt:i4>2</vt:i4>
      </vt:variant>
      <vt:variant>
        <vt:lpstr>投影片標題</vt:lpstr>
      </vt:variant>
      <vt:variant>
        <vt:i4>73</vt:i4>
      </vt:variant>
    </vt:vector>
  </HeadingPairs>
  <TitlesOfParts>
    <vt:vector size="75" baseType="lpstr">
      <vt:lpstr>Office Theme</vt:lpstr>
      <vt:lpstr>1_Office Theme</vt:lpstr>
      <vt:lpstr>投影片 1</vt:lpstr>
      <vt:lpstr>主要內容  公司簡介暨CONCERT合輯說明 管理者介面 特色功能 使用者介面 行動閱讀   </vt:lpstr>
      <vt:lpstr>Taylor &amp;Francis 公司簡介</vt:lpstr>
      <vt:lpstr>投影片 4</vt:lpstr>
      <vt:lpstr>Taylor &amp; Francis 期刊數量總體增長情況</vt:lpstr>
      <vt:lpstr>Taylor &amp; Francis 人文社會科學期刊合輯 (SSH)</vt:lpstr>
      <vt:lpstr>投影片 7</vt:lpstr>
      <vt:lpstr>投影片 8</vt:lpstr>
      <vt:lpstr>投影片 9</vt:lpstr>
      <vt:lpstr>投影片 10</vt:lpstr>
      <vt:lpstr>Taylor &amp; Francis 科學技術期刊合輯</vt:lpstr>
      <vt:lpstr>投影片 12</vt:lpstr>
      <vt:lpstr>Taylor &amp;Francis 科技期刊合輯</vt:lpstr>
      <vt:lpstr>投影片 14</vt:lpstr>
      <vt:lpstr>投影片 15</vt:lpstr>
      <vt:lpstr>投影片 16</vt:lpstr>
      <vt:lpstr>Taylor &amp;Francis Online 平台特點</vt:lpstr>
      <vt:lpstr>投影片 18</vt:lpstr>
      <vt:lpstr>投影片 19</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Taylor &amp; Francis Online 新功能介绍 - colwiz iPDF reader</vt:lpstr>
      <vt:lpstr>Taylor &amp; Francis Online 新功能介绍 - CrossMark</vt:lpstr>
      <vt:lpstr>Taylor &amp; Francis Online 新功能介绍 – Toll Free Link</vt:lpstr>
      <vt:lpstr>Taylor &amp; Francis Online 新功能介绍 – 更多引文來源</vt:lpstr>
      <vt:lpstr>投影片 34</vt:lpstr>
      <vt:lpstr>投影片 35</vt:lpstr>
      <vt:lpstr>投影片 36</vt:lpstr>
      <vt:lpstr>投影片 37</vt:lpstr>
      <vt:lpstr>投影片 38</vt:lpstr>
      <vt:lpstr>投影片 39</vt:lpstr>
      <vt:lpstr>投影片 40</vt:lpstr>
      <vt:lpstr>投影片 41</vt:lpstr>
      <vt:lpstr>投影片 42</vt:lpstr>
      <vt:lpstr>投影片 43</vt:lpstr>
      <vt:lpstr>Taylor &amp;Francis Online 平台首頁功能</vt:lpstr>
      <vt:lpstr>Taylor &amp;Francis Online 平台首頁功能</vt:lpstr>
      <vt:lpstr>Taylor &amp;Francis Online 註冊個人帳號</vt:lpstr>
      <vt:lpstr>Taylor &amp;Francis Online 註冊個人帳號</vt:lpstr>
      <vt:lpstr>Taylor &amp;Francis Online 檢索方式- 主題瀏覽</vt:lpstr>
      <vt:lpstr>Taylor &amp;Francis Online 檢索方式- 主題瀏覽</vt:lpstr>
      <vt:lpstr>Taylor &amp;Francis Online 檢索方式- 主題瀏覽</vt:lpstr>
      <vt:lpstr>Taylor &amp;Francis Online 檢索方式- 快速檢索</vt:lpstr>
      <vt:lpstr>Taylor &amp;Francis Online 檢索方式– 進階檢索</vt:lpstr>
      <vt:lpstr>投影片 53</vt:lpstr>
      <vt:lpstr>Taylor &amp;Francis Online 檢索結果</vt:lpstr>
      <vt:lpstr>Taylor &amp;Francis Online 檢索結果</vt:lpstr>
      <vt:lpstr>Taylor &amp;Francis Online 檢索結果</vt:lpstr>
      <vt:lpstr>Taylor &amp;Francis Online 期刊頁面</vt:lpstr>
      <vt:lpstr>Taylor &amp;Francis Online 文章頁面</vt:lpstr>
      <vt:lpstr>Taylor &amp; Francis Online 文章頁面- HTML</vt:lpstr>
      <vt:lpstr>投影片 60</vt:lpstr>
      <vt:lpstr>Taylor &amp; Francis Online 新功能介绍 - colwiz iPDF reader</vt:lpstr>
      <vt:lpstr>投影片 62</vt:lpstr>
      <vt:lpstr>Taylor &amp;Francis 行動設備配對</vt:lpstr>
      <vt:lpstr>Taylor &amp; Francis 行動版 – 自訂首頁</vt:lpstr>
      <vt:lpstr>Taylor &amp; Francis 行動設備配對</vt:lpstr>
      <vt:lpstr>Taylor &amp; Francis 行動設備配對                 用戶在機構有WiFi的情況下：</vt:lpstr>
      <vt:lpstr>Taylor &amp;Francis 行動設備配對</vt:lpstr>
      <vt:lpstr>Taylor &amp;Francis 行動設備配對</vt:lpstr>
      <vt:lpstr>Taylor &amp;Francis 行動設備配對</vt:lpstr>
      <vt:lpstr>Taylor &amp; Francis Online 行動設備配對          用戶在機構無WiFi的情況下：</vt:lpstr>
      <vt:lpstr>Taylor &amp; Francis 行動設備配對</vt:lpstr>
      <vt:lpstr>Taylor &amp; Francis 行動設備配對</vt:lpstr>
      <vt:lpstr>投影片 73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Arnold</dc:creator>
  <cp:lastModifiedBy>Justin</cp:lastModifiedBy>
  <cp:revision>317</cp:revision>
  <dcterms:created xsi:type="dcterms:W3CDTF">2012-08-10T12:26:54Z</dcterms:created>
  <dcterms:modified xsi:type="dcterms:W3CDTF">2015-09-22T15:58:02Z</dcterms:modified>
</cp:coreProperties>
</file>