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35"/>
  </p:notesMasterIdLst>
  <p:handoutMasterIdLst>
    <p:handoutMasterId r:id="rId36"/>
  </p:handoutMasterIdLst>
  <p:sldIdLst>
    <p:sldId id="311" r:id="rId2"/>
    <p:sldId id="314" r:id="rId3"/>
    <p:sldId id="268" r:id="rId4"/>
    <p:sldId id="318" r:id="rId5"/>
    <p:sldId id="319" r:id="rId6"/>
    <p:sldId id="320" r:id="rId7"/>
    <p:sldId id="321" r:id="rId8"/>
    <p:sldId id="270" r:id="rId9"/>
    <p:sldId id="293" r:id="rId10"/>
    <p:sldId id="294" r:id="rId11"/>
    <p:sldId id="284" r:id="rId12"/>
    <p:sldId id="285" r:id="rId13"/>
    <p:sldId id="273" r:id="rId14"/>
    <p:sldId id="274" r:id="rId15"/>
    <p:sldId id="295" r:id="rId16"/>
    <p:sldId id="296" r:id="rId17"/>
    <p:sldId id="286" r:id="rId18"/>
    <p:sldId id="297" r:id="rId19"/>
    <p:sldId id="315" r:id="rId20"/>
    <p:sldId id="316" r:id="rId21"/>
    <p:sldId id="300" r:id="rId22"/>
    <p:sldId id="310" r:id="rId23"/>
    <p:sldId id="303" r:id="rId24"/>
    <p:sldId id="301" r:id="rId25"/>
    <p:sldId id="302" r:id="rId26"/>
    <p:sldId id="304" r:id="rId27"/>
    <p:sldId id="305" r:id="rId28"/>
    <p:sldId id="306" r:id="rId29"/>
    <p:sldId id="307" r:id="rId30"/>
    <p:sldId id="308" r:id="rId31"/>
    <p:sldId id="309" r:id="rId32"/>
    <p:sldId id="292" r:id="rId33"/>
    <p:sldId id="317" r:id="rId34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ill Sans MT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ill Sans MT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ill Sans MT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ill Sans MT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ill Sans MT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Gill Sans MT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Gill Sans MT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Gill Sans MT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Gill Sans MT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939B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84" autoAdjust="0"/>
  </p:normalViewPr>
  <p:slideViewPr>
    <p:cSldViewPr>
      <p:cViewPr>
        <p:scale>
          <a:sx n="110" d="100"/>
          <a:sy n="110" d="100"/>
        </p:scale>
        <p:origin x="-1644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B030E-C91A-49A2-A047-2A7151C32ECA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557DB-1872-4328-9F87-BA395E28D7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566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005E4BA-50B7-42B0-96CE-9DA721E3D868}" type="datetimeFigureOut">
              <a:rPr lang="zh-TW" altLang="en-US"/>
              <a:pPr>
                <a:defRPr/>
              </a:pPr>
              <a:t>2020/3/3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92B933A-1DD9-4FF0-B115-F6CA7AF1545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9619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62930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0347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1590276"/>
            <a:ext cx="9021537" cy="110532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19557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3260736F-75B6-444A-944E-8705400B9476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02CF-B411-4524-8082-999DA75C3C7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3260736F-75B6-444A-944E-8705400B9476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02CF-B411-4524-8082-999DA75C3C7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4038600" cy="49831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2984"/>
            <a:ext cx="4038600" cy="49831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Title 18"/>
          <p:cNvSpPr>
            <a:spLocks noGrp="1"/>
          </p:cNvSpPr>
          <p:nvPr>
            <p:ph type="title"/>
          </p:nvPr>
        </p:nvSpPr>
        <p:spPr>
          <a:xfrm>
            <a:off x="457200" y="142852"/>
            <a:ext cx="6918960" cy="765347"/>
          </a:xfrm>
        </p:spPr>
        <p:txBody>
          <a:bodyPr/>
          <a:lstStyle>
            <a:lvl1pPr>
              <a:defRPr sz="28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722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8"/>
          <p:cNvSpPr>
            <a:spLocks noGrp="1"/>
          </p:cNvSpPr>
          <p:nvPr>
            <p:ph type="title"/>
          </p:nvPr>
        </p:nvSpPr>
        <p:spPr>
          <a:xfrm>
            <a:off x="457200" y="142852"/>
            <a:ext cx="6918960" cy="765347"/>
          </a:xfrm>
        </p:spPr>
        <p:txBody>
          <a:bodyPr/>
          <a:lstStyle>
            <a:lvl1pPr>
              <a:defRPr sz="28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122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71546"/>
            <a:ext cx="5111750" cy="50546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1546"/>
            <a:ext cx="3008313" cy="50546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Title 18"/>
          <p:cNvSpPr>
            <a:spLocks noGrp="1"/>
          </p:cNvSpPr>
          <p:nvPr>
            <p:ph type="title"/>
          </p:nvPr>
        </p:nvSpPr>
        <p:spPr>
          <a:xfrm>
            <a:off x="457200" y="142852"/>
            <a:ext cx="6918960" cy="765347"/>
          </a:xfrm>
        </p:spPr>
        <p:txBody>
          <a:bodyPr/>
          <a:lstStyle>
            <a:lvl1pPr>
              <a:defRPr sz="28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15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3260736F-75B6-444A-944E-8705400B9476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02CF-B411-4524-8082-999DA75C3C7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3260736F-75B6-444A-944E-8705400B9476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73F02CF-B411-4524-8082-999DA75C3C7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3260736F-75B6-444A-944E-8705400B9476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02CF-B411-4524-8082-999DA75C3C7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3260736F-75B6-444A-944E-8705400B9476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02CF-B411-4524-8082-999DA75C3C7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3260736F-75B6-444A-944E-8705400B9476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02CF-B411-4524-8082-999DA75C3C7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3260736F-75B6-444A-944E-8705400B9476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02CF-B411-4524-8082-999DA75C3C7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3260736F-75B6-444A-944E-8705400B9476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02CF-B411-4524-8082-999DA75C3C7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3260736F-75B6-444A-944E-8705400B9476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73F02CF-B411-4524-8082-999DA75C3C7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73F02CF-B411-4524-8082-999DA75C3C7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695" r:id="rId12"/>
    <p:sldLayoutId id="2147483691" r:id="rId13"/>
    <p:sldLayoutId id="214748369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apps.apple.com/us/app/nml/id33805915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play.google.com/store/apps/details?id=com.naxos.nml&amp;hl=e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groscctw@gmail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ctrTitle"/>
          </p:nvPr>
        </p:nvSpPr>
        <p:spPr>
          <a:xfrm>
            <a:off x="721805" y="1988840"/>
            <a:ext cx="7772400" cy="2016224"/>
          </a:xfrm>
        </p:spPr>
        <p:txBody>
          <a:bodyPr>
            <a:normAutofit/>
          </a:bodyPr>
          <a:lstStyle/>
          <a:p>
            <a:r>
              <a:rPr lang="en-US" altLang="zh-TW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en-US" altLang="zh-TW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Naxos Music Library</a:t>
            </a:r>
            <a:r>
              <a:rPr lang="en-US" altLang="zh-TW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User </a:t>
            </a:r>
            <a:r>
              <a:rPr lang="en-US" altLang="zh-TW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br>
              <a:rPr lang="en-US" altLang="zh-TW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TW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拿</a:t>
            </a:r>
            <a:r>
              <a:rPr lang="zh-TW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索斯古典音樂圖書館</a:t>
            </a:r>
            <a:r>
              <a:rPr lang="zh-TW" altLang="en-US" sz="3200" b="1" dirty="0">
                <a:solidFill>
                  <a:srgbClr val="0000CC"/>
                </a:solidFill>
                <a:latin typeface="+mj-ea"/>
              </a:rPr>
              <a:t>使用</a:t>
            </a:r>
            <a:r>
              <a:rPr lang="zh-TW" altLang="en-US" sz="3200" b="1" dirty="0" smtClean="0">
                <a:solidFill>
                  <a:srgbClr val="0000CC"/>
                </a:solidFill>
                <a:latin typeface="+mj-ea"/>
              </a:rPr>
              <a:t>指引</a:t>
            </a:r>
            <a:endParaRPr lang="zh-TW" altLang="en-US" sz="3200" b="1" dirty="0">
              <a:solidFill>
                <a:srgbClr val="0000CC"/>
              </a:solidFill>
              <a:latin typeface="+mj-ea"/>
            </a:endParaRPr>
          </a:p>
        </p:txBody>
      </p:sp>
      <p:pic>
        <p:nvPicPr>
          <p:cNvPr id="7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69" y="5013176"/>
            <a:ext cx="4869995" cy="7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1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6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 smtClean="0"/>
              <a:t>新消息</a:t>
            </a:r>
            <a:endParaRPr lang="zh-TW" altLang="en-US" sz="32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90141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07504" y="1916832"/>
            <a:ext cx="576064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915816" y="1340768"/>
            <a:ext cx="576064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00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867649" cy="362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547664" y="1183396"/>
            <a:ext cx="576064" cy="2386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627784" y="10527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A~Z</a:t>
            </a:r>
            <a:r>
              <a:rPr lang="zh-TW" altLang="en-US" dirty="0" smtClean="0">
                <a:solidFill>
                  <a:srgbClr val="FF0000"/>
                </a:solidFill>
              </a:rPr>
              <a:t>排序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7272808" cy="62001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2446039" y="2183569"/>
            <a:ext cx="1443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柴科夫斯基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895168"/>
            <a:ext cx="7200800" cy="22582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3923928" y="2852936"/>
            <a:ext cx="1443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作曲家小傳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229200"/>
            <a:ext cx="6515869" cy="91947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文字方塊 22"/>
          <p:cNvSpPr txBox="1"/>
          <p:nvPr/>
        </p:nvSpPr>
        <p:spPr>
          <a:xfrm>
            <a:off x="2768351" y="5219908"/>
            <a:ext cx="209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點選作品即可播放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作曲家</a:t>
            </a:r>
          </a:p>
        </p:txBody>
      </p:sp>
      <p:sp>
        <p:nvSpPr>
          <p:cNvPr id="19" name="矩形 18"/>
          <p:cNvSpPr/>
          <p:nvPr/>
        </p:nvSpPr>
        <p:spPr>
          <a:xfrm>
            <a:off x="71268" y="2038200"/>
            <a:ext cx="684308" cy="3466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206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24743"/>
            <a:ext cx="8854767" cy="36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2159732" y="1340768"/>
            <a:ext cx="504056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922048" y="162427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A~Z</a:t>
            </a:r>
            <a:r>
              <a:rPr lang="zh-TW" altLang="en-US" dirty="0" smtClean="0">
                <a:solidFill>
                  <a:srgbClr val="FF0000"/>
                </a:solidFill>
              </a:rPr>
              <a:t>排序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3"/>
            <a:ext cx="6840760" cy="57606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1979712" y="2195571"/>
            <a:ext cx="256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米夏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r>
              <a:rPr lang="zh-TW" altLang="en-US" dirty="0" smtClean="0">
                <a:solidFill>
                  <a:srgbClr val="FF0000"/>
                </a:solidFill>
              </a:rPr>
              <a:t>麥斯基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大提琴家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058" y="2852935"/>
            <a:ext cx="5334000" cy="13763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2771800" y="278092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演出者小傳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058" y="4293096"/>
            <a:ext cx="6926358" cy="15121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2411760" y="4211795"/>
            <a:ext cx="209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點選作品即可播放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藝術家</a:t>
            </a:r>
            <a:r>
              <a:rPr lang="en-US" altLang="zh-TW" sz="3200" b="1" dirty="0"/>
              <a:t>(</a:t>
            </a:r>
            <a:r>
              <a:rPr lang="zh-TW" altLang="en-US" sz="3200" b="1" dirty="0"/>
              <a:t>演出者</a:t>
            </a:r>
            <a:r>
              <a:rPr lang="en-US" altLang="zh-TW" sz="3200" b="1" dirty="0"/>
              <a:t>)</a:t>
            </a:r>
          </a:p>
        </p:txBody>
      </p:sp>
      <p:sp>
        <p:nvSpPr>
          <p:cNvPr id="19" name="矩形 18"/>
          <p:cNvSpPr/>
          <p:nvPr/>
        </p:nvSpPr>
        <p:spPr>
          <a:xfrm>
            <a:off x="179510" y="2205661"/>
            <a:ext cx="576065" cy="3592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20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音樂分類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1" r="17831" b="7606"/>
          <a:stretch/>
        </p:blipFill>
        <p:spPr bwMode="auto">
          <a:xfrm>
            <a:off x="94891" y="980728"/>
            <a:ext cx="8973789" cy="504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94891" y="2636912"/>
            <a:ext cx="660685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5405887" y="3194754"/>
            <a:ext cx="1110329" cy="12423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483768" y="126876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例如</a:t>
            </a:r>
            <a:r>
              <a:rPr lang="en-US" altLang="zh-TW" dirty="0" smtClean="0">
                <a:solidFill>
                  <a:srgbClr val="FF0000"/>
                </a:solidFill>
              </a:rPr>
              <a:t>: </a:t>
            </a:r>
            <a:r>
              <a:rPr lang="zh-TW" altLang="en-US" dirty="0" smtClean="0">
                <a:solidFill>
                  <a:srgbClr val="FF0000"/>
                </a:solidFill>
              </a:rPr>
              <a:t>選擇</a:t>
            </a:r>
            <a:r>
              <a:rPr lang="en-US" altLang="zh-TW" dirty="0" smtClean="0">
                <a:solidFill>
                  <a:srgbClr val="FF0000"/>
                </a:solidFill>
              </a:rPr>
              <a:t>『</a:t>
            </a:r>
            <a:r>
              <a:rPr lang="zh-TW" altLang="en-US" dirty="0" smtClean="0">
                <a:solidFill>
                  <a:srgbClr val="FF0000"/>
                </a:solidFill>
              </a:rPr>
              <a:t>芭蕾舞</a:t>
            </a:r>
            <a:r>
              <a:rPr lang="en-US" altLang="zh-TW" dirty="0" smtClean="0">
                <a:solidFill>
                  <a:srgbClr val="FF0000"/>
                </a:solidFill>
              </a:rPr>
              <a:t>』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32111"/>
            <a:ext cx="8860984" cy="366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763688" y="1340768"/>
            <a:ext cx="216024" cy="144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475656" y="3794080"/>
            <a:ext cx="2448272" cy="144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051720" y="125946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選擇</a:t>
            </a:r>
            <a:r>
              <a:rPr lang="en-US" altLang="zh-TW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olidFill>
                  <a:srgbClr val="FF0000"/>
                </a:solidFill>
              </a:rPr>
              <a:t>曲目芭蕾</a:t>
            </a:r>
            <a:r>
              <a:rPr lang="en-US" altLang="zh-TW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吉賽兒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 smtClean="0"/>
              <a:t>播放</a:t>
            </a:r>
            <a:r>
              <a:rPr lang="en-US" altLang="zh-TW" sz="3200" b="1" dirty="0" smtClean="0"/>
              <a:t>…(1)</a:t>
            </a:r>
            <a:endParaRPr lang="zh-TW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5686"/>
            <a:ext cx="8784976" cy="365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419872" y="2240868"/>
            <a:ext cx="576064" cy="144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172400" y="1772816"/>
            <a:ext cx="432048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995936" y="197264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選擇播放全部或單曲</a:t>
            </a:r>
            <a:r>
              <a:rPr lang="en-US" altLang="zh-TW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按</a:t>
            </a:r>
            <a:r>
              <a:rPr lang="en-US" altLang="zh-TW" dirty="0" smtClean="0">
                <a:solidFill>
                  <a:srgbClr val="FF0000"/>
                </a:solidFill>
                <a:sym typeface="Wingdings" panose="05000000000000000000" pitchFamily="2" charset="2"/>
              </a:rPr>
              <a:t>『</a:t>
            </a:r>
            <a:r>
              <a:rPr lang="zh-TW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播放</a:t>
            </a:r>
            <a:r>
              <a:rPr lang="en-US" altLang="zh-TW" dirty="0" smtClean="0">
                <a:solidFill>
                  <a:srgbClr val="FF0000"/>
                </a:solidFill>
                <a:sym typeface="Wingdings" panose="05000000000000000000" pitchFamily="2" charset="2"/>
              </a:rPr>
              <a:t>』</a:t>
            </a:r>
            <a:r>
              <a:rPr lang="zh-TW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鍵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 smtClean="0"/>
              <a:t>播放</a:t>
            </a:r>
            <a:r>
              <a:rPr lang="en-US" altLang="zh-TW" sz="3200" b="1" dirty="0" smtClean="0"/>
              <a:t>…(2)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2454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562" y="962945"/>
            <a:ext cx="8912366" cy="44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301012" y="1196752"/>
            <a:ext cx="792088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58380" y="5013176"/>
            <a:ext cx="1088091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27584" y="522920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重複播放 </a:t>
            </a:r>
            <a:r>
              <a:rPr lang="en-US" altLang="zh-TW" dirty="0" smtClean="0">
                <a:solidFill>
                  <a:srgbClr val="FF0000"/>
                </a:solidFill>
                <a:sym typeface="Wingdings" panose="05000000000000000000" pitchFamily="2" charset="2"/>
              </a:rPr>
              <a:t>/ </a:t>
            </a:r>
            <a:r>
              <a:rPr lang="zh-TW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前一首 </a:t>
            </a:r>
            <a:r>
              <a:rPr lang="en-US" altLang="zh-TW" dirty="0" smtClean="0">
                <a:solidFill>
                  <a:srgbClr val="FF0000"/>
                </a:solidFill>
                <a:sym typeface="Wingdings" panose="05000000000000000000" pitchFamily="2" charset="2"/>
              </a:rPr>
              <a:t>/ </a:t>
            </a:r>
            <a:r>
              <a:rPr lang="zh-TW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播放</a:t>
            </a:r>
            <a:r>
              <a:rPr lang="en-US" altLang="zh-TW" dirty="0" smtClean="0">
                <a:solidFill>
                  <a:srgbClr val="FF0000"/>
                </a:solidFill>
                <a:sym typeface="Wingdings" panose="05000000000000000000" pitchFamily="2" charset="2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暫停</a:t>
            </a:r>
            <a:r>
              <a:rPr lang="en-US" altLang="zh-TW" dirty="0" smtClean="0">
                <a:solidFill>
                  <a:srgbClr val="FF0000"/>
                </a:solidFill>
                <a:sym typeface="Wingdings" panose="05000000000000000000" pitchFamily="2" charset="2"/>
              </a:rPr>
              <a:t>) / </a:t>
            </a:r>
            <a:r>
              <a:rPr lang="zh-TW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下一首 </a:t>
            </a:r>
            <a:r>
              <a:rPr lang="en-US" altLang="zh-TW" dirty="0" smtClean="0">
                <a:solidFill>
                  <a:srgbClr val="FF0000"/>
                </a:solidFill>
                <a:sym typeface="Wingdings" panose="05000000000000000000" pitchFamily="2" charset="2"/>
              </a:rPr>
              <a:t>/ </a:t>
            </a:r>
            <a:r>
              <a:rPr lang="zh-TW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隨機播放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95736" y="112009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隱藏播放器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35051" y="1988840"/>
            <a:ext cx="396044" cy="108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619672" y="185818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播放 </a:t>
            </a:r>
            <a:r>
              <a:rPr lang="en-US" altLang="zh-TW" dirty="0" smtClean="0">
                <a:solidFill>
                  <a:srgbClr val="FF0000"/>
                </a:solidFill>
              </a:rPr>
              <a:t>/ </a:t>
            </a:r>
            <a:r>
              <a:rPr lang="zh-TW" altLang="en-US" dirty="0" smtClean="0">
                <a:solidFill>
                  <a:srgbClr val="FF0000"/>
                </a:solidFill>
              </a:rPr>
              <a:t>資料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487882" y="4982125"/>
            <a:ext cx="544046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7204812" y="5232396"/>
            <a:ext cx="1827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dirty="0" smtClean="0">
                <a:solidFill>
                  <a:srgbClr val="FF0000"/>
                </a:solidFill>
              </a:rPr>
              <a:t>可在</a:t>
            </a:r>
            <a:r>
              <a:rPr lang="en-US" altLang="zh-TW" sz="1200" dirty="0" smtClean="0">
                <a:solidFill>
                  <a:srgbClr val="FF0000"/>
                </a:solidFill>
              </a:rPr>
              <a:t>iTunes Store </a:t>
            </a:r>
            <a:r>
              <a:rPr lang="zh-TW" altLang="en-US" sz="1200" dirty="0" smtClean="0">
                <a:solidFill>
                  <a:srgbClr val="FF0000"/>
                </a:solidFill>
              </a:rPr>
              <a:t>購買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 smtClean="0"/>
              <a:t>播放</a:t>
            </a:r>
            <a:r>
              <a:rPr lang="en-US" altLang="zh-TW" sz="3200" b="1" dirty="0" smtClean="0"/>
              <a:t>…(3)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3361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88035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829062" y="1835696"/>
            <a:ext cx="654705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237414" y="119675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拿索斯及其他品牌，點選品牌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唱片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曲目即可播放 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唱片廠牌</a:t>
            </a:r>
          </a:p>
        </p:txBody>
      </p:sp>
      <p:sp>
        <p:nvSpPr>
          <p:cNvPr id="10" name="矩形 9"/>
          <p:cNvSpPr/>
          <p:nvPr/>
        </p:nvSpPr>
        <p:spPr>
          <a:xfrm>
            <a:off x="107504" y="2996952"/>
            <a:ext cx="654705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664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547664" y="479715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FF0000"/>
                </a:solidFill>
              </a:rPr>
              <a:t>選擇類別</a:t>
            </a:r>
            <a:r>
              <a:rPr lang="en-US" altLang="zh-TW" sz="1400" dirty="0" smtClean="0">
                <a:solidFill>
                  <a:srgbClr val="FF0000"/>
                </a:solidFill>
              </a:rPr>
              <a:t>/</a:t>
            </a:r>
            <a:r>
              <a:rPr lang="zh-TW" altLang="en-US" sz="1400" dirty="0" smtClean="0">
                <a:solidFill>
                  <a:srgbClr val="FF0000"/>
                </a:solidFill>
              </a:rPr>
              <a:t>樂曲播放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20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資源</a:t>
            </a:r>
            <a:r>
              <a:rPr lang="en-US" altLang="zh-TW" sz="3200" b="1" dirty="0"/>
              <a:t>…(1</a:t>
            </a:r>
            <a:r>
              <a:rPr lang="en-US" altLang="zh-TW" sz="3200" b="1" dirty="0" smtClean="0"/>
              <a:t>)</a:t>
            </a:r>
            <a:endParaRPr lang="zh-TW" altLang="en-US" sz="32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97836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07504" y="3284984"/>
            <a:ext cx="576064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466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5" y="979426"/>
            <a:ext cx="8931901" cy="381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資源</a:t>
            </a:r>
            <a:r>
              <a:rPr lang="en-US" altLang="zh-TW" sz="3200" b="1" dirty="0" smtClean="0"/>
              <a:t>…(2)</a:t>
            </a:r>
            <a:endParaRPr lang="zh-TW" altLang="en-US" sz="3200" b="1" dirty="0"/>
          </a:p>
        </p:txBody>
      </p:sp>
      <p:sp>
        <p:nvSpPr>
          <p:cNvPr id="3" name="矩形 2"/>
          <p:cNvSpPr/>
          <p:nvPr/>
        </p:nvSpPr>
        <p:spPr>
          <a:xfrm>
            <a:off x="107504" y="3284984"/>
            <a:ext cx="576064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300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85010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b="1" dirty="0" smtClean="0"/>
              <a:t>簡介</a:t>
            </a:r>
            <a:endParaRPr lang="zh-TW" altLang="en-US" b="1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4294967295"/>
          </p:nvPr>
        </p:nvSpPr>
        <p:spPr>
          <a:xfrm>
            <a:off x="539552" y="1447800"/>
            <a:ext cx="8147248" cy="45720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總收藏量超過</a:t>
            </a:r>
            <a:r>
              <a:rPr lang="en-US" altLang="zh-TW" sz="2800" dirty="0" smtClean="0">
                <a:latin typeface="+mj-ea"/>
                <a:ea typeface="+mj-ea"/>
                <a:cs typeface="Arial" panose="020B0604020202020204" pitchFamily="34" charset="0"/>
              </a:rPr>
              <a:t>148,648</a:t>
            </a:r>
            <a:r>
              <a:rPr lang="zh-TW" altLang="en-US" sz="2800" dirty="0" smtClean="0">
                <a:latin typeface="+mj-ea"/>
                <a:ea typeface="+mj-ea"/>
                <a:cs typeface="Arial" panose="020B0604020202020204" pitchFamily="34" charset="0"/>
              </a:rPr>
              <a:t>張</a:t>
            </a: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鐳射唱片，包括「拿索斯」、「馬可勃羅」、及「</a:t>
            </a:r>
            <a:r>
              <a:rPr lang="en-US" altLang="zh-TW" sz="2800" dirty="0">
                <a:latin typeface="+mj-ea"/>
                <a:ea typeface="+mj-ea"/>
                <a:cs typeface="Arial" panose="020B0604020202020204" pitchFamily="34" charset="0"/>
              </a:rPr>
              <a:t>Da Capo</a:t>
            </a: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」、</a:t>
            </a:r>
            <a:r>
              <a:rPr lang="en-US" altLang="zh-TW" sz="2800" dirty="0">
                <a:latin typeface="+mj-ea"/>
                <a:ea typeface="+mj-ea"/>
                <a:cs typeface="Arial" panose="020B0604020202020204" pitchFamily="34" charset="0"/>
              </a:rPr>
              <a:t>Warner</a:t>
            </a: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、</a:t>
            </a:r>
            <a:r>
              <a:rPr lang="en-US" altLang="zh-TW" sz="2800" dirty="0">
                <a:latin typeface="+mj-ea"/>
                <a:ea typeface="+mj-ea"/>
                <a:cs typeface="Arial" panose="020B0604020202020204" pitchFamily="34" charset="0"/>
              </a:rPr>
              <a:t>Sony…</a:t>
            </a: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等</a:t>
            </a:r>
            <a:r>
              <a:rPr lang="en-US" altLang="zh-TW" sz="2800" dirty="0">
                <a:latin typeface="+mj-ea"/>
                <a:ea typeface="+mj-ea"/>
                <a:cs typeface="Arial" panose="020B0604020202020204" pitchFamily="34" charset="0"/>
              </a:rPr>
              <a:t>850</a:t>
            </a: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個以上品牌，</a:t>
            </a:r>
            <a:r>
              <a:rPr lang="en-US" altLang="zh-TW" sz="2800" dirty="0">
                <a:latin typeface="+mj-ea"/>
                <a:ea typeface="+mj-ea"/>
                <a:cs typeface="Arial" panose="020B0604020202020204" pitchFamily="34" charset="0"/>
              </a:rPr>
              <a:t>40,000</a:t>
            </a: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多位作曲家及演奏者之作品，</a:t>
            </a:r>
            <a:r>
              <a:rPr lang="en-US" altLang="zh-TW" sz="2800" smtClean="0">
                <a:latin typeface="+mj-ea"/>
                <a:ea typeface="+mj-ea"/>
                <a:cs typeface="Arial" panose="020B0604020202020204" pitchFamily="34" charset="0"/>
              </a:rPr>
              <a:t>2,302,535</a:t>
            </a:r>
            <a:r>
              <a:rPr lang="zh-TW" altLang="en-US" sz="2800" smtClean="0">
                <a:latin typeface="+mj-ea"/>
                <a:ea typeface="+mj-ea"/>
                <a:cs typeface="Arial" panose="020B0604020202020204" pitchFamily="34" charset="0"/>
              </a:rPr>
              <a:t>首</a:t>
            </a: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以上的樂曲，每月將陸續增加</a:t>
            </a:r>
            <a:r>
              <a:rPr lang="en-US" altLang="zh-TW" sz="2800" dirty="0">
                <a:latin typeface="+mj-ea"/>
                <a:ea typeface="+mj-ea"/>
                <a:cs typeface="Arial" panose="020B0604020202020204" pitchFamily="34" charset="0"/>
              </a:rPr>
              <a:t>1,150</a:t>
            </a: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張以上新專集</a:t>
            </a:r>
            <a:r>
              <a:rPr lang="en-US" altLang="zh-TW" sz="2800" dirty="0"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約</a:t>
            </a:r>
            <a:r>
              <a:rPr lang="en-US" altLang="zh-TW" sz="2800" dirty="0">
                <a:latin typeface="+mj-ea"/>
                <a:ea typeface="+mj-ea"/>
                <a:cs typeface="Arial" panose="020B0604020202020204" pitchFamily="34" charset="0"/>
              </a:rPr>
              <a:t>12,000</a:t>
            </a: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首</a:t>
            </a:r>
            <a:r>
              <a:rPr lang="en-US" altLang="zh-TW" sz="2800" dirty="0">
                <a:latin typeface="+mj-ea"/>
                <a:ea typeface="+mj-ea"/>
                <a:cs typeface="Arial" panose="020B0604020202020204" pitchFamily="34" charset="0"/>
              </a:rPr>
              <a:t>)</a:t>
            </a: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。 </a:t>
            </a:r>
            <a:endParaRPr lang="en-US" altLang="zh-TW" sz="2800" dirty="0" smtClean="0">
              <a:latin typeface="+mj-ea"/>
              <a:ea typeface="+mj-ea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altLang="zh-TW" sz="2800" dirty="0" smtClean="0">
              <a:latin typeface="+mj-ea"/>
              <a:ea typeface="+mj-ea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2800" dirty="0" smtClean="0">
                <a:latin typeface="+mj-ea"/>
                <a:ea typeface="+mj-ea"/>
                <a:cs typeface="Arial" panose="020B0604020202020204" pitchFamily="34" charset="0"/>
              </a:rPr>
              <a:t>《</a:t>
            </a: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拿索斯古典音樂圖書館</a:t>
            </a:r>
            <a:r>
              <a:rPr lang="en-US" altLang="zh-TW" sz="2800" dirty="0">
                <a:latin typeface="+mj-ea"/>
                <a:ea typeface="+mj-ea"/>
                <a:cs typeface="Arial" panose="020B0604020202020204" pitchFamily="34" charset="0"/>
              </a:rPr>
              <a:t>》</a:t>
            </a: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曲目齊備，</a:t>
            </a:r>
            <a:r>
              <a:rPr lang="zh-TW" altLang="en-US" sz="2800" dirty="0" smtClean="0">
                <a:latin typeface="+mj-ea"/>
                <a:ea typeface="+mj-ea"/>
                <a:cs typeface="Arial" panose="020B0604020202020204" pitchFamily="34" charset="0"/>
              </a:rPr>
              <a:t>包含管弦樂</a:t>
            </a: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、協奏曲、歌劇、器樂曲、室內樂、聲樂、合唱</a:t>
            </a:r>
            <a:r>
              <a:rPr lang="en-US" altLang="zh-TW" sz="2800" dirty="0">
                <a:latin typeface="+mj-ea"/>
                <a:ea typeface="+mj-ea"/>
                <a:cs typeface="Arial" panose="020B0604020202020204" pitchFamily="34" charset="0"/>
              </a:rPr>
              <a:t>-</a:t>
            </a: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聖樂、合唱</a:t>
            </a:r>
            <a:r>
              <a:rPr lang="en-US" altLang="zh-TW" sz="2800" dirty="0">
                <a:latin typeface="+mj-ea"/>
                <a:ea typeface="+mj-ea"/>
                <a:cs typeface="Arial" panose="020B0604020202020204" pitchFamily="34" charset="0"/>
              </a:rPr>
              <a:t>-</a:t>
            </a:r>
            <a:r>
              <a:rPr lang="zh-TW" altLang="en-US" sz="2800" dirty="0">
                <a:latin typeface="+mj-ea"/>
                <a:ea typeface="+mj-ea"/>
                <a:cs typeface="Arial" panose="020B0604020202020204" pitchFamily="34" charset="0"/>
              </a:rPr>
              <a:t>世俗、聲樂合唱、芭蕾、輕歌劇、管樂合奏、影視音樂、現代器樂、當代爵士、世界音樂、流行及搖滾、中國音樂等。從中古時期音樂到現代作曲家作品等，包羅萬象。</a:t>
            </a:r>
            <a:endParaRPr lang="en-US" altLang="zh-TW" sz="2800" dirty="0" smtClean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7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980728"/>
            <a:ext cx="896905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資源</a:t>
            </a:r>
            <a:r>
              <a:rPr lang="en-US" altLang="zh-TW" sz="3200" b="1" dirty="0" smtClean="0"/>
              <a:t>…(3)</a:t>
            </a:r>
            <a:endParaRPr lang="zh-TW" altLang="en-US" sz="3200" b="1" dirty="0"/>
          </a:p>
        </p:txBody>
      </p:sp>
      <p:sp>
        <p:nvSpPr>
          <p:cNvPr id="3" name="矩形 2"/>
          <p:cNvSpPr/>
          <p:nvPr/>
        </p:nvSpPr>
        <p:spPr>
          <a:xfrm>
            <a:off x="107504" y="3212976"/>
            <a:ext cx="576064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403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 r="835" b="8208"/>
          <a:stretch/>
        </p:blipFill>
        <p:spPr bwMode="auto">
          <a:xfrm>
            <a:off x="337563" y="947503"/>
            <a:ext cx="8566031" cy="399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195736" y="151005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評論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419872" y="151005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邂逅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644008" y="150076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隨筆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940152" y="151005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社論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7" y="1510058"/>
            <a:ext cx="489127" cy="343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37563" y="3323767"/>
            <a:ext cx="490021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音樂學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38457" y="5229200"/>
            <a:ext cx="848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拿索斯國際音樂學平台 </a:t>
            </a:r>
            <a:r>
              <a:rPr lang="en-US" altLang="zh-TW" dirty="0"/>
              <a:t>~ </a:t>
            </a:r>
            <a:r>
              <a:rPr lang="zh-TW" altLang="en-US" dirty="0"/>
              <a:t>一個讓教師、學生、教育機構、評論家及演出者可以溝通與聯繫的平台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04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052736"/>
            <a:ext cx="893873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7884368" y="1268760"/>
            <a:ext cx="360040" cy="210507"/>
          </a:xfrm>
          <a:prstGeom prst="rect">
            <a:avLst/>
          </a:prstGeom>
          <a:noFill/>
          <a:ln cmpd="tri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092280" y="2876743"/>
            <a:ext cx="1900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*</a:t>
            </a:r>
            <a:r>
              <a:rPr lang="zh-TW" altLang="en-US" dirty="0" smtClean="0">
                <a:solidFill>
                  <a:srgbClr val="FF0000"/>
                </a:solidFill>
              </a:rPr>
              <a:t>註冊後收到啟用</a:t>
            </a:r>
            <a:r>
              <a:rPr lang="en-US" altLang="zh-TW" dirty="0" smtClean="0">
                <a:solidFill>
                  <a:srgbClr val="FF0000"/>
                </a:solidFill>
              </a:rPr>
              <a:t>email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*</a:t>
            </a:r>
            <a:r>
              <a:rPr lang="zh-TW" altLang="en-US" dirty="0" smtClean="0">
                <a:solidFill>
                  <a:srgbClr val="FF0000"/>
                </a:solidFill>
              </a:rPr>
              <a:t>點選</a:t>
            </a:r>
            <a:r>
              <a:rPr lang="en-US" altLang="zh-TW" dirty="0" smtClean="0">
                <a:solidFill>
                  <a:srgbClr val="FF0000"/>
                </a:solidFill>
              </a:rPr>
              <a:t>Activate</a:t>
            </a:r>
            <a:r>
              <a:rPr lang="zh-TW" altLang="en-US" dirty="0" smtClean="0">
                <a:solidFill>
                  <a:srgbClr val="FF0000"/>
                </a:solidFill>
              </a:rPr>
              <a:t>後帶回登入畫面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3426" y="3748274"/>
            <a:ext cx="539552" cy="3695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播放列表</a:t>
            </a:r>
            <a:r>
              <a:rPr lang="en-US" altLang="zh-TW" sz="3200" b="1" dirty="0"/>
              <a:t>…(1)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5655" y="1556792"/>
            <a:ext cx="5616625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3059832" y="242088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填寫</a:t>
            </a:r>
            <a:r>
              <a:rPr lang="en-US" altLang="zh-TW" dirty="0" smtClean="0">
                <a:solidFill>
                  <a:srgbClr val="FF0000"/>
                </a:solidFill>
              </a:rPr>
              <a:t>: </a:t>
            </a:r>
            <a:r>
              <a:rPr lang="zh-TW" altLang="en-US" dirty="0" smtClean="0">
                <a:solidFill>
                  <a:srgbClr val="FF0000"/>
                </a:solidFill>
              </a:rPr>
              <a:t>英文名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姓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電子郵件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密碼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411760" y="155679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「註冊」播放</a:t>
            </a:r>
            <a:r>
              <a:rPr lang="zh-TW" altLang="en-US" dirty="0" smtClean="0">
                <a:solidFill>
                  <a:srgbClr val="FF0000"/>
                </a:solidFill>
              </a:rPr>
              <a:t>列表 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907704" y="6021288"/>
            <a:ext cx="316835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052736"/>
            <a:ext cx="893873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0" y="3856080"/>
            <a:ext cx="539552" cy="3695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6516216" y="1497459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solidFill>
                  <a:srgbClr val="FF0000"/>
                </a:solidFill>
              </a:rPr>
              <a:t>「</a:t>
            </a:r>
            <a:r>
              <a:rPr lang="zh-TW" altLang="en-US" sz="1200" b="1" dirty="0">
                <a:solidFill>
                  <a:srgbClr val="FF0000"/>
                </a:solidFill>
              </a:rPr>
              <a:t>登入</a:t>
            </a:r>
            <a:r>
              <a:rPr lang="zh-TW" altLang="en-US" sz="1200" b="1" dirty="0" smtClean="0">
                <a:solidFill>
                  <a:srgbClr val="FF0000"/>
                </a:solidFill>
              </a:rPr>
              <a:t>」播放</a:t>
            </a:r>
            <a:r>
              <a:rPr lang="zh-TW" altLang="en-US" sz="1200" b="1" dirty="0">
                <a:solidFill>
                  <a:srgbClr val="FF0000"/>
                </a:solidFill>
              </a:rPr>
              <a:t>列表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2123728" y="5091481"/>
            <a:ext cx="5616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*</a:t>
            </a:r>
            <a:r>
              <a:rPr lang="zh-TW" altLang="en-US" dirty="0" smtClean="0">
                <a:solidFill>
                  <a:srgbClr val="FF0000"/>
                </a:solidFill>
              </a:rPr>
              <a:t>註冊必須於機構網域內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en-US" altLang="zh-TW" dirty="0" smtClean="0">
                <a:solidFill>
                  <a:srgbClr val="FF0000"/>
                </a:solidFill>
              </a:rPr>
              <a:t>*</a:t>
            </a:r>
            <a:r>
              <a:rPr lang="zh-TW" altLang="en-US" dirty="0" smtClean="0">
                <a:solidFill>
                  <a:srgbClr val="FF0000"/>
                </a:solidFill>
              </a:rPr>
              <a:t>已申請但久無使用也需再次於網域內確認帳號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8" name="向下箭號 17"/>
          <p:cNvSpPr/>
          <p:nvPr/>
        </p:nvSpPr>
        <p:spPr>
          <a:xfrm>
            <a:off x="7020272" y="1916832"/>
            <a:ext cx="432048" cy="634125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7668344" y="1268760"/>
            <a:ext cx="288032" cy="210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播放列表</a:t>
            </a:r>
            <a:r>
              <a:rPr lang="en-US" altLang="zh-TW" sz="3200" b="1" dirty="0" smtClean="0"/>
              <a:t>…(2)</a:t>
            </a:r>
            <a:endParaRPr lang="en-US" altLang="zh-TW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35351"/>
            <a:ext cx="7077217" cy="21647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3995936" y="342426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輸入已註冊的電子郵件及密碼</a:t>
            </a:r>
            <a:r>
              <a:rPr lang="en-US" altLang="zh-TW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登入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635896" y="4441668"/>
            <a:ext cx="1296143" cy="2114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641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893388" cy="30963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2627785" y="1605692"/>
            <a:ext cx="576064" cy="2003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播放列表</a:t>
            </a:r>
            <a:r>
              <a:rPr lang="en-US" altLang="zh-TW" sz="3200" b="1" dirty="0" smtClean="0"/>
              <a:t>…(3)</a:t>
            </a:r>
            <a:endParaRPr lang="en-US" altLang="zh-TW" sz="3200" b="1" dirty="0"/>
          </a:p>
        </p:txBody>
      </p:sp>
      <p:sp>
        <p:nvSpPr>
          <p:cNvPr id="3" name="矩形 2"/>
          <p:cNvSpPr/>
          <p:nvPr/>
        </p:nvSpPr>
        <p:spPr>
          <a:xfrm>
            <a:off x="107504" y="3861048"/>
            <a:ext cx="504056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639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0234" cy="33276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211620" y="2138823"/>
            <a:ext cx="358497" cy="18722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8604448" y="2232050"/>
            <a:ext cx="179248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4932040" y="213882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選擇曲目加入播放列表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播放列表</a:t>
            </a:r>
            <a:r>
              <a:rPr lang="en-US" altLang="zh-TW" sz="3200" b="1" dirty="0" smtClean="0"/>
              <a:t>…(4)</a:t>
            </a:r>
            <a:endParaRPr lang="en-US" altLang="zh-TW" sz="3200" b="1" dirty="0"/>
          </a:p>
        </p:txBody>
      </p:sp>
      <p:sp>
        <p:nvSpPr>
          <p:cNvPr id="10" name="矩形 9"/>
          <p:cNvSpPr/>
          <p:nvPr/>
        </p:nvSpPr>
        <p:spPr>
          <a:xfrm>
            <a:off x="35496" y="3861048"/>
            <a:ext cx="504056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359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內容版面配置區 4"/>
          <p:cNvSpPr>
            <a:spLocks noGrp="1"/>
          </p:cNvSpPr>
          <p:nvPr>
            <p:ph sz="quarter" idx="4294967295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eaLnBrk="1" hangingPunct="1"/>
            <a:r>
              <a:rPr lang="zh-TW" altLang="en-US" sz="2600" dirty="0" smtClean="0"/>
              <a:t>播放列表</a:t>
            </a:r>
            <a:r>
              <a:rPr lang="en-US" altLang="zh-TW" sz="2600" dirty="0" smtClean="0"/>
              <a:t>…(5)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3672408" cy="376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851920" y="2780928"/>
            <a:ext cx="28803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547664" y="3068960"/>
            <a:ext cx="2448272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345075"/>
            <a:ext cx="3672408" cy="82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403648" y="5877272"/>
            <a:ext cx="12241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971600" y="10527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將所選曲目加到新增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或現有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r>
              <a:rPr lang="zh-TW" altLang="en-US" dirty="0" smtClean="0">
                <a:solidFill>
                  <a:srgbClr val="FF0000"/>
                </a:solidFill>
              </a:rPr>
              <a:t>之</a:t>
            </a:r>
            <a:r>
              <a:rPr lang="zh-TW" altLang="en-US" dirty="0">
                <a:solidFill>
                  <a:srgbClr val="FF0000"/>
                </a:solidFill>
              </a:rPr>
              <a:t>播放列表</a:t>
            </a:r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播放列表</a:t>
            </a:r>
            <a:r>
              <a:rPr lang="en-US" altLang="zh-TW" sz="3200" b="1" dirty="0" smtClean="0"/>
              <a:t>…(5)</a:t>
            </a:r>
            <a:endParaRPr lang="en-US" altLang="zh-TW" sz="3200" b="1" dirty="0"/>
          </a:p>
        </p:txBody>
      </p:sp>
    </p:spTree>
    <p:extLst>
      <p:ext uri="{BB962C8B-B14F-4D97-AF65-F5344CB8AC3E}">
        <p14:creationId xmlns:p14="http://schemas.microsoft.com/office/powerpoint/2010/main" val="256932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03" y="1268760"/>
            <a:ext cx="8343963" cy="28803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555776" y="2708920"/>
            <a:ext cx="621369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532442" y="4293096"/>
            <a:ext cx="623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所選曲目已加到</a:t>
            </a:r>
            <a:r>
              <a:rPr lang="zh-TW" altLang="en-US" dirty="0">
                <a:solidFill>
                  <a:srgbClr val="FF0000"/>
                </a:solidFill>
              </a:rPr>
              <a:t>播放列表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播放列表</a:t>
            </a:r>
            <a:r>
              <a:rPr lang="en-US" altLang="zh-TW" sz="3200" b="1" dirty="0" smtClean="0"/>
              <a:t>…(6)</a:t>
            </a:r>
            <a:endParaRPr lang="en-US" altLang="zh-TW" sz="3200" b="1" dirty="0"/>
          </a:p>
        </p:txBody>
      </p:sp>
    </p:spTree>
    <p:extLst>
      <p:ext uri="{BB962C8B-B14F-4D97-AF65-F5344CB8AC3E}">
        <p14:creationId xmlns:p14="http://schemas.microsoft.com/office/powerpoint/2010/main" val="257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856390" cy="367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7504" y="4509120"/>
            <a:ext cx="575470" cy="3597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8027790" y="2276872"/>
            <a:ext cx="21602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347270" y="2132856"/>
            <a:ext cx="288032" cy="2556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我的喜愛</a:t>
            </a:r>
            <a:r>
              <a:rPr lang="en-US" altLang="zh-TW" sz="3200" dirty="0"/>
              <a:t>…(1)</a:t>
            </a:r>
          </a:p>
        </p:txBody>
      </p:sp>
    </p:spTree>
    <p:extLst>
      <p:ext uri="{BB962C8B-B14F-4D97-AF65-F5344CB8AC3E}">
        <p14:creationId xmlns:p14="http://schemas.microsoft.com/office/powerpoint/2010/main" val="380446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0" y="1124744"/>
            <a:ext cx="8933916" cy="361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8098" y="4383676"/>
            <a:ext cx="575470" cy="3597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475656" y="2259440"/>
            <a:ext cx="352839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516216" y="1719380"/>
            <a:ext cx="244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000" dirty="0" smtClean="0">
                <a:solidFill>
                  <a:srgbClr val="FF0000"/>
                </a:solidFill>
              </a:rPr>
              <a:t>播放 </a:t>
            </a:r>
            <a:r>
              <a:rPr lang="en-US" altLang="zh-TW" sz="1000" dirty="0" smtClean="0">
                <a:solidFill>
                  <a:srgbClr val="FF0000"/>
                </a:solidFill>
              </a:rPr>
              <a:t>/ </a:t>
            </a:r>
            <a:r>
              <a:rPr lang="zh-TW" altLang="en-US" sz="1000" dirty="0" smtClean="0">
                <a:solidFill>
                  <a:srgbClr val="FF0000"/>
                </a:solidFill>
              </a:rPr>
              <a:t>加入播放列表 </a:t>
            </a:r>
            <a:r>
              <a:rPr lang="en-US" altLang="zh-TW" sz="1000" dirty="0" smtClean="0">
                <a:solidFill>
                  <a:srgbClr val="FF0000"/>
                </a:solidFill>
              </a:rPr>
              <a:t>/ </a:t>
            </a:r>
            <a:r>
              <a:rPr lang="zh-TW" altLang="en-US" sz="1000" dirty="0" smtClean="0">
                <a:solidFill>
                  <a:srgbClr val="FF0000"/>
                </a:solidFill>
              </a:rPr>
              <a:t>加入播放序 </a:t>
            </a:r>
            <a:r>
              <a:rPr lang="en-US" altLang="zh-TW" sz="1000" dirty="0" smtClean="0">
                <a:solidFill>
                  <a:srgbClr val="FF0000"/>
                </a:solidFill>
              </a:rPr>
              <a:t>/ </a:t>
            </a:r>
            <a:r>
              <a:rPr lang="zh-TW" altLang="en-US" sz="1000" dirty="0" smtClean="0">
                <a:solidFill>
                  <a:srgbClr val="FF0000"/>
                </a:solidFill>
              </a:rPr>
              <a:t>刪除</a:t>
            </a:r>
            <a:endParaRPr lang="zh-TW" altLang="en-US" sz="1000" dirty="0">
              <a:solidFill>
                <a:srgbClr val="FF0000"/>
              </a:solidFill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我的喜愛</a:t>
            </a:r>
            <a:r>
              <a:rPr lang="en-US" altLang="zh-TW" sz="3200" b="1" dirty="0" smtClean="0"/>
              <a:t>…(2)</a:t>
            </a:r>
            <a:endParaRPr lang="en-US" altLang="zh-TW" sz="3200" b="1" dirty="0"/>
          </a:p>
        </p:txBody>
      </p:sp>
    </p:spTree>
    <p:extLst>
      <p:ext uri="{BB962C8B-B14F-4D97-AF65-F5344CB8AC3E}">
        <p14:creationId xmlns:p14="http://schemas.microsoft.com/office/powerpoint/2010/main" val="7640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02" y="1150678"/>
            <a:ext cx="8968869" cy="442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7504" y="1535689"/>
            <a:ext cx="576064" cy="40405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687340" y="2136724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solidFill>
                  <a:srgbClr val="FF0000"/>
                </a:solidFill>
              </a:rPr>
              <a:t>功能列</a:t>
            </a:r>
            <a:endParaRPr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32240" y="1117726"/>
            <a:ext cx="129614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6660232" y="836712"/>
            <a:ext cx="13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solidFill>
                  <a:srgbClr val="FF0000"/>
                </a:solidFill>
              </a:rPr>
              <a:t>關鍵字搜索</a:t>
            </a:r>
            <a:endParaRPr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51720" y="1139645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1979712" y="83671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solidFill>
                  <a:srgbClr val="FF0000"/>
                </a:solidFill>
              </a:rPr>
              <a:t>語言選擇</a:t>
            </a:r>
            <a:endParaRPr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244408" y="1117726"/>
            <a:ext cx="79208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8164488" y="840727"/>
            <a:ext cx="883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solidFill>
                  <a:srgbClr val="FF0000"/>
                </a:solidFill>
              </a:rPr>
              <a:t>高級搜索</a:t>
            </a:r>
            <a:endParaRPr lang="zh-TW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380" y="1124744"/>
            <a:ext cx="952500" cy="1914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8172400" y="1333750"/>
            <a:ext cx="79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rgbClr val="FF0000"/>
                </a:solidFill>
              </a:rPr>
              <a:t>輸入兩個以上條件搜索</a:t>
            </a:r>
            <a:endParaRPr lang="zh-TW" altLang="en-US" sz="1000" dirty="0">
              <a:solidFill>
                <a:srgbClr val="FF0000"/>
              </a:solidFill>
            </a:endParaRPr>
          </a:p>
        </p:txBody>
      </p:sp>
      <p:sp>
        <p:nvSpPr>
          <p:cNvPr id="20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 smtClean="0"/>
              <a:t>首頁</a:t>
            </a:r>
            <a:endParaRPr lang="zh-TW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483768" y="1177431"/>
            <a:ext cx="446449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hlinkClick r:id="rId2"/>
              </a:rPr>
              <a:t>https://</a:t>
            </a:r>
            <a:r>
              <a:rPr lang="en-US" altLang="zh-TW" sz="1200" dirty="0" smtClean="0">
                <a:hlinkClick r:id="rId2"/>
              </a:rPr>
              <a:t>apps.apple.com/us/app/nml/id338059159</a:t>
            </a:r>
            <a:endParaRPr lang="zh-TW" altLang="en-US" sz="1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56" y="1649108"/>
            <a:ext cx="5033442" cy="444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2123728" y="264792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輸入註冊之電子郵件</a:t>
            </a:r>
            <a:r>
              <a:rPr lang="en-US" altLang="zh-TW" b="1" dirty="0" smtClean="0">
                <a:solidFill>
                  <a:srgbClr val="FF0000"/>
                </a:solidFill>
              </a:rPr>
              <a:t>/</a:t>
            </a:r>
            <a:r>
              <a:rPr lang="zh-TW" altLang="en-US" b="1" dirty="0" smtClean="0">
                <a:solidFill>
                  <a:srgbClr val="FF0000"/>
                </a:solidFill>
              </a:rPr>
              <a:t>密碼即可</a:t>
            </a:r>
            <a:r>
              <a:rPr lang="zh-TW" altLang="en-US" b="1" dirty="0">
                <a:solidFill>
                  <a:srgbClr val="FF0000"/>
                </a:solidFill>
              </a:rPr>
              <a:t>登入播放列表及</a:t>
            </a:r>
            <a:r>
              <a:rPr lang="zh-TW" altLang="en-US" b="1" dirty="0" smtClean="0">
                <a:solidFill>
                  <a:srgbClr val="FF0000"/>
                </a:solidFill>
              </a:rPr>
              <a:t>完整資料庫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en-US" altLang="zh-TW" sz="3200" b="1" dirty="0" smtClean="0"/>
              <a:t>APP</a:t>
            </a:r>
            <a:r>
              <a:rPr lang="zh-TW" altLang="en-US" sz="3200" b="1" dirty="0" smtClean="0"/>
              <a:t>應用程式</a:t>
            </a:r>
            <a:r>
              <a:rPr lang="en-US" altLang="zh-TW" sz="3200" b="1" dirty="0" smtClean="0"/>
              <a:t>…(</a:t>
            </a:r>
            <a:r>
              <a:rPr lang="en-US" altLang="zh-TW" sz="3200" b="1" dirty="0"/>
              <a:t>1)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56" y="1177431"/>
            <a:ext cx="11049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7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339752" y="1341301"/>
            <a:ext cx="48245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hlinkClick r:id="rId2"/>
              </a:rPr>
              <a:t>https://</a:t>
            </a:r>
            <a:r>
              <a:rPr lang="en-US" altLang="zh-TW" sz="1200" dirty="0" smtClean="0">
                <a:hlinkClick r:id="rId2"/>
              </a:rPr>
              <a:t>play.google.com/store/apps/details?id=com.naxos.nml&amp;hl=en</a:t>
            </a:r>
            <a:r>
              <a:rPr lang="en-US" altLang="zh-TW" sz="1200" dirty="0" smtClean="0"/>
              <a:t> </a:t>
            </a:r>
            <a:endParaRPr lang="zh-TW" altLang="en-US" sz="1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02" y="1196752"/>
            <a:ext cx="133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13" y="1825776"/>
            <a:ext cx="5341371" cy="422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699792" y="246455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輸入註冊之電子郵件</a:t>
            </a:r>
            <a:r>
              <a:rPr lang="en-US" altLang="zh-TW" b="1" dirty="0" smtClean="0">
                <a:solidFill>
                  <a:srgbClr val="FF0000"/>
                </a:solidFill>
              </a:rPr>
              <a:t>/</a:t>
            </a:r>
            <a:r>
              <a:rPr lang="zh-TW" altLang="en-US" b="1" dirty="0" smtClean="0">
                <a:solidFill>
                  <a:srgbClr val="FF0000"/>
                </a:solidFill>
              </a:rPr>
              <a:t>密碼即可</a:t>
            </a:r>
            <a:r>
              <a:rPr lang="zh-TW" altLang="en-US" b="1" dirty="0">
                <a:solidFill>
                  <a:srgbClr val="FF0000"/>
                </a:solidFill>
              </a:rPr>
              <a:t>登入播放列表及</a:t>
            </a:r>
            <a:r>
              <a:rPr lang="zh-TW" altLang="en-US" b="1" dirty="0" smtClean="0">
                <a:solidFill>
                  <a:srgbClr val="FF0000"/>
                </a:solidFill>
              </a:rPr>
              <a:t>完整資料庫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en-US" altLang="zh-TW" sz="3200" b="1" dirty="0" smtClean="0"/>
              <a:t>APP</a:t>
            </a:r>
            <a:r>
              <a:rPr lang="zh-TW" altLang="en-US" sz="3200" b="1" dirty="0" smtClean="0"/>
              <a:t>應用程式</a:t>
            </a:r>
            <a:r>
              <a:rPr lang="en-US" altLang="zh-TW" sz="3200" b="1" dirty="0" smtClean="0"/>
              <a:t>…(2)</a:t>
            </a:r>
            <a:endParaRPr lang="en-US" altLang="zh-TW" sz="3200" b="1" dirty="0"/>
          </a:p>
        </p:txBody>
      </p:sp>
    </p:spTree>
    <p:extLst>
      <p:ext uri="{BB962C8B-B14F-4D97-AF65-F5344CB8AC3E}">
        <p14:creationId xmlns:p14="http://schemas.microsoft.com/office/powerpoint/2010/main" val="19651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28" y="3096344"/>
            <a:ext cx="1437924" cy="3113584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7867"/>
            <a:ext cx="4810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827584" y="1124744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</a:rPr>
              <a:t>賞聆完畢後請「登出」讓更多讀者可以欣賞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聆聽 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~ 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謝謝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!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27584" y="1657350"/>
            <a:ext cx="167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1) </a:t>
            </a:r>
            <a:r>
              <a:rPr lang="zh-TW" altLang="en-US" dirty="0" smtClean="0">
                <a:solidFill>
                  <a:srgbClr val="FF0000"/>
                </a:solidFill>
              </a:rPr>
              <a:t>電腦版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27584" y="2944202"/>
            <a:ext cx="167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2</a:t>
            </a:r>
            <a:r>
              <a:rPr lang="en-US" altLang="zh-TW" dirty="0" smtClean="0">
                <a:solidFill>
                  <a:srgbClr val="FF0000"/>
                </a:solidFill>
              </a:rPr>
              <a:t>) </a:t>
            </a:r>
            <a:r>
              <a:rPr lang="zh-TW" altLang="en-US" dirty="0" smtClean="0">
                <a:solidFill>
                  <a:srgbClr val="FF0000"/>
                </a:solidFill>
              </a:rPr>
              <a:t>行動載具版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72000" y="2082869"/>
            <a:ext cx="576064" cy="3507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024946" y="5229199"/>
            <a:ext cx="792088" cy="1727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 smtClean="0"/>
              <a:t>登出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5965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4"/>
          <p:cNvSpPr txBox="1">
            <a:spLocks/>
          </p:cNvSpPr>
          <p:nvPr/>
        </p:nvSpPr>
        <p:spPr>
          <a:xfrm>
            <a:off x="457200" y="404664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z="3600" b="1" dirty="0">
                <a:solidFill>
                  <a:schemeClr val="tx2"/>
                </a:solidFill>
              </a:rPr>
              <a:t>連 絡 訊 息</a:t>
            </a:r>
          </a:p>
        </p:txBody>
      </p:sp>
      <p:pic>
        <p:nvPicPr>
          <p:cNvPr id="5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8939"/>
            <a:ext cx="6094131" cy="88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51720" y="3342471"/>
            <a:ext cx="5400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zh-TW" altLang="en-US" sz="2800" b="1" dirty="0" smtClean="0">
                <a:latin typeface="標楷體" pitchFamily="65" charset="-120"/>
                <a:ea typeface="標楷體" pitchFamily="65" charset="-120"/>
              </a:rPr>
              <a:t>聯絡人</a:t>
            </a:r>
            <a:r>
              <a:rPr kumimoji="0" lang="zh-TW" altLang="en-US" sz="2800" b="1" dirty="0">
                <a:latin typeface="標楷體" pitchFamily="65" charset="-120"/>
                <a:ea typeface="標楷體" pitchFamily="65" charset="-120"/>
              </a:rPr>
              <a:t>：江憲助 經理</a:t>
            </a:r>
          </a:p>
          <a:p>
            <a:r>
              <a:rPr kumimoji="0" lang="en-US" altLang="zh-TW" sz="2800" b="1" dirty="0">
                <a:latin typeface="Times New Roman" pitchFamily="18" charset="0"/>
                <a:ea typeface="標楷體" pitchFamily="65" charset="-120"/>
              </a:rPr>
              <a:t>TEL: </a:t>
            </a:r>
            <a:r>
              <a:rPr kumimoji="0" lang="en-US" altLang="zh-TW" sz="2800" b="1" dirty="0" smtClean="0">
                <a:latin typeface="Times New Roman" pitchFamily="18" charset="0"/>
                <a:ea typeface="標楷體" pitchFamily="65" charset="-120"/>
              </a:rPr>
              <a:t>02-2608 7581, </a:t>
            </a:r>
            <a:r>
              <a:rPr kumimoji="0" lang="en-US" altLang="zh-TW" sz="2800" b="1" dirty="0">
                <a:latin typeface="Times New Roman" pitchFamily="18" charset="0"/>
                <a:ea typeface="標楷體" pitchFamily="65" charset="-120"/>
              </a:rPr>
              <a:t> </a:t>
            </a:r>
            <a:r>
              <a:rPr kumimoji="0" lang="en-US" altLang="zh-TW" sz="2800" b="1" dirty="0" smtClean="0">
                <a:latin typeface="Times New Roman" pitchFamily="18" charset="0"/>
                <a:ea typeface="標楷體" pitchFamily="65" charset="-120"/>
              </a:rPr>
              <a:t>02-2608 7582</a:t>
            </a:r>
          </a:p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</a:rPr>
              <a:t>Mobile: 0910-099676</a:t>
            </a:r>
            <a:endParaRPr kumimoji="0" lang="en-US" altLang="zh-TW" sz="2800" b="1" dirty="0">
              <a:latin typeface="Times New Roman" pitchFamily="18" charset="0"/>
              <a:ea typeface="標楷體" pitchFamily="65" charset="-120"/>
            </a:endParaRPr>
          </a:p>
          <a:p>
            <a:r>
              <a:rPr kumimoji="0" lang="en-US" altLang="zh-TW" sz="2800" b="1" dirty="0">
                <a:latin typeface="Times New Roman" pitchFamily="18" charset="0"/>
                <a:ea typeface="標楷體" pitchFamily="65" charset="-120"/>
              </a:rPr>
              <a:t>Fax : </a:t>
            </a:r>
            <a:r>
              <a:rPr kumimoji="0" lang="en-US" altLang="zh-TW" sz="2800" b="1" dirty="0" smtClean="0">
                <a:latin typeface="Times New Roman" pitchFamily="18" charset="0"/>
                <a:ea typeface="標楷體" pitchFamily="65" charset="-120"/>
              </a:rPr>
              <a:t>02-2608 7583</a:t>
            </a:r>
            <a:endParaRPr kumimoji="0" lang="en-US" altLang="zh-TW" sz="2800" b="1" dirty="0">
              <a:latin typeface="Times New Roman" pitchFamily="18" charset="0"/>
              <a:ea typeface="標楷體" pitchFamily="65" charset="-120"/>
            </a:endParaRPr>
          </a:p>
          <a:p>
            <a:r>
              <a:rPr kumimoji="0" lang="en-US" altLang="zh-TW" sz="2800" b="1" dirty="0">
                <a:latin typeface="Times New Roman" pitchFamily="18" charset="0"/>
                <a:ea typeface="標楷體" pitchFamily="65" charset="-120"/>
              </a:rPr>
              <a:t>Email: 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hlinkClick r:id="rId3"/>
              </a:rPr>
              <a:t>groscctw@</a:t>
            </a:r>
            <a:r>
              <a:rPr kumimoji="0" lang="en-US" altLang="zh-TW" sz="2800" b="1" dirty="0" smtClean="0">
                <a:latin typeface="Times New Roman" pitchFamily="18" charset="0"/>
                <a:ea typeface="標楷體" pitchFamily="65" charset="-120"/>
                <a:hlinkClick r:id="rId3"/>
              </a:rPr>
              <a:t>gmail.com</a:t>
            </a:r>
            <a:endParaRPr kumimoji="0" lang="en-US" altLang="zh-TW" sz="2800" b="1" dirty="0"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61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539552" y="274638"/>
            <a:ext cx="8147248" cy="56207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zh-TW" altLang="en-US" sz="3200" b="1" dirty="0" smtClean="0"/>
              <a:t>搜索</a:t>
            </a:r>
            <a:r>
              <a:rPr lang="en-US" altLang="zh-TW" sz="3200" b="1" dirty="0" smtClean="0"/>
              <a:t>…(1)</a:t>
            </a:r>
            <a:endParaRPr lang="zh-TW" altLang="en-US" sz="3200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6660232" y="97143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輸入</a:t>
            </a:r>
            <a:r>
              <a:rPr lang="en-US" altLang="zh-TW" dirty="0" smtClean="0">
                <a:solidFill>
                  <a:srgbClr val="FF0000"/>
                </a:solidFill>
              </a:rPr>
              <a:t>: Mischa </a:t>
            </a:r>
            <a:r>
              <a:rPr lang="en-US" altLang="zh-TW" dirty="0" err="1" smtClean="0">
                <a:solidFill>
                  <a:srgbClr val="FF0000"/>
                </a:solidFill>
              </a:rPr>
              <a:t>Maisky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6041"/>
            <a:ext cx="8978008" cy="402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6732240" y="1352682"/>
            <a:ext cx="1440160" cy="2880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5639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539552" y="274638"/>
            <a:ext cx="8147248" cy="56207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zh-TW" altLang="en-US" sz="3200" b="1" dirty="0" smtClean="0"/>
              <a:t>搜索</a:t>
            </a:r>
            <a:r>
              <a:rPr lang="en-US" altLang="zh-TW" sz="3200" b="1" dirty="0" smtClean="0"/>
              <a:t>…(2)</a:t>
            </a:r>
            <a:endParaRPr lang="zh-TW" altLang="en-US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6698"/>
            <a:ext cx="8934976" cy="402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6871084" y="1844824"/>
            <a:ext cx="1440160" cy="2880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4067944" y="1804174"/>
            <a:ext cx="280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49</a:t>
            </a:r>
            <a:r>
              <a:rPr lang="zh-TW" altLang="en-US" dirty="0" smtClean="0">
                <a:solidFill>
                  <a:srgbClr val="FF0000"/>
                </a:solidFill>
              </a:rPr>
              <a:t>張 </a:t>
            </a:r>
            <a:r>
              <a:rPr lang="en-US" altLang="zh-TW" dirty="0" smtClean="0">
                <a:solidFill>
                  <a:srgbClr val="FF0000"/>
                </a:solidFill>
              </a:rPr>
              <a:t>Mischa </a:t>
            </a:r>
            <a:r>
              <a:rPr lang="en-US" altLang="zh-TW" dirty="0" err="1" smtClean="0">
                <a:solidFill>
                  <a:srgbClr val="FF0000"/>
                </a:solidFill>
              </a:rPr>
              <a:t>Maisky</a:t>
            </a:r>
            <a:r>
              <a:rPr lang="en-US" altLang="zh-TW" dirty="0" smtClean="0">
                <a:solidFill>
                  <a:srgbClr val="FF0000"/>
                </a:solidFill>
              </a:rPr>
              <a:t> </a:t>
            </a:r>
            <a:r>
              <a:rPr lang="zh-TW" altLang="en-US" dirty="0" smtClean="0">
                <a:solidFill>
                  <a:srgbClr val="FF0000"/>
                </a:solidFill>
              </a:rPr>
              <a:t>專輯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47664" y="3789040"/>
            <a:ext cx="6763580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489312" y="4531773"/>
            <a:ext cx="280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點選圖示即可播放聆聽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22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5" y="1340768"/>
            <a:ext cx="884855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539552" y="274638"/>
            <a:ext cx="8147248" cy="56207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zh-TW" altLang="en-US" sz="3200" b="1" dirty="0"/>
              <a:t>高級</a:t>
            </a:r>
            <a:r>
              <a:rPr lang="zh-TW" altLang="en-US" sz="3200" b="1" dirty="0" smtClean="0"/>
              <a:t>搜索</a:t>
            </a:r>
            <a:r>
              <a:rPr lang="en-US" altLang="zh-TW" sz="3200" b="1" dirty="0" smtClean="0"/>
              <a:t>…(1)</a:t>
            </a:r>
            <a:endParaRPr lang="zh-TW" altLang="en-US" sz="3200" b="1" dirty="0"/>
          </a:p>
        </p:txBody>
      </p:sp>
      <p:sp>
        <p:nvSpPr>
          <p:cNvPr id="7" name="矩形 6"/>
          <p:cNvSpPr/>
          <p:nvPr/>
        </p:nvSpPr>
        <p:spPr>
          <a:xfrm>
            <a:off x="8244408" y="1330913"/>
            <a:ext cx="786916" cy="2880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4558497" y="1628800"/>
            <a:ext cx="280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選擇 </a:t>
            </a:r>
            <a:r>
              <a:rPr lang="en-US" altLang="zh-TW" dirty="0" smtClean="0">
                <a:solidFill>
                  <a:srgbClr val="FF0000"/>
                </a:solidFill>
              </a:rPr>
              <a:t>Classical Music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31094" y="2981743"/>
            <a:ext cx="1727403" cy="2312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2831094" y="4797152"/>
            <a:ext cx="426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**</a:t>
            </a:r>
            <a:r>
              <a:rPr lang="zh-TW" altLang="en-US" dirty="0" smtClean="0">
                <a:solidFill>
                  <a:srgbClr val="FF0000"/>
                </a:solidFill>
              </a:rPr>
              <a:t>輸入兩個以上的條件優化選項</a:t>
            </a:r>
            <a:r>
              <a:rPr lang="en-US" altLang="zh-TW" dirty="0" smtClean="0">
                <a:solidFill>
                  <a:srgbClr val="FF0000"/>
                </a:solidFill>
              </a:rPr>
              <a:t>**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123728" y="263691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輸入</a:t>
            </a:r>
            <a:r>
              <a:rPr lang="en-US" altLang="zh-TW" dirty="0" smtClean="0">
                <a:solidFill>
                  <a:srgbClr val="FF0000"/>
                </a:solidFill>
              </a:rPr>
              <a:t>: Mischa </a:t>
            </a:r>
            <a:r>
              <a:rPr lang="en-US" altLang="zh-TW" dirty="0" err="1" smtClean="0">
                <a:solidFill>
                  <a:srgbClr val="FF0000"/>
                </a:solidFill>
              </a:rPr>
              <a:t>Maisky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04837" y="1988840"/>
            <a:ext cx="1727403" cy="2312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004837" y="2348880"/>
            <a:ext cx="1727403" cy="2312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4572000" y="2555612"/>
            <a:ext cx="280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選擇 </a:t>
            </a:r>
            <a:r>
              <a:rPr lang="en-US" altLang="zh-TW" dirty="0" smtClean="0">
                <a:solidFill>
                  <a:srgbClr val="FF0000"/>
                </a:solidFill>
              </a:rPr>
              <a:t>Piano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563888" y="4421903"/>
            <a:ext cx="1295355" cy="2312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530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5004"/>
            <a:ext cx="8927224" cy="42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539552" y="274638"/>
            <a:ext cx="8147248" cy="56207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zh-TW" altLang="en-US" sz="3200" b="1" dirty="0"/>
              <a:t>高級</a:t>
            </a:r>
            <a:r>
              <a:rPr lang="zh-TW" altLang="en-US" sz="3200" b="1" dirty="0" smtClean="0"/>
              <a:t>搜索</a:t>
            </a:r>
            <a:r>
              <a:rPr lang="en-US" altLang="zh-TW" sz="3200" b="1" dirty="0" smtClean="0"/>
              <a:t>…(2)</a:t>
            </a:r>
            <a:endParaRPr lang="zh-TW" altLang="en-US" sz="3200" b="1" dirty="0"/>
          </a:p>
        </p:txBody>
      </p:sp>
      <p:sp>
        <p:nvSpPr>
          <p:cNvPr id="7" name="矩形 6"/>
          <p:cNvSpPr/>
          <p:nvPr/>
        </p:nvSpPr>
        <p:spPr>
          <a:xfrm>
            <a:off x="8172400" y="1340768"/>
            <a:ext cx="786916" cy="2880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5441268" y="1331476"/>
            <a:ext cx="280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9</a:t>
            </a:r>
            <a:r>
              <a:rPr lang="zh-TW" altLang="en-US" dirty="0" smtClean="0">
                <a:solidFill>
                  <a:srgbClr val="FF0000"/>
                </a:solidFill>
              </a:rPr>
              <a:t>張 </a:t>
            </a:r>
            <a:r>
              <a:rPr lang="en-US" altLang="zh-TW" dirty="0" smtClean="0">
                <a:solidFill>
                  <a:srgbClr val="FF0000"/>
                </a:solidFill>
              </a:rPr>
              <a:t>Mischa </a:t>
            </a:r>
            <a:r>
              <a:rPr lang="en-US" altLang="zh-TW" dirty="0" err="1" smtClean="0">
                <a:solidFill>
                  <a:srgbClr val="FF0000"/>
                </a:solidFill>
              </a:rPr>
              <a:t>Maisky</a:t>
            </a:r>
            <a:r>
              <a:rPr lang="en-US" altLang="zh-TW" dirty="0" smtClean="0">
                <a:solidFill>
                  <a:srgbClr val="FF0000"/>
                </a:solidFill>
              </a:rPr>
              <a:t> </a:t>
            </a:r>
            <a:r>
              <a:rPr lang="zh-TW" altLang="en-US" dirty="0" smtClean="0">
                <a:solidFill>
                  <a:srgbClr val="FF0000"/>
                </a:solidFill>
              </a:rPr>
              <a:t>專輯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23528" y="4716439"/>
            <a:ext cx="8568952" cy="800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1187624" y="5589240"/>
            <a:ext cx="280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點選圖示即可播放聆聽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76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87634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 smtClean="0"/>
              <a:t>新加入專輯</a:t>
            </a:r>
            <a:endParaRPr lang="zh-TW" altLang="en-US" sz="3200" b="1" dirty="0"/>
          </a:p>
        </p:txBody>
      </p:sp>
      <p:sp>
        <p:nvSpPr>
          <p:cNvPr id="8" name="矩形 7"/>
          <p:cNvSpPr/>
          <p:nvPr/>
        </p:nvSpPr>
        <p:spPr>
          <a:xfrm>
            <a:off x="107504" y="1844824"/>
            <a:ext cx="648072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475656" y="1340768"/>
            <a:ext cx="864096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83390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267744" y="1340768"/>
            <a:ext cx="72008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/>
              <a:t>新發行專輯</a:t>
            </a:r>
          </a:p>
        </p:txBody>
      </p:sp>
      <p:sp>
        <p:nvSpPr>
          <p:cNvPr id="9" name="矩形 8"/>
          <p:cNvSpPr/>
          <p:nvPr/>
        </p:nvSpPr>
        <p:spPr>
          <a:xfrm>
            <a:off x="179512" y="1844824"/>
            <a:ext cx="576064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自訂 1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2187</TotalTime>
  <Words>639</Words>
  <Application>Microsoft Office PowerPoint</Application>
  <PresentationFormat>如螢幕大小 (4:3)</PresentationFormat>
  <Paragraphs>97</Paragraphs>
  <Slides>33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4" baseType="lpstr">
      <vt:lpstr>公正</vt:lpstr>
      <vt:lpstr>2020 Naxos Music Library User Guide  拿索斯古典音樂圖書館使用指引</vt:lpstr>
      <vt:lpstr>簡介</vt:lpstr>
      <vt:lpstr>首頁</vt:lpstr>
      <vt:lpstr>PowerPoint 簡報</vt:lpstr>
      <vt:lpstr>PowerPoint 簡報</vt:lpstr>
      <vt:lpstr>PowerPoint 簡報</vt:lpstr>
      <vt:lpstr>PowerPoint 簡報</vt:lpstr>
      <vt:lpstr>新加入專輯</vt:lpstr>
      <vt:lpstr>新發行專輯</vt:lpstr>
      <vt:lpstr>新消息</vt:lpstr>
      <vt:lpstr>作曲家</vt:lpstr>
      <vt:lpstr>藝術家(演出者)</vt:lpstr>
      <vt:lpstr>音樂分類</vt:lpstr>
      <vt:lpstr>播放…(1)</vt:lpstr>
      <vt:lpstr>播放…(2)</vt:lpstr>
      <vt:lpstr>播放…(3)</vt:lpstr>
      <vt:lpstr>唱片廠牌</vt:lpstr>
      <vt:lpstr>資源…(1)</vt:lpstr>
      <vt:lpstr>資源…(2)</vt:lpstr>
      <vt:lpstr>資源…(3)</vt:lpstr>
      <vt:lpstr>音樂學</vt:lpstr>
      <vt:lpstr>播放列表…(1)</vt:lpstr>
      <vt:lpstr>播放列表…(2)</vt:lpstr>
      <vt:lpstr>播放列表…(3)</vt:lpstr>
      <vt:lpstr>播放列表…(4)</vt:lpstr>
      <vt:lpstr>播放列表…(5)</vt:lpstr>
      <vt:lpstr>播放列表…(6)</vt:lpstr>
      <vt:lpstr>我的喜愛…(1)</vt:lpstr>
      <vt:lpstr>我的喜愛…(2)</vt:lpstr>
      <vt:lpstr>APP應用程式…(1)</vt:lpstr>
      <vt:lpstr>APP應用程式…(2)</vt:lpstr>
      <vt:lpstr>登出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亞歷山大 - 經典電影資料庫</dc:title>
  <dc:creator>國立公共資訊圖書館</dc:creator>
  <cp:lastModifiedBy>Owner</cp:lastModifiedBy>
  <cp:revision>290</cp:revision>
  <cp:lastPrinted>2019-12-31T14:22:25Z</cp:lastPrinted>
  <dcterms:created xsi:type="dcterms:W3CDTF">2012-07-08T16:57:36Z</dcterms:created>
  <dcterms:modified xsi:type="dcterms:W3CDTF">2020-03-03T13:28:20Z</dcterms:modified>
</cp:coreProperties>
</file>