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9" r:id="rId3"/>
    <p:sldId id="260" r:id="rId4"/>
    <p:sldId id="261" r:id="rId5"/>
    <p:sldId id="266" r:id="rId6"/>
    <p:sldId id="262" r:id="rId7"/>
    <p:sldId id="264" r:id="rId8"/>
    <p:sldId id="265" r:id="rId9"/>
    <p:sldId id="301" r:id="rId10"/>
    <p:sldId id="267" r:id="rId11"/>
    <p:sldId id="307" r:id="rId12"/>
    <p:sldId id="308" r:id="rId13"/>
    <p:sldId id="298" r:id="rId14"/>
    <p:sldId id="288" r:id="rId15"/>
    <p:sldId id="303" r:id="rId16"/>
    <p:sldId id="309" r:id="rId17"/>
    <p:sldId id="310" r:id="rId18"/>
    <p:sldId id="293" r:id="rId19"/>
    <p:sldId id="294" r:id="rId20"/>
    <p:sldId id="302" r:id="rId21"/>
    <p:sldId id="296" r:id="rId22"/>
    <p:sldId id="297" r:id="rId23"/>
    <p:sldId id="282" r:id="rId24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AE0000"/>
    <a:srgbClr val="FF6699"/>
    <a:srgbClr val="4DC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495" autoAdjust="0"/>
  </p:normalViewPr>
  <p:slideViewPr>
    <p:cSldViewPr>
      <p:cViewPr varScale="1">
        <p:scale>
          <a:sx n="114" d="100"/>
          <a:sy n="114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2848" y="-7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D2D12-ECE5-4C46-B6DA-8102F19CB3F9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A8452-2B7D-4B1D-9D46-A6E8E98D7F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64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7337B-BF43-46C3-BA5F-DC413FDB863A}" type="datetimeFigureOut">
              <a:rPr lang="zh-TW" altLang="en-US" smtClean="0"/>
              <a:pPr/>
              <a:t>2023/12/11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99E40-886B-4DF3-8398-4394947BA8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95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0350" indent="-284750"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39000" indent="-227800"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4599" indent="-227800"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0199" indent="-227800"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05799" indent="-227800" defTabSz="92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61399" indent="-227800" defTabSz="92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16999" indent="-227800" defTabSz="92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72598" indent="-227800" defTabSz="92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40EC74-1E43-46A6-AAC1-9A40293413E9}" type="slidenum">
              <a:rPr lang="zh-TW" altLang="en-US" smtClean="0">
                <a:latin typeface="Tahoma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0350" indent="-284750"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39000" indent="-227800"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4599" indent="-227800"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0199" indent="-227800"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05799" indent="-227800" defTabSz="92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61399" indent="-227800" defTabSz="92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16999" indent="-227800" defTabSz="92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72598" indent="-227800" defTabSz="92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35813A-CB16-4EBD-9B0B-BFF13489E879}" type="slidenum">
              <a:rPr lang="zh-TW" altLang="en-US" smtClean="0">
                <a:latin typeface="Tahoma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zh-TW">
              <a:latin typeface="Tahoma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99E40-886B-4DF3-8398-4394947BA8A1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99E40-886B-4DF3-8398-4394947BA8A1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86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CEE3AE-37E2-40F8-87FC-16F64D92099C}" type="datetimeFigureOut">
              <a:rPr lang="zh-TW" altLang="en-US" smtClean="0"/>
              <a:pPr/>
              <a:t>2023/12/11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13E89-4AB6-43A3-AFE9-285A60C02C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764" y="6339314"/>
            <a:ext cx="2042836" cy="4497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</a:t>
            </a:r>
            <a:r>
              <a:rPr lang="zh-TW" altLang="en-US" dirty="0"/>
              <a:t>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3AB0E-520B-4B02-83ED-B7F5E25BAF0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41532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764" y="6339314"/>
            <a:ext cx="2042836" cy="4497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21D0-5F53-4BB5-B8A5-C5476022C3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27674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764" y="6339314"/>
            <a:ext cx="2042836" cy="4497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2BEC-E373-4A06-BC61-DF917E59BF4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61931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CEE3AE-37E2-40F8-87FC-16F64D92099C}" type="datetimeFigureOut">
              <a:rPr lang="zh-TW" altLang="en-US" smtClean="0"/>
              <a:pPr/>
              <a:t>2023/12/11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D13E89-4AB6-43A3-AFE9-285A60C02CB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764" y="6339314"/>
            <a:ext cx="2042836" cy="4497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.cwk.com.tw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3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bmc.com.tw" TargetMode="External"/><Relationship Id="rId2" Type="http://schemas.openxmlformats.org/officeDocument/2006/relationships/hyperlink" Target="http://www.tbmc.com.tw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eg"/><Relationship Id="rId5" Type="http://schemas.openxmlformats.org/officeDocument/2006/relationships/image" Target="../media/image15.jp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85887" y="2384884"/>
            <a:ext cx="6372225" cy="2088232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dirty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創新領先盡在天下雜誌</a:t>
            </a:r>
            <a:r>
              <a:rPr lang="en-US" altLang="zh-TW" dirty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eaLnBrk="1" hangingPunct="1"/>
            <a:r>
              <a:rPr lang="zh-TW" altLang="en-US" sz="5200" b="1" dirty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天下雜誌群知識庫</a:t>
            </a:r>
            <a:endParaRPr lang="en-US" altLang="zh-TW" sz="5200" b="1" dirty="0">
              <a:solidFill>
                <a:srgbClr val="9900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998" y="4509120"/>
            <a:ext cx="1682478" cy="168247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7043129" y="600693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new.cwk.com.tw/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945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7772400" cy="4824536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首頁畫面更簡潔</a:t>
            </a:r>
            <a:endParaRPr lang="en-US" altLang="zh-TW" sz="28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新增「主題策展」專區</a:t>
            </a:r>
            <a:br>
              <a:rPr lang="en-US" altLang="zh-TW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使用者可依據</a:t>
            </a:r>
            <a:r>
              <a:rPr kumimoji="0"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五大核心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挑選合適主題，並根據主題內容精選數篇精采報導及影音，製成策展專題。</a:t>
            </a: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最佳化搜尋引擎</a:t>
            </a:r>
            <a:br>
              <a:rPr lang="en-US" altLang="zh-TW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依搜尋的結果，以</a:t>
            </a:r>
            <a:r>
              <a:rPr kumimoji="0"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下拉式選單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直覺的設定篩選條件。</a:t>
            </a:r>
            <a:endParaRPr kumimoji="0"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檢索條件新增「關聯性」排序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依檢索條件的「關聯性」排序，檢索字出現的次數愈多排序愈前。</a:t>
            </a:r>
            <a:endParaRPr kumimoji="0"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跨載具閱讀　不需下載軟體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支援電腦、手機及平板瀏覽內容。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" y="764704"/>
            <a:ext cx="918051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特色說明</a:t>
            </a:r>
            <a:endParaRPr lang="zh-TW" altLang="en-US" sz="40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86242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7772400" cy="4824536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首頁畫面更簡潔</a:t>
            </a:r>
            <a:endParaRPr lang="en-US" altLang="zh-TW" sz="28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新增「主題策展」專區</a:t>
            </a:r>
            <a:br>
              <a:rPr lang="en-US" altLang="zh-TW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使用者可依據</a:t>
            </a:r>
            <a:r>
              <a:rPr kumimoji="0"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五大核心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挑選合適主題，並根據主題內容精選數篇精采報導及影音，製成策展專題。</a:t>
            </a: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最佳化搜尋引擎</a:t>
            </a:r>
            <a:br>
              <a:rPr lang="en-US" altLang="zh-TW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依搜尋的結果，以</a:t>
            </a:r>
            <a:r>
              <a:rPr kumimoji="0"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下拉式選單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直覺的設定篩選條件。</a:t>
            </a:r>
            <a:endParaRPr kumimoji="0"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檢索條件新增「關聯性」排序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依檢索條件的「關聯性」排序，檢索字出現的次數愈多排序愈前。</a:t>
            </a:r>
            <a:endParaRPr kumimoji="0"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跨載具閱讀　不需下載軟體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支援電腦、手機及平板瀏覽內容。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" y="764704"/>
            <a:ext cx="918051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特色說明</a:t>
            </a:r>
            <a:endParaRPr lang="zh-TW" altLang="en-US" sz="40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5004" y="4529832"/>
            <a:ext cx="9073993" cy="2328168"/>
            <a:chOff x="-4501008" y="1638325"/>
            <a:chExt cx="17002570" cy="43624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01008" y="1638325"/>
              <a:ext cx="10144125" cy="436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437" y="1643088"/>
              <a:ext cx="6715125" cy="435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文字方塊 2"/>
          <p:cNvSpPr txBox="1"/>
          <p:nvPr/>
        </p:nvSpPr>
        <p:spPr>
          <a:xfrm>
            <a:off x="503547" y="5013176"/>
            <a:ext cx="8136907" cy="369332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五大核心：自我提昇、全球視野、領導與創業、環境永續、科技與創新</a:t>
            </a:r>
          </a:p>
        </p:txBody>
      </p:sp>
    </p:spTree>
    <p:extLst>
      <p:ext uri="{BB962C8B-B14F-4D97-AF65-F5344CB8AC3E}">
        <p14:creationId xmlns:p14="http://schemas.microsoft.com/office/powerpoint/2010/main" val="1263027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7772400" cy="4824536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首頁畫面更簡潔</a:t>
            </a:r>
            <a:endParaRPr lang="en-US" altLang="zh-TW" sz="28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新增「主題策展」專區</a:t>
            </a:r>
            <a:br>
              <a:rPr lang="en-US" altLang="zh-TW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使用者可依據</a:t>
            </a:r>
            <a:r>
              <a:rPr kumimoji="0"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五大核心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挑選合適主題，並根據主題內容精選數篇精采報導及影音，製成策展專題。</a:t>
            </a: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最佳化搜尋引擎</a:t>
            </a:r>
            <a:br>
              <a:rPr lang="en-US" altLang="zh-TW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依搜尋的結果，以</a:t>
            </a:r>
            <a:r>
              <a:rPr kumimoji="0"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下拉式選單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直覺的設定篩選條件。</a:t>
            </a:r>
            <a:endParaRPr kumimoji="0"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檢索條件新增「關聯性」排序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依檢索條件的「關聯性」排序，檢索字出現的次數愈多排序愈前。</a:t>
            </a:r>
            <a:endParaRPr kumimoji="0"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跨載具閱讀　不需下載軟體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支援電腦、手機及平板瀏覽內容。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" y="764704"/>
            <a:ext cx="918051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特色說明</a:t>
            </a:r>
            <a:endParaRPr lang="zh-TW" altLang="en-US" sz="40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2" descr="D:\Users\Ariel\Desktop\黃\天下\使用手冊\主題策展影音說明圖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760202" cy="4649500"/>
          </a:xfrm>
          <a:prstGeom prst="rect">
            <a:avLst/>
          </a:prstGeom>
          <a:noFill/>
          <a:effectLst>
            <a:outerShdw blurRad="190500" algn="tl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539552" y="2844174"/>
            <a:ext cx="2952328" cy="3000821"/>
          </a:xfrm>
          <a:prstGeom prst="wedgeRectCallout">
            <a:avLst>
              <a:gd name="adj1" fmla="val 105577"/>
              <a:gd name="adj2" fmla="val 22196"/>
            </a:avLst>
          </a:prstGeom>
          <a:solidFill>
            <a:schemeClr val="bg1">
              <a:alpha val="92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「主題策展」：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若未訂購主題策展內的文章或影音所屬之資料庫，文章或影音標題會顯示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鎖頭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圖示，點選文章標題則會跳出「未購買此刊別」的提示視窗。</a:t>
            </a:r>
          </a:p>
        </p:txBody>
      </p:sp>
      <p:pic>
        <p:nvPicPr>
          <p:cNvPr id="11" name="Picture 2" descr="D:\Users\Ariel\Desktop\黃\天下\使用手冊\主題策展影音說明圖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4" r="7388" b="81936"/>
          <a:stretch/>
        </p:blipFill>
        <p:spPr bwMode="auto">
          <a:xfrm>
            <a:off x="5685334" y="1547178"/>
            <a:ext cx="2775098" cy="839892"/>
          </a:xfrm>
          <a:prstGeom prst="rect">
            <a:avLst/>
          </a:prstGeom>
          <a:noFill/>
          <a:effectLst>
            <a:outerShdw blurRad="190500" algn="tl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3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4"/>
          <p:cNvSpPr txBox="1">
            <a:spLocks/>
          </p:cNvSpPr>
          <p:nvPr/>
        </p:nvSpPr>
        <p:spPr bwMode="auto">
          <a:xfrm>
            <a:off x="1223928" y="2747963"/>
            <a:ext cx="6696144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lvl="1">
              <a:spcBef>
                <a:spcPts val="5000"/>
              </a:spcBef>
              <a:spcAft>
                <a:spcPts val="10000"/>
              </a:spcAft>
              <a:defRPr/>
            </a:pPr>
            <a:r>
              <a:rPr lang="zh-TW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操作說明</a:t>
            </a:r>
            <a:endParaRPr lang="zh-TW" altLang="en-US" sz="50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791053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一張含有 文字, 電子產品, 螢幕擷取畫面, 網站 的圖片&#10;&#10;自動產生的描述">
            <a:extLst>
              <a:ext uri="{FF2B5EF4-FFF2-40B4-BE49-F238E27FC236}">
                <a16:creationId xmlns:a16="http://schemas.microsoft.com/office/drawing/2014/main" id="{98EA6D29-6030-A664-6FBD-7B44F2F9AC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r="28346" b="7663"/>
          <a:stretch/>
        </p:blipFill>
        <p:spPr>
          <a:xfrm>
            <a:off x="5438311" y="517687"/>
            <a:ext cx="2834537" cy="62601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5888106" y="557908"/>
            <a:ext cx="582390" cy="14401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992822" y="210075"/>
            <a:ext cx="432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chemeClr val="accent6"/>
                </a:solidFill>
                <a:latin typeface="Arial Black" pitchFamily="34" charset="0"/>
                <a:ea typeface="微軟正黑體" pitchFamily="34" charset="-120"/>
              </a:rPr>
              <a:t>1</a:t>
            </a:r>
            <a:endParaRPr lang="zh-TW" altLang="en-US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4788023" y="467380"/>
            <a:ext cx="338554" cy="369332"/>
            <a:chOff x="5001832" y="501003"/>
            <a:chExt cx="338554" cy="369332"/>
          </a:xfrm>
        </p:grpSpPr>
        <p:sp>
          <p:nvSpPr>
            <p:cNvPr id="4" name="橢圓 3"/>
            <p:cNvSpPr/>
            <p:nvPr/>
          </p:nvSpPr>
          <p:spPr>
            <a:xfrm>
              <a:off x="5063097" y="577657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001832" y="501003"/>
              <a:ext cx="3385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chemeClr val="accent6"/>
                  </a:solidFill>
                  <a:latin typeface="Arial Black" pitchFamily="34" charset="0"/>
                  <a:ea typeface="微軟正黑體" pitchFamily="34" charset="-120"/>
                </a:rPr>
                <a:t>2</a:t>
              </a:r>
              <a:endParaRPr lang="zh-TW" altLang="en-US" b="1" dirty="0">
                <a:solidFill>
                  <a:schemeClr val="accent6"/>
                </a:solidFill>
                <a:latin typeface="Arial Black" pitchFamily="34" charset="0"/>
              </a:endParaRPr>
            </a:p>
          </p:txBody>
        </p:sp>
      </p:grpSp>
      <p:cxnSp>
        <p:nvCxnSpPr>
          <p:cNvPr id="8" name="直線單箭頭接點 7"/>
          <p:cNvCxnSpPr>
            <a:stCxn id="7" idx="3"/>
          </p:cNvCxnSpPr>
          <p:nvPr/>
        </p:nvCxnSpPr>
        <p:spPr>
          <a:xfrm flipV="1">
            <a:off x="5126577" y="467380"/>
            <a:ext cx="299851" cy="184666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426428" y="517687"/>
            <a:ext cx="2846420" cy="226825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426428" y="2821513"/>
            <a:ext cx="1881875" cy="121135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380312" y="2821513"/>
            <a:ext cx="892536" cy="121135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4820" y="690250"/>
            <a:ext cx="165942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大首頁說明</a:t>
            </a:r>
          </a:p>
        </p:txBody>
      </p:sp>
      <p:sp>
        <p:nvSpPr>
          <p:cNvPr id="18" name="矩形 17"/>
          <p:cNvSpPr/>
          <p:nvPr/>
        </p:nvSpPr>
        <p:spPr>
          <a:xfrm>
            <a:off x="107501" y="1268760"/>
            <a:ext cx="4536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快速搜尋。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07501" y="2571730"/>
            <a:ext cx="4536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精選數篇報導，製成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策展專題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07501" y="1766357"/>
            <a:ext cx="4680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2. 8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大知識庫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影音庫選單，透過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不同顏色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區分。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07501" y="3069327"/>
            <a:ext cx="4536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4.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各刊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最新文章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搶先讀，點選「完整目錄」可閱讀更多當期文章。</a:t>
            </a:r>
          </a:p>
        </p:txBody>
      </p:sp>
      <p:sp>
        <p:nvSpPr>
          <p:cNvPr id="23" name="矩形 22"/>
          <p:cNvSpPr/>
          <p:nvPr/>
        </p:nvSpPr>
        <p:spPr>
          <a:xfrm>
            <a:off x="5087874" y="141314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accent6"/>
                </a:solidFill>
                <a:latin typeface="Arial Black" pitchFamily="34" charset="0"/>
                <a:ea typeface="微軟正黑體" pitchFamily="34" charset="-120"/>
              </a:rPr>
              <a:t>3</a:t>
            </a:r>
            <a:endParaRPr lang="zh-TW" altLang="en-US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345034" y="347437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accent6"/>
                </a:solidFill>
                <a:latin typeface="Arial Black" pitchFamily="34" charset="0"/>
                <a:ea typeface="微軟正黑體" pitchFamily="34" charset="-120"/>
              </a:rPr>
              <a:t>5</a:t>
            </a:r>
            <a:endParaRPr lang="zh-TW" altLang="en-US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7501" y="3874700"/>
            <a:ext cx="4536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5.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即時更新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點選次數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最多的文章，確實掌握熱門訊息。</a:t>
            </a:r>
          </a:p>
        </p:txBody>
      </p:sp>
      <p:sp>
        <p:nvSpPr>
          <p:cNvPr id="28" name="矩形 27"/>
          <p:cNvSpPr/>
          <p:nvPr/>
        </p:nvSpPr>
        <p:spPr>
          <a:xfrm>
            <a:off x="107501" y="4680073"/>
            <a:ext cx="45365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6.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推薦主題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瀏覽更多相關文章，如需更多推薦主題內容可點選「更多推薦主題」。</a:t>
            </a:r>
          </a:p>
        </p:txBody>
      </p:sp>
      <p:sp>
        <p:nvSpPr>
          <p:cNvPr id="29" name="矩形 28"/>
          <p:cNvSpPr/>
          <p:nvPr/>
        </p:nvSpPr>
        <p:spPr>
          <a:xfrm>
            <a:off x="5099757" y="274079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accent6"/>
                </a:solidFill>
                <a:latin typeface="Arial Black" pitchFamily="34" charset="0"/>
                <a:ea typeface="微軟正黑體" pitchFamily="34" charset="-120"/>
              </a:rPr>
              <a:t>4</a:t>
            </a:r>
            <a:endParaRPr lang="zh-TW" altLang="en-US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426428" y="4068440"/>
            <a:ext cx="2846421" cy="274493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                 </a:t>
            </a:r>
            <a:endParaRPr lang="zh-TW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5087874" y="390206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accent6"/>
                </a:solidFill>
                <a:latin typeface="Arial Black" pitchFamily="34" charset="0"/>
                <a:ea typeface="微軟正黑體" pitchFamily="34" charset="-120"/>
              </a:rPr>
              <a:t>6</a:t>
            </a:r>
            <a:endParaRPr lang="zh-TW" altLang="en-US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07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1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2" grpId="0" animBg="1"/>
      <p:bldP spid="13" grpId="0" animBg="1"/>
      <p:bldP spid="17" grpId="0"/>
      <p:bldP spid="18" grpId="0" build="p"/>
      <p:bldP spid="20" grpId="0" build="p"/>
      <p:bldP spid="19" grpId="0" build="p"/>
      <p:bldP spid="21" grpId="0"/>
      <p:bldP spid="23" grpId="0"/>
      <p:bldP spid="25" grpId="0"/>
      <p:bldP spid="27" grpId="0"/>
      <p:bldP spid="28" grpId="0"/>
      <p:bldP spid="29" grpId="0"/>
      <p:bldP spid="32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網頁, 網路廣告 的圖片&#10;&#10;自動產生的描述">
            <a:extLst>
              <a:ext uri="{FF2B5EF4-FFF2-40B4-BE49-F238E27FC236}">
                <a16:creationId xmlns:a16="http://schemas.microsoft.com/office/drawing/2014/main" id="{8763A031-8825-A9C4-CC61-8CED6CE13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02482"/>
            <a:ext cx="2646376" cy="22265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7" name="矩形 16"/>
          <p:cNvSpPr/>
          <p:nvPr/>
        </p:nvSpPr>
        <p:spPr>
          <a:xfrm>
            <a:off x="64820" y="690250"/>
            <a:ext cx="165942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大首頁說明</a:t>
            </a:r>
          </a:p>
        </p:txBody>
      </p:sp>
      <p:sp>
        <p:nvSpPr>
          <p:cNvPr id="18" name="矩形 17"/>
          <p:cNvSpPr/>
          <p:nvPr/>
        </p:nvSpPr>
        <p:spPr>
          <a:xfrm>
            <a:off x="107501" y="1268760"/>
            <a:ext cx="4536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快速搜尋。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07501" y="2571730"/>
            <a:ext cx="4536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精選數篇報導，製成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策展專題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07501" y="1766357"/>
            <a:ext cx="4680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2. 8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大知識庫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影音庫選單，透過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不同顏色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區分。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07501" y="3069327"/>
            <a:ext cx="4536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4.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各刊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最新文章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搶先讀，點選「完整目錄」可閱讀更多當期文章。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2598EFE-EB39-F2A1-E164-329C77D9EBEA}"/>
              </a:ext>
            </a:extLst>
          </p:cNvPr>
          <p:cNvSpPr/>
          <p:nvPr/>
        </p:nvSpPr>
        <p:spPr>
          <a:xfrm>
            <a:off x="5025534" y="289271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accent6"/>
                </a:solidFill>
                <a:latin typeface="Arial Black" pitchFamily="34" charset="0"/>
              </a:rPr>
              <a:t>7</a:t>
            </a:r>
            <a:endParaRPr lang="zh-TW" altLang="en-US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5CD2A68-8298-8ED9-4BD5-80F30E94F465}"/>
              </a:ext>
            </a:extLst>
          </p:cNvPr>
          <p:cNvSpPr/>
          <p:nvPr/>
        </p:nvSpPr>
        <p:spPr>
          <a:xfrm>
            <a:off x="5436097" y="3069326"/>
            <a:ext cx="497626" cy="18108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C745AEC-2C12-71CA-9758-ECABE33F9F3B}"/>
              </a:ext>
            </a:extLst>
          </p:cNvPr>
          <p:cNvSpPr/>
          <p:nvPr/>
        </p:nvSpPr>
        <p:spPr>
          <a:xfrm>
            <a:off x="107501" y="3874700"/>
            <a:ext cx="4536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5.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即時更新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點選次數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最多的文章，確實掌握熱門訊息。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45B678C-5ACA-AD54-6A1B-B69840B6A595}"/>
              </a:ext>
            </a:extLst>
          </p:cNvPr>
          <p:cNvSpPr/>
          <p:nvPr/>
        </p:nvSpPr>
        <p:spPr>
          <a:xfrm>
            <a:off x="107501" y="4680073"/>
            <a:ext cx="45365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6.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推薦主題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瀏覽更多相關文章，如需更多推薦主題內容可點選「更多推薦主題」。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71D4060-391E-60B8-2444-C8EC69363A0D}"/>
              </a:ext>
            </a:extLst>
          </p:cNvPr>
          <p:cNvSpPr/>
          <p:nvPr/>
        </p:nvSpPr>
        <p:spPr>
          <a:xfrm>
            <a:off x="107501" y="5793220"/>
            <a:ext cx="4536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7.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進入「完整目錄」後，透過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現刊即時看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功能可瀏覽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全刊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檔</a:t>
            </a:r>
          </a:p>
        </p:txBody>
      </p:sp>
      <p:pic>
        <p:nvPicPr>
          <p:cNvPr id="5" name="圖片 4" descr="一張含有 文字, 螢幕擷取畫面, 品牌, 平面設計 的圖片&#10;&#10;自動產生的描述">
            <a:extLst>
              <a:ext uri="{FF2B5EF4-FFF2-40B4-BE49-F238E27FC236}">
                <a16:creationId xmlns:a16="http://schemas.microsoft.com/office/drawing/2014/main" id="{7C363D5F-EC12-05ED-18F5-02CFC80A7C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3776"/>
          <a:stretch/>
        </p:blipFill>
        <p:spPr>
          <a:xfrm>
            <a:off x="4932040" y="3780435"/>
            <a:ext cx="3528392" cy="24114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8694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0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螢幕擷取畫面, 網站, 人員 的圖片&#10;&#10;自動產生的描述">
            <a:extLst>
              <a:ext uri="{FF2B5EF4-FFF2-40B4-BE49-F238E27FC236}">
                <a16:creationId xmlns:a16="http://schemas.microsoft.com/office/drawing/2014/main" id="{DA8B9CFA-8207-5D34-1FB1-93225BCC7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24" y="1240153"/>
            <a:ext cx="4929476" cy="48171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02645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4820" y="2564904"/>
            <a:ext cx="136447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推薦主題</a:t>
            </a:r>
          </a:p>
        </p:txBody>
      </p:sp>
      <p:sp>
        <p:nvSpPr>
          <p:cNvPr id="19" name="矩形 18"/>
          <p:cNvSpPr/>
          <p:nvPr/>
        </p:nvSpPr>
        <p:spPr>
          <a:xfrm>
            <a:off x="107501" y="3092187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推薦主題之列表。</a:t>
            </a:r>
          </a:p>
        </p:txBody>
      </p:sp>
      <p:sp>
        <p:nvSpPr>
          <p:cNvPr id="23" name="矩形 22"/>
          <p:cNvSpPr/>
          <p:nvPr/>
        </p:nvSpPr>
        <p:spPr>
          <a:xfrm>
            <a:off x="107504" y="3505508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➋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該主題之文章列表。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45643" r="83257" b="6790"/>
          <a:stretch/>
        </p:blipFill>
        <p:spPr>
          <a:xfrm>
            <a:off x="467364" y="1002637"/>
            <a:ext cx="961932" cy="986203"/>
          </a:xfrm>
          <a:prstGeom prst="rect">
            <a:avLst/>
          </a:prstGeom>
        </p:spPr>
      </p:pic>
      <p:cxnSp>
        <p:nvCxnSpPr>
          <p:cNvPr id="13" name="肘形接點 12"/>
          <p:cNvCxnSpPr>
            <a:stCxn id="11" idx="3"/>
          </p:cNvCxnSpPr>
          <p:nvPr/>
        </p:nvCxnSpPr>
        <p:spPr>
          <a:xfrm>
            <a:off x="1475656" y="1194274"/>
            <a:ext cx="1783527" cy="484303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1831" y="1026454"/>
            <a:ext cx="1053825" cy="33564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54" y="764704"/>
            <a:ext cx="155787" cy="234258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3469464" y="2708920"/>
            <a:ext cx="526472" cy="2636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2934308" y="1470556"/>
            <a:ext cx="485564" cy="446276"/>
            <a:chOff x="2934308" y="1470556"/>
            <a:chExt cx="485564" cy="446276"/>
          </a:xfrm>
        </p:grpSpPr>
        <p:sp>
          <p:nvSpPr>
            <p:cNvPr id="2" name="橢圓 1"/>
            <p:cNvSpPr/>
            <p:nvPr/>
          </p:nvSpPr>
          <p:spPr>
            <a:xfrm>
              <a:off x="3023828" y="1540432"/>
              <a:ext cx="306524" cy="3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2934308" y="1470556"/>
              <a:ext cx="485564" cy="4462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ts val="600"/>
                </a:spcBef>
              </a:pPr>
              <a:r>
                <a:rPr lang="zh-TW" altLang="en-US" sz="23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➊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934308" y="2924944"/>
            <a:ext cx="485564" cy="446276"/>
            <a:chOff x="2934308" y="2924944"/>
            <a:chExt cx="485564" cy="446276"/>
          </a:xfrm>
        </p:grpSpPr>
        <p:sp>
          <p:nvSpPr>
            <p:cNvPr id="20" name="橢圓 19"/>
            <p:cNvSpPr/>
            <p:nvPr/>
          </p:nvSpPr>
          <p:spPr>
            <a:xfrm>
              <a:off x="3023828" y="2994820"/>
              <a:ext cx="306524" cy="3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934308" y="2924944"/>
              <a:ext cx="485564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ts val="600"/>
                </a:spcBef>
              </a:pPr>
              <a:r>
                <a:rPr lang="zh-TW" altLang="en-US" sz="23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➋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cxnSp>
        <p:nvCxnSpPr>
          <p:cNvPr id="7" name="直線單箭頭接點 6"/>
          <p:cNvCxnSpPr>
            <a:stCxn id="24" idx="2"/>
          </p:cNvCxnSpPr>
          <p:nvPr/>
        </p:nvCxnSpPr>
        <p:spPr>
          <a:xfrm flipH="1">
            <a:off x="2551517" y="2972552"/>
            <a:ext cx="1181183" cy="103251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圖片 11" descr="一張含有 文字, 電腦, 螢幕擷取畫面, 樹狀 的圖片&#10;&#10;自動產生的描述">
            <a:extLst>
              <a:ext uri="{FF2B5EF4-FFF2-40B4-BE49-F238E27FC236}">
                <a16:creationId xmlns:a16="http://schemas.microsoft.com/office/drawing/2014/main" id="{0C78413C-86A9-84BB-516B-A110E6CA9F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7" y="4060931"/>
            <a:ext cx="2876782" cy="22442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0" name="矩形 29"/>
          <p:cNvSpPr/>
          <p:nvPr/>
        </p:nvSpPr>
        <p:spPr>
          <a:xfrm>
            <a:off x="1035090" y="4006686"/>
            <a:ext cx="1392862" cy="21638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6984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11" grpId="0" animBg="1"/>
      <p:bldP spid="24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文字, 螢幕擷取畫面, 網站, 人員 的圖片&#10;&#10;自動產生的描述">
            <a:extLst>
              <a:ext uri="{FF2B5EF4-FFF2-40B4-BE49-F238E27FC236}">
                <a16:creationId xmlns:a16="http://schemas.microsoft.com/office/drawing/2014/main" id="{7A72D101-E0B6-2F88-29B7-B1D2C889C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25" y="1423051"/>
            <a:ext cx="4705450" cy="45982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02645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4820" y="2564904"/>
            <a:ext cx="136447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推薦主題</a:t>
            </a:r>
          </a:p>
        </p:txBody>
      </p:sp>
      <p:sp>
        <p:nvSpPr>
          <p:cNvPr id="19" name="矩形 18"/>
          <p:cNvSpPr/>
          <p:nvPr/>
        </p:nvSpPr>
        <p:spPr>
          <a:xfrm>
            <a:off x="107501" y="3092187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推薦主題之列表。</a:t>
            </a:r>
          </a:p>
        </p:txBody>
      </p:sp>
      <p:sp>
        <p:nvSpPr>
          <p:cNvPr id="23" name="矩形 22"/>
          <p:cNvSpPr/>
          <p:nvPr/>
        </p:nvSpPr>
        <p:spPr>
          <a:xfrm>
            <a:off x="107504" y="3505508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➋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該主題之文章列表。</a:t>
            </a:r>
          </a:p>
        </p:txBody>
      </p:sp>
      <p:sp>
        <p:nvSpPr>
          <p:cNvPr id="26" name="矩形 25"/>
          <p:cNvSpPr/>
          <p:nvPr/>
        </p:nvSpPr>
        <p:spPr>
          <a:xfrm>
            <a:off x="107504" y="3918828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➌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該文章之內容簡介。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45643" r="83257" b="6790"/>
          <a:stretch/>
        </p:blipFill>
        <p:spPr>
          <a:xfrm>
            <a:off x="467364" y="1002637"/>
            <a:ext cx="961932" cy="986203"/>
          </a:xfrm>
          <a:prstGeom prst="rect">
            <a:avLst/>
          </a:prstGeom>
        </p:spPr>
      </p:pic>
      <p:cxnSp>
        <p:nvCxnSpPr>
          <p:cNvPr id="13" name="肘形接點 12"/>
          <p:cNvCxnSpPr>
            <a:stCxn id="11" idx="3"/>
          </p:cNvCxnSpPr>
          <p:nvPr/>
        </p:nvCxnSpPr>
        <p:spPr>
          <a:xfrm>
            <a:off x="1475656" y="1194274"/>
            <a:ext cx="1783527" cy="484303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1831" y="1026454"/>
            <a:ext cx="1053825" cy="33564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635896" y="2780928"/>
            <a:ext cx="526472" cy="2636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3635896" y="5434948"/>
            <a:ext cx="1512168" cy="45868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3078324" y="1470556"/>
            <a:ext cx="485564" cy="446276"/>
            <a:chOff x="2817540" y="1470556"/>
            <a:chExt cx="485564" cy="446276"/>
          </a:xfrm>
        </p:grpSpPr>
        <p:sp>
          <p:nvSpPr>
            <p:cNvPr id="2" name="橢圓 1"/>
            <p:cNvSpPr/>
            <p:nvPr/>
          </p:nvSpPr>
          <p:spPr>
            <a:xfrm>
              <a:off x="2907060" y="1540432"/>
              <a:ext cx="306524" cy="3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2817540" y="1470556"/>
              <a:ext cx="485564" cy="4462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ts val="600"/>
                </a:spcBef>
              </a:pPr>
              <a:r>
                <a:rPr lang="zh-TW" altLang="en-US" sz="23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➊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078324" y="2689606"/>
            <a:ext cx="485564" cy="446276"/>
            <a:chOff x="2934308" y="2924944"/>
            <a:chExt cx="485564" cy="446276"/>
          </a:xfrm>
        </p:grpSpPr>
        <p:sp>
          <p:nvSpPr>
            <p:cNvPr id="20" name="橢圓 19"/>
            <p:cNvSpPr/>
            <p:nvPr/>
          </p:nvSpPr>
          <p:spPr>
            <a:xfrm>
              <a:off x="3023828" y="2994820"/>
              <a:ext cx="306524" cy="3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934308" y="2924944"/>
              <a:ext cx="485564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ts val="600"/>
                </a:spcBef>
              </a:pPr>
              <a:r>
                <a:rPr lang="zh-TW" altLang="en-US" sz="23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➋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3078324" y="5517232"/>
            <a:ext cx="485564" cy="446276"/>
            <a:chOff x="2934308" y="5487258"/>
            <a:chExt cx="485564" cy="446276"/>
          </a:xfrm>
        </p:grpSpPr>
        <p:sp>
          <p:nvSpPr>
            <p:cNvPr id="29" name="橢圓 28"/>
            <p:cNvSpPr/>
            <p:nvPr/>
          </p:nvSpPr>
          <p:spPr>
            <a:xfrm>
              <a:off x="3022966" y="5557134"/>
              <a:ext cx="306524" cy="3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2934308" y="5487258"/>
              <a:ext cx="485564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ts val="600"/>
                </a:spcBef>
              </a:pPr>
              <a:r>
                <a:rPr lang="zh-TW" altLang="en-US" sz="23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➌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343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人的臉孔, 傳單 的圖片&#10;&#10;自動產生的描述">
            <a:extLst>
              <a:ext uri="{FF2B5EF4-FFF2-40B4-BE49-F238E27FC236}">
                <a16:creationId xmlns:a16="http://schemas.microsoft.com/office/drawing/2014/main" id="{00F418AE-248B-15BC-B864-3601CE0A8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36" y="1366169"/>
            <a:ext cx="4723642" cy="5025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0"/>
            <a:ext cx="9144000" cy="1026455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46605" r="83257" b="6790"/>
          <a:stretch/>
        </p:blipFill>
        <p:spPr>
          <a:xfrm>
            <a:off x="467364" y="1022591"/>
            <a:ext cx="961932" cy="966249"/>
          </a:xfrm>
          <a:prstGeom prst="rect">
            <a:avLst/>
          </a:prstGeom>
        </p:spPr>
      </p:pic>
      <p:cxnSp>
        <p:nvCxnSpPr>
          <p:cNvPr id="13" name="肘形接點 12"/>
          <p:cNvCxnSpPr>
            <a:stCxn id="11" idx="3"/>
          </p:cNvCxnSpPr>
          <p:nvPr/>
        </p:nvCxnSpPr>
        <p:spPr>
          <a:xfrm>
            <a:off x="1487427" y="1508588"/>
            <a:ext cx="1985961" cy="5249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4820" y="2564904"/>
            <a:ext cx="136447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雜誌年份</a:t>
            </a:r>
          </a:p>
        </p:txBody>
      </p:sp>
      <p:sp>
        <p:nvSpPr>
          <p:cNvPr id="19" name="矩形 18"/>
          <p:cNvSpPr/>
          <p:nvPr/>
        </p:nvSpPr>
        <p:spPr>
          <a:xfrm>
            <a:off x="107501" y="3092187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當年度雜誌瀏覽。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155787" cy="23425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02216" y="1340768"/>
            <a:ext cx="1085211" cy="33564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07504" y="3486780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➋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年份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瀏覽該年份雜誌。</a:t>
            </a:r>
          </a:p>
        </p:txBody>
      </p:sp>
      <p:sp>
        <p:nvSpPr>
          <p:cNvPr id="24" name="矩形 23"/>
          <p:cNvSpPr/>
          <p:nvPr/>
        </p:nvSpPr>
        <p:spPr>
          <a:xfrm>
            <a:off x="3995936" y="1573618"/>
            <a:ext cx="788948" cy="32685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4860032" y="1366169"/>
            <a:ext cx="48556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➋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7504" y="3918828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➌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瀏覽該期文章內容。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3545396" y="1916832"/>
            <a:ext cx="4723642" cy="446836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3150332" y="1830596"/>
            <a:ext cx="485564" cy="446276"/>
            <a:chOff x="3078324" y="1830596"/>
            <a:chExt cx="485564" cy="446276"/>
          </a:xfrm>
        </p:grpSpPr>
        <p:sp>
          <p:nvSpPr>
            <p:cNvPr id="30" name="橢圓 29"/>
            <p:cNvSpPr/>
            <p:nvPr/>
          </p:nvSpPr>
          <p:spPr>
            <a:xfrm>
              <a:off x="3167844" y="1900472"/>
              <a:ext cx="306524" cy="3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3078324" y="1830596"/>
              <a:ext cx="485564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ts val="600"/>
                </a:spcBef>
              </a:pPr>
              <a:r>
                <a:rPr lang="zh-TW" altLang="en-US" sz="23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➊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31" name="橢圓 30"/>
          <p:cNvSpPr/>
          <p:nvPr/>
        </p:nvSpPr>
        <p:spPr>
          <a:xfrm>
            <a:off x="3167844" y="4002932"/>
            <a:ext cx="306524" cy="3065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3150332" y="3933056"/>
            <a:ext cx="48556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➌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9694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1" grpId="0" animBg="1"/>
      <p:bldP spid="23" grpId="0"/>
      <p:bldP spid="24" grpId="0" animBg="1"/>
      <p:bldP spid="25" grpId="0"/>
      <p:bldP spid="26" grpId="0"/>
      <p:bldP spid="27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6"/>
            <a:ext cx="9144000" cy="102645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46605" r="83257" b="6790"/>
          <a:stretch/>
        </p:blipFill>
        <p:spPr>
          <a:xfrm>
            <a:off x="592142" y="976346"/>
            <a:ext cx="936284" cy="940486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26" y="1268760"/>
            <a:ext cx="5085686" cy="4983074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肘形接點 12"/>
          <p:cNvCxnSpPr>
            <a:stCxn id="11" idx="3"/>
          </p:cNvCxnSpPr>
          <p:nvPr/>
        </p:nvCxnSpPr>
        <p:spPr>
          <a:xfrm>
            <a:off x="1671954" y="1765568"/>
            <a:ext cx="1801434" cy="577637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4820" y="2564904"/>
            <a:ext cx="136447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欄目總覽</a:t>
            </a:r>
          </a:p>
        </p:txBody>
      </p:sp>
      <p:sp>
        <p:nvSpPr>
          <p:cNvPr id="19" name="矩形 18"/>
          <p:cNvSpPr/>
          <p:nvPr/>
        </p:nvSpPr>
        <p:spPr>
          <a:xfrm>
            <a:off x="107501" y="3092187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各庫欄目總覽。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155787" cy="23425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48613" y="1621552"/>
            <a:ext cx="1223341" cy="2880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07504" y="3486780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➋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該欄目之相關文章。</a:t>
            </a:r>
          </a:p>
        </p:txBody>
      </p:sp>
      <p:sp>
        <p:nvSpPr>
          <p:cNvPr id="24" name="矩形 23"/>
          <p:cNvSpPr/>
          <p:nvPr/>
        </p:nvSpPr>
        <p:spPr>
          <a:xfrm>
            <a:off x="5546787" y="2021208"/>
            <a:ext cx="753405" cy="21448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3311860" y="2188504"/>
            <a:ext cx="306524" cy="3065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3222340" y="2118628"/>
            <a:ext cx="48556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238564" y="1700808"/>
            <a:ext cx="485564" cy="446276"/>
            <a:chOff x="5238564" y="1700808"/>
            <a:chExt cx="485564" cy="446276"/>
          </a:xfrm>
        </p:grpSpPr>
        <p:sp>
          <p:nvSpPr>
            <p:cNvPr id="17" name="橢圓 16"/>
            <p:cNvSpPr/>
            <p:nvPr/>
          </p:nvSpPr>
          <p:spPr>
            <a:xfrm>
              <a:off x="5328084" y="1770684"/>
              <a:ext cx="306524" cy="3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5238564" y="1700808"/>
              <a:ext cx="485564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ts val="600"/>
                </a:spcBef>
              </a:pPr>
              <a:r>
                <a:rPr lang="zh-TW" altLang="en-US" sz="23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➋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925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1" grpId="0" animBg="1"/>
      <p:bldP spid="23" grpId="0"/>
      <p:bldP spid="24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4"/>
          <p:cNvSpPr txBox="1">
            <a:spLocks/>
          </p:cNvSpPr>
          <p:nvPr/>
        </p:nvSpPr>
        <p:spPr bwMode="auto">
          <a:xfrm>
            <a:off x="1223928" y="2636913"/>
            <a:ext cx="6696144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lvl="1">
              <a:spcBef>
                <a:spcPts val="5000"/>
              </a:spcBef>
              <a:spcAft>
                <a:spcPts val="10000"/>
              </a:spcAft>
              <a:defRPr/>
            </a:pPr>
            <a:r>
              <a:rPr lang="zh-TW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資料庫介紹</a:t>
            </a:r>
            <a:endParaRPr lang="zh-TW" altLang="en-US" sz="50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79033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" y="0"/>
            <a:ext cx="9136335" cy="102559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1" b="48064"/>
          <a:stretch/>
        </p:blipFill>
        <p:spPr>
          <a:xfrm>
            <a:off x="3775956" y="1268760"/>
            <a:ext cx="4680000" cy="3672844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64820" y="1412776"/>
            <a:ext cx="136447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檢索結果</a:t>
            </a:r>
          </a:p>
        </p:txBody>
      </p:sp>
      <p:sp>
        <p:nvSpPr>
          <p:cNvPr id="19" name="矩形 18"/>
          <p:cNvSpPr/>
          <p:nvPr/>
        </p:nvSpPr>
        <p:spPr>
          <a:xfrm>
            <a:off x="107501" y="1940059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關鍵字檢索結果顯示。</a:t>
            </a:r>
          </a:p>
        </p:txBody>
      </p:sp>
      <p:sp>
        <p:nvSpPr>
          <p:cNvPr id="23" name="矩形 22"/>
          <p:cNvSpPr/>
          <p:nvPr/>
        </p:nvSpPr>
        <p:spPr>
          <a:xfrm>
            <a:off x="107501" y="2334652"/>
            <a:ext cx="315168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2" indent="-360363"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➋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「出版時間」新至舊排序。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9457" y="192511"/>
            <a:ext cx="2444011" cy="31603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07501" y="3068960"/>
            <a:ext cx="315168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2" indent="-360363"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➌ 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依檢索條件的「關聯性」排序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檢索字出現的次數愈高排序愈前。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7501" y="4149080"/>
            <a:ext cx="315168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2" indent="-360363"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➍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多元檢索更便利，以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下拉式選單進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行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篩選。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marL="360363" lvl="2" indent="1588">
              <a:spcBef>
                <a:spcPct val="0"/>
              </a:spcBef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若僅需顯示單庫內容，可在進階搜尋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不限雜誌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下選擇。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t="1" r="7880" b="7145"/>
          <a:stretch/>
        </p:blipFill>
        <p:spPr>
          <a:xfrm>
            <a:off x="3775956" y="2165539"/>
            <a:ext cx="4680000" cy="188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69" y="2394315"/>
            <a:ext cx="958177" cy="1922701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3818595" y="1781938"/>
            <a:ext cx="609389" cy="2211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最新</a:t>
            </a:r>
          </a:p>
        </p:txBody>
      </p:sp>
      <p:sp>
        <p:nvSpPr>
          <p:cNvPr id="27" name="矩形 26"/>
          <p:cNvSpPr/>
          <p:nvPr/>
        </p:nvSpPr>
        <p:spPr>
          <a:xfrm>
            <a:off x="5148064" y="1781938"/>
            <a:ext cx="609389" cy="2211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篩選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3880507" y="1340768"/>
            <a:ext cx="485564" cy="446276"/>
            <a:chOff x="3779912" y="1470556"/>
            <a:chExt cx="485564" cy="446276"/>
          </a:xfrm>
        </p:grpSpPr>
        <p:sp>
          <p:nvSpPr>
            <p:cNvPr id="21" name="橢圓 20"/>
            <p:cNvSpPr/>
            <p:nvPr/>
          </p:nvSpPr>
          <p:spPr>
            <a:xfrm>
              <a:off x="3859336" y="1540432"/>
              <a:ext cx="306524" cy="3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779912" y="1470556"/>
              <a:ext cx="485564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ts val="600"/>
                </a:spcBef>
              </a:pPr>
              <a:r>
                <a:rPr lang="zh-TW" altLang="en-US" sz="23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➋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4489896" y="1340768"/>
            <a:ext cx="485564" cy="446276"/>
            <a:chOff x="4499992" y="1470556"/>
            <a:chExt cx="485564" cy="446276"/>
          </a:xfrm>
        </p:grpSpPr>
        <p:sp>
          <p:nvSpPr>
            <p:cNvPr id="31" name="橢圓 30"/>
            <p:cNvSpPr/>
            <p:nvPr/>
          </p:nvSpPr>
          <p:spPr>
            <a:xfrm>
              <a:off x="4589512" y="1540432"/>
              <a:ext cx="306524" cy="3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4499992" y="1470556"/>
              <a:ext cx="485564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ts val="600"/>
                </a:spcBef>
              </a:pPr>
              <a:r>
                <a:rPr lang="zh-TW" altLang="en-US" sz="23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➌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4499992" y="1781938"/>
            <a:ext cx="609389" cy="2211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最相關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5209976" y="1340768"/>
            <a:ext cx="485564" cy="446276"/>
            <a:chOff x="5220072" y="1470556"/>
            <a:chExt cx="485564" cy="446276"/>
          </a:xfrm>
        </p:grpSpPr>
        <p:sp>
          <p:nvSpPr>
            <p:cNvPr id="32" name="橢圓 31"/>
            <p:cNvSpPr/>
            <p:nvPr/>
          </p:nvSpPr>
          <p:spPr>
            <a:xfrm>
              <a:off x="5309592" y="1540432"/>
              <a:ext cx="306524" cy="3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5220072" y="1470556"/>
              <a:ext cx="485564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ts val="600"/>
                </a:spcBef>
              </a:pPr>
              <a:r>
                <a:rPr lang="zh-TW" altLang="en-US" sz="23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➍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275856" y="1280474"/>
            <a:ext cx="485564" cy="446276"/>
            <a:chOff x="3222340" y="5647020"/>
            <a:chExt cx="485564" cy="446276"/>
          </a:xfrm>
        </p:grpSpPr>
        <p:sp>
          <p:nvSpPr>
            <p:cNvPr id="33" name="橢圓 32"/>
            <p:cNvSpPr/>
            <p:nvPr/>
          </p:nvSpPr>
          <p:spPr>
            <a:xfrm>
              <a:off x="3311860" y="5716896"/>
              <a:ext cx="306524" cy="3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3222340" y="5647020"/>
              <a:ext cx="485564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ts val="600"/>
                </a:spcBef>
              </a:pPr>
              <a:r>
                <a:rPr lang="zh-TW" altLang="en-US" sz="23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➊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254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6" grpId="0"/>
      <p:bldP spid="30" grpId="0"/>
      <p:bldP spid="24" grpId="0" animBg="1"/>
      <p:bldP spid="27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6" b="56566"/>
          <a:stretch/>
        </p:blipFill>
        <p:spPr>
          <a:xfrm>
            <a:off x="3636496" y="1346689"/>
            <a:ext cx="5400000" cy="252914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64820" y="1412776"/>
            <a:ext cx="136447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全文閱讀</a:t>
            </a:r>
          </a:p>
        </p:txBody>
      </p:sp>
      <p:sp>
        <p:nvSpPr>
          <p:cNvPr id="19" name="矩形 18"/>
          <p:cNvSpPr/>
          <p:nvPr/>
        </p:nvSpPr>
        <p:spPr>
          <a:xfrm>
            <a:off x="107501" y="1940059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依網頁方式瀏覽全文。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96" y="2741407"/>
            <a:ext cx="5400000" cy="2397533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矩形 28"/>
          <p:cNvSpPr/>
          <p:nvPr/>
        </p:nvSpPr>
        <p:spPr>
          <a:xfrm>
            <a:off x="107501" y="2420888"/>
            <a:ext cx="338526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➋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提供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下載、列印、調整文字大小、分享功能。</a:t>
            </a:r>
          </a:p>
        </p:txBody>
      </p:sp>
      <p:sp>
        <p:nvSpPr>
          <p:cNvPr id="31" name="矩形 30"/>
          <p:cNvSpPr/>
          <p:nvPr/>
        </p:nvSpPr>
        <p:spPr>
          <a:xfrm>
            <a:off x="3636496" y="3346908"/>
            <a:ext cx="720081" cy="30308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4427984" y="3342764"/>
            <a:ext cx="48556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➋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96" y="5270159"/>
            <a:ext cx="5400000" cy="599999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矩形 33"/>
          <p:cNvSpPr/>
          <p:nvPr/>
        </p:nvSpPr>
        <p:spPr>
          <a:xfrm>
            <a:off x="107501" y="3212976"/>
            <a:ext cx="338526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➌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每篇文章下方均可</a:t>
            </a:r>
            <a:br>
              <a:rPr lang="en-US" altLang="zh-TW" sz="20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快速切換上下篇文章。</a:t>
            </a:r>
          </a:p>
        </p:txBody>
      </p:sp>
      <p:sp>
        <p:nvSpPr>
          <p:cNvPr id="36" name="矩形 35"/>
          <p:cNvSpPr/>
          <p:nvPr/>
        </p:nvSpPr>
        <p:spPr>
          <a:xfrm>
            <a:off x="3204448" y="5347020"/>
            <a:ext cx="48556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➌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204448" y="1268760"/>
            <a:ext cx="48556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"/>
          <a:stretch/>
        </p:blipFill>
        <p:spPr>
          <a:xfrm>
            <a:off x="4860032" y="3296764"/>
            <a:ext cx="3145707" cy="135637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0" name="矩形 19"/>
          <p:cNvSpPr/>
          <p:nvPr/>
        </p:nvSpPr>
        <p:spPr>
          <a:xfrm>
            <a:off x="4068544" y="3377023"/>
            <a:ext cx="288032" cy="25791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906036" y="1370883"/>
            <a:ext cx="3402868" cy="25791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" y="0"/>
            <a:ext cx="9136335" cy="10255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36" y="4509120"/>
            <a:ext cx="3146400" cy="171228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343F330-7C92-6DD7-3964-CDA6B098AAFB}"/>
              </a:ext>
            </a:extLst>
          </p:cNvPr>
          <p:cNvSpPr/>
          <p:nvPr/>
        </p:nvSpPr>
        <p:spPr>
          <a:xfrm>
            <a:off x="6804248" y="3706889"/>
            <a:ext cx="288032" cy="25791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07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9" grpId="0"/>
      <p:bldP spid="31" grpId="0" animBg="1"/>
      <p:bldP spid="32" grpId="0"/>
      <p:bldP spid="34" grpId="0"/>
      <p:bldP spid="36" grpId="0"/>
      <p:bldP spid="25" grpId="0"/>
      <p:bldP spid="20" grpId="0" animBg="1"/>
      <p:bldP spid="24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8E3479F-746C-A470-F932-D541B6C06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" y="0"/>
            <a:ext cx="9136335" cy="102559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92" b="35935"/>
          <a:stretch/>
        </p:blipFill>
        <p:spPr>
          <a:xfrm>
            <a:off x="3347864" y="1294195"/>
            <a:ext cx="5295600" cy="249484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64820" y="1412776"/>
            <a:ext cx="193514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300" b="1" dirty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全文閱讀</a:t>
            </a:r>
          </a:p>
        </p:txBody>
      </p:sp>
      <p:sp>
        <p:nvSpPr>
          <p:cNvPr id="19" name="矩形 18"/>
          <p:cNvSpPr/>
          <p:nvPr/>
        </p:nvSpPr>
        <p:spPr>
          <a:xfrm>
            <a:off x="107501" y="1940059"/>
            <a:ext cx="315168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全文結合精采圖片，讓閱讀更舒適。</a:t>
            </a:r>
          </a:p>
        </p:txBody>
      </p:sp>
      <p:sp>
        <p:nvSpPr>
          <p:cNvPr id="24" name="矩形 23"/>
          <p:cNvSpPr/>
          <p:nvPr/>
        </p:nvSpPr>
        <p:spPr>
          <a:xfrm>
            <a:off x="7613009" y="1730093"/>
            <a:ext cx="504057" cy="18673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7934" r="8700" b="6864"/>
          <a:stretch/>
        </p:blipFill>
        <p:spPr>
          <a:xfrm>
            <a:off x="2158584" y="2780928"/>
            <a:ext cx="5941808" cy="3528392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矩形 31"/>
          <p:cNvSpPr/>
          <p:nvPr/>
        </p:nvSpPr>
        <p:spPr>
          <a:xfrm>
            <a:off x="1566156" y="2982724"/>
            <a:ext cx="485564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/>
          <a:stretch/>
        </p:blipFill>
        <p:spPr bwMode="auto">
          <a:xfrm>
            <a:off x="7721021" y="2033414"/>
            <a:ext cx="1260140" cy="5314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900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276872"/>
            <a:ext cx="6400800" cy="828675"/>
          </a:xfrm>
          <a:noFill/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</a:t>
            </a:r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940" name="Text Box 8"/>
          <p:cNvSpPr txBox="1">
            <a:spLocks noChangeArrowheads="1"/>
          </p:cNvSpPr>
          <p:nvPr/>
        </p:nvSpPr>
        <p:spPr bwMode="auto">
          <a:xfrm>
            <a:off x="1691680" y="3573016"/>
            <a:ext cx="57606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marL="274638" indent="-274638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à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96000"/>
              </a:lnSpc>
              <a:buClr>
                <a:srgbClr val="006666"/>
              </a:buClr>
              <a:buSzPct val="8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台北總公司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(02)2736-1058   </a:t>
            </a: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傳真：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(02)2736-3001</a:t>
            </a:r>
          </a:p>
          <a:p>
            <a:pPr eaLnBrk="1" hangingPunct="1">
              <a:lnSpc>
                <a:spcPct val="96000"/>
              </a:lnSpc>
              <a:buClr>
                <a:srgbClr val="006666"/>
              </a:buClr>
              <a:buSzPct val="8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南部辦事處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(06)302-5369     </a:t>
            </a: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傳真：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(06)302-5427  </a:t>
            </a:r>
          </a:p>
          <a:p>
            <a:pPr eaLnBrk="1" hangingPunct="1">
              <a:lnSpc>
                <a:spcPct val="96000"/>
              </a:lnSpc>
              <a:buClr>
                <a:srgbClr val="006666"/>
              </a:buClr>
              <a:buSzPct val="80000"/>
              <a:buFont typeface="Wingdings" pitchFamily="2" charset="2"/>
              <a:buNone/>
            </a:pP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網址：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www.tbmc.com.tw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E-mail</a:t>
            </a: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6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info@tbmc.com.tw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21385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132138" y="620713"/>
            <a:ext cx="53276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à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4000" b="1" dirty="0">
                <a:solidFill>
                  <a:schemeClr val="bg1"/>
                </a:solidFill>
                <a:ea typeface="標楷體" pitchFamily="65" charset="-120"/>
              </a:rPr>
              <a:t>天下雜誌群知識庫</a:t>
            </a:r>
            <a:endParaRPr lang="zh-TW" altLang="en-US" sz="2800" b="1" dirty="0">
              <a:solidFill>
                <a:schemeClr val="bg1"/>
              </a:solidFill>
              <a:ea typeface="標楷體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25531" y="940660"/>
            <a:ext cx="1323982" cy="832156"/>
            <a:chOff x="525531" y="1158309"/>
            <a:chExt cx="1323982" cy="832156"/>
          </a:xfrm>
        </p:grpSpPr>
        <p:sp>
          <p:nvSpPr>
            <p:cNvPr id="17434" name="Text Box 34"/>
            <p:cNvSpPr txBox="1">
              <a:spLocks noChangeArrowheads="1"/>
            </p:cNvSpPr>
            <p:nvPr/>
          </p:nvSpPr>
          <p:spPr bwMode="auto">
            <a:xfrm>
              <a:off x="694438" y="1590355"/>
              <a:ext cx="98616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à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ahoma" panose="020B0604030504040204" pitchFamily="34" charset="0"/>
                </a:rPr>
                <a:t>1981+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5531" y="1158309"/>
              <a:ext cx="1323982" cy="485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群組 9"/>
          <p:cNvGrpSpPr/>
          <p:nvPr/>
        </p:nvGrpSpPr>
        <p:grpSpPr>
          <a:xfrm>
            <a:off x="525531" y="4113003"/>
            <a:ext cx="1326586" cy="828165"/>
            <a:chOff x="611560" y="3501008"/>
            <a:chExt cx="1326586" cy="828164"/>
          </a:xfrm>
        </p:grpSpPr>
        <p:sp>
          <p:nvSpPr>
            <p:cNvPr id="17430" name="Text Box 36"/>
            <p:cNvSpPr txBox="1">
              <a:spLocks noChangeArrowheads="1"/>
            </p:cNvSpPr>
            <p:nvPr/>
          </p:nvSpPr>
          <p:spPr bwMode="auto">
            <a:xfrm>
              <a:off x="781770" y="3929062"/>
              <a:ext cx="98616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à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1998+</a:t>
              </a: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1560" y="3501008"/>
              <a:ext cx="1326586" cy="485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群組 4"/>
          <p:cNvGrpSpPr/>
          <p:nvPr/>
        </p:nvGrpSpPr>
        <p:grpSpPr>
          <a:xfrm>
            <a:off x="525531" y="5640669"/>
            <a:ext cx="1328400" cy="812667"/>
            <a:chOff x="525531" y="5906074"/>
            <a:chExt cx="1328400" cy="812667"/>
          </a:xfrm>
        </p:grpSpPr>
        <p:sp>
          <p:nvSpPr>
            <p:cNvPr id="17419" name="Text Box 38"/>
            <p:cNvSpPr txBox="1">
              <a:spLocks noChangeArrowheads="1"/>
            </p:cNvSpPr>
            <p:nvPr/>
          </p:nvSpPr>
          <p:spPr bwMode="auto">
            <a:xfrm>
              <a:off x="696648" y="6318631"/>
              <a:ext cx="98616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à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2008+</a:t>
              </a:r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5531" y="5906074"/>
              <a:ext cx="1328400" cy="479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群組 11"/>
          <p:cNvGrpSpPr/>
          <p:nvPr/>
        </p:nvGrpSpPr>
        <p:grpSpPr>
          <a:xfrm>
            <a:off x="525531" y="2468831"/>
            <a:ext cx="1328400" cy="888161"/>
            <a:chOff x="833003" y="4579576"/>
            <a:chExt cx="1328400" cy="888161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3003" y="4579576"/>
              <a:ext cx="1328400" cy="529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37"/>
            <p:cNvSpPr txBox="1">
              <a:spLocks noChangeArrowheads="1"/>
            </p:cNvSpPr>
            <p:nvPr/>
          </p:nvSpPr>
          <p:spPr bwMode="auto">
            <a:xfrm>
              <a:off x="1004120" y="5067627"/>
              <a:ext cx="98616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à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2000+</a:t>
              </a:r>
            </a:p>
          </p:txBody>
        </p:sp>
      </p:grpSp>
      <p:pic>
        <p:nvPicPr>
          <p:cNvPr id="11" name="圖片 10" descr="一張含有 文字, 傳單, 平面設計, 廣告 的圖片&#10;&#10;自動產生的描述">
            <a:extLst>
              <a:ext uri="{FF2B5EF4-FFF2-40B4-BE49-F238E27FC236}">
                <a16:creationId xmlns:a16="http://schemas.microsoft.com/office/drawing/2014/main" id="{25866405-C138-EDE0-6AD4-F1E455E7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09" y="5048751"/>
            <a:ext cx="5667035" cy="1809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圖片 13" descr="一張含有 文字, 男人, 螢幕擷取畫面, 服裝 的圖片&#10;&#10;自動產生的描述">
            <a:extLst>
              <a:ext uri="{FF2B5EF4-FFF2-40B4-BE49-F238E27FC236}">
                <a16:creationId xmlns:a16="http://schemas.microsoft.com/office/drawing/2014/main" id="{AB48DD69-9585-6FFA-90B5-52E2C93EA7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5" y="3460377"/>
            <a:ext cx="5723373" cy="1809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圖片 15" descr="一張含有 文字, 傳單, 平面設計, 螢幕擷取畫面 的圖片&#10;&#10;自動產生的描述">
            <a:extLst>
              <a:ext uri="{FF2B5EF4-FFF2-40B4-BE49-F238E27FC236}">
                <a16:creationId xmlns:a16="http://schemas.microsoft.com/office/drawing/2014/main" id="{04093A14-FE6D-FDB6-E119-B652F9FF52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60" y="2080843"/>
            <a:ext cx="5798176" cy="1854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圖片 17" descr="一張含有 文字, 平面設計, 傳單, 圖書 的圖片&#10;&#10;自動產生的描述">
            <a:extLst>
              <a:ext uri="{FF2B5EF4-FFF2-40B4-BE49-F238E27FC236}">
                <a16:creationId xmlns:a16="http://schemas.microsoft.com/office/drawing/2014/main" id="{3570B9BF-4512-60B1-A7AB-54074DDAFC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09" y="544443"/>
            <a:ext cx="5662419" cy="1472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70256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2" y="764705"/>
            <a:ext cx="6048375" cy="754063"/>
          </a:xfrm>
        </p:spPr>
        <p:txBody>
          <a:bodyPr/>
          <a:lstStyle/>
          <a:p>
            <a:pPr eaLnBrk="1" hangingPunct="1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加購四子庫內容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01582" y="1557139"/>
            <a:ext cx="1908000" cy="525886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AE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08000" bIns="108000" rtlCol="0">
            <a:spAutoFit/>
          </a:bodyPr>
          <a:lstStyle/>
          <a:p>
            <a:pPr algn="ctr"/>
            <a:r>
              <a:rPr lang="zh-TW" altLang="en-US" sz="2000" b="1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明體" panose="02020509000000000000" pitchFamily="49" charset="-120"/>
                <a:ea typeface="華康中明體" panose="02020509000000000000" pitchFamily="49" charset="-120"/>
              </a:rPr>
              <a:t>精采專特刊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644008" y="1597553"/>
            <a:ext cx="1908000" cy="525886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AE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08000" bIns="108000" rtlCol="0">
            <a:spAutoFit/>
          </a:bodyPr>
          <a:lstStyle/>
          <a:p>
            <a:pPr algn="ctr"/>
            <a:r>
              <a:rPr lang="zh-TW" altLang="en-US" sz="2000" b="1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明體" panose="02020509000000000000" pitchFamily="49" charset="-120"/>
                <a:ea typeface="華康中明體" panose="02020509000000000000" pitchFamily="49" charset="-120"/>
              </a:rPr>
              <a:t>天下英文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601582" y="4005411"/>
            <a:ext cx="1908000" cy="525886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AE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08000" bIns="108000" rtlCol="0">
            <a:spAutoFit/>
          </a:bodyPr>
          <a:lstStyle/>
          <a:p>
            <a:pPr algn="ctr"/>
            <a:r>
              <a:rPr lang="zh-TW" altLang="en-US" sz="2000" b="1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明體" panose="02020509000000000000" pitchFamily="49" charset="-120"/>
                <a:ea typeface="華康中明體" panose="02020509000000000000" pitchFamily="49" charset="-120"/>
              </a:rPr>
              <a:t>天下調查中心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4804901" y="4005411"/>
            <a:ext cx="1908000" cy="525886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AE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08000" bIns="108000" rtlCol="0">
            <a:spAutoFit/>
          </a:bodyPr>
          <a:lstStyle/>
          <a:p>
            <a:pPr algn="ctr"/>
            <a:r>
              <a:rPr lang="zh-TW" altLang="en-US" sz="2000" b="1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明體" panose="02020509000000000000" pitchFamily="49" charset="-120"/>
                <a:ea typeface="華康中明體" panose="02020509000000000000" pitchFamily="49" charset="-120"/>
              </a:rPr>
              <a:t>微笑台灣</a:t>
            </a: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6593126" y="4132699"/>
            <a:ext cx="1292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à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2001+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601751" y="2223980"/>
            <a:ext cx="3771527" cy="1637068"/>
            <a:chOff x="512441" y="2367996"/>
            <a:chExt cx="3771527" cy="1637068"/>
          </a:xfrm>
        </p:grpSpPr>
        <p:sp>
          <p:nvSpPr>
            <p:cNvPr id="26" name="矩形 25"/>
            <p:cNvSpPr/>
            <p:nvPr/>
          </p:nvSpPr>
          <p:spPr>
            <a:xfrm>
              <a:off x="512441" y="2367996"/>
              <a:ext cx="3771527" cy="163706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198" y="2438540"/>
              <a:ext cx="1093002" cy="1457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51561" y="2458384"/>
              <a:ext cx="1093287" cy="1456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6280" y="2438442"/>
              <a:ext cx="1093672" cy="1457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群組 26"/>
          <p:cNvGrpSpPr/>
          <p:nvPr/>
        </p:nvGrpSpPr>
        <p:grpSpPr>
          <a:xfrm>
            <a:off x="601582" y="4672599"/>
            <a:ext cx="3771527" cy="1637068"/>
            <a:chOff x="512441" y="2367996"/>
            <a:chExt cx="3771527" cy="1637068"/>
          </a:xfrm>
        </p:grpSpPr>
        <p:sp>
          <p:nvSpPr>
            <p:cNvPr id="28" name="矩形 27"/>
            <p:cNvSpPr/>
            <p:nvPr/>
          </p:nvSpPr>
          <p:spPr>
            <a:xfrm>
              <a:off x="512441" y="2367996"/>
              <a:ext cx="3771527" cy="163706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7959" y="2437811"/>
              <a:ext cx="1043480" cy="1458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51561" y="2477265"/>
              <a:ext cx="1093287" cy="1418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66545" y="2437811"/>
              <a:ext cx="1053142" cy="1458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378902"/>
            <a:ext cx="4323600" cy="128872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82312" name="Group 8"/>
          <p:cNvGrpSpPr>
            <a:grpSpLocks/>
          </p:cNvGrpSpPr>
          <p:nvPr/>
        </p:nvGrpSpPr>
        <p:grpSpPr bwMode="auto">
          <a:xfrm>
            <a:off x="6877513" y="507919"/>
            <a:ext cx="2016125" cy="1192889"/>
            <a:chOff x="4231" y="1223"/>
            <a:chExt cx="1270" cy="862"/>
          </a:xfrm>
        </p:grpSpPr>
        <p:sp>
          <p:nvSpPr>
            <p:cNvPr id="18456" name="AutoShape 6"/>
            <p:cNvSpPr>
              <a:spLocks noChangeArrowheads="1"/>
            </p:cNvSpPr>
            <p:nvPr/>
          </p:nvSpPr>
          <p:spPr bwMode="auto">
            <a:xfrm>
              <a:off x="4231" y="1223"/>
              <a:ext cx="1270" cy="862"/>
            </a:xfrm>
            <a:prstGeom prst="star16">
              <a:avLst>
                <a:gd name="adj" fmla="val 40843"/>
              </a:avLst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à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2800">
                <a:solidFill>
                  <a:srgbClr val="3333CC"/>
                </a:solidFill>
                <a:ea typeface="標楷體" pitchFamily="65" charset="-120"/>
              </a:endParaRPr>
            </a:p>
          </p:txBody>
        </p:sp>
        <p:sp>
          <p:nvSpPr>
            <p:cNvPr id="18457" name="Text Box 5"/>
            <p:cNvSpPr txBox="1">
              <a:spLocks noChangeArrowheads="1"/>
            </p:cNvSpPr>
            <p:nvPr/>
          </p:nvSpPr>
          <p:spPr bwMode="auto">
            <a:xfrm>
              <a:off x="4327" y="1252"/>
              <a:ext cx="1021" cy="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à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800" dirty="0">
                  <a:solidFill>
                    <a:srgbClr val="3333CC"/>
                  </a:solidFill>
                  <a:ea typeface="標楷體" pitchFamily="65" charset="-120"/>
                </a:rPr>
                <a:t>歡迎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800" dirty="0">
                  <a:solidFill>
                    <a:srgbClr val="3333CC"/>
                  </a:solidFill>
                  <a:ea typeface="標楷體" pitchFamily="65" charset="-120"/>
                </a:rPr>
                <a:t>升級加購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4804901" y="4672599"/>
            <a:ext cx="3771527" cy="1637068"/>
            <a:chOff x="512441" y="2367996"/>
            <a:chExt cx="3771527" cy="1637068"/>
          </a:xfrm>
        </p:grpSpPr>
        <p:sp>
          <p:nvSpPr>
            <p:cNvPr id="37" name="矩形 36"/>
            <p:cNvSpPr/>
            <p:nvPr/>
          </p:nvSpPr>
          <p:spPr>
            <a:xfrm>
              <a:off x="512441" y="2367996"/>
              <a:ext cx="3771527" cy="163706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54312" y="2470677"/>
              <a:ext cx="1040596" cy="139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61753" y="2477265"/>
              <a:ext cx="1062726" cy="141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6437661" y="1723329"/>
            <a:ext cx="1292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à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2008+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25EEF6-C92E-551E-B1EB-D4CA99892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474" y="4781868"/>
            <a:ext cx="1062726" cy="14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22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9161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à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0850" indent="-393700" eaLnBrk="1" hangingPunct="1">
              <a:buClrTx/>
              <a:buFont typeface="微軟正黑體" panose="020B0604030504040204" pitchFamily="34" charset="-120"/>
              <a:buChar char="•"/>
              <a:defRPr/>
            </a:pP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精選核心力（包括：學習力、創新力、健康力、整合力、美學力、競爭力）。</a:t>
            </a:r>
          </a:p>
          <a:p>
            <a:pPr marL="450850" indent="-393700" eaLnBrk="1" hangingPunct="1">
              <a:buClrTx/>
              <a:buFont typeface="微軟正黑體" panose="020B0604030504040204" pitchFamily="34" charset="-120"/>
              <a:buChar char="•"/>
              <a:defRPr/>
            </a:pP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提供影音瀏覽、關鍵字搜尋</a:t>
            </a:r>
            <a:b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內容介紹及延伸閱讀。</a:t>
            </a:r>
            <a:endParaRPr lang="en-US" altLang="zh-TW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b="50000"/>
          <a:stretch/>
        </p:blipFill>
        <p:spPr bwMode="auto">
          <a:xfrm>
            <a:off x="5292080" y="3789040"/>
            <a:ext cx="3738944" cy="238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827584" y="908720"/>
            <a:ext cx="3384376" cy="679774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AE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08000" bIns="108000" rtlCol="0">
            <a:spAutoFit/>
          </a:bodyPr>
          <a:lstStyle/>
          <a:p>
            <a:pPr algn="ctr"/>
            <a:r>
              <a:rPr lang="zh-TW" altLang="en-US" sz="3000" b="1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明體" panose="02020509000000000000" pitchFamily="49" charset="-120"/>
                <a:ea typeface="華康中明體" panose="02020509000000000000" pitchFamily="49" charset="-120"/>
              </a:rPr>
              <a:t>天下影音知識庫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8FFCC669-D385-E52C-8A09-8DFF93B2E0F2}"/>
              </a:ext>
            </a:extLst>
          </p:cNvPr>
          <p:cNvGrpSpPr>
            <a:grpSpLocks/>
          </p:cNvGrpSpPr>
          <p:nvPr/>
        </p:nvGrpSpPr>
        <p:grpSpPr bwMode="auto">
          <a:xfrm>
            <a:off x="4569768" y="854113"/>
            <a:ext cx="2017713" cy="788988"/>
            <a:chOff x="4395" y="1295"/>
            <a:chExt cx="1271" cy="497"/>
          </a:xfrm>
        </p:grpSpPr>
        <p:sp>
          <p:nvSpPr>
            <p:cNvPr id="3" name="AutoShape 6">
              <a:extLst>
                <a:ext uri="{FF2B5EF4-FFF2-40B4-BE49-F238E27FC236}">
                  <a16:creationId xmlns:a16="http://schemas.microsoft.com/office/drawing/2014/main" id="{1A5783B5-23D2-F163-4DAD-629ABFFAE57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95" y="1295"/>
              <a:ext cx="1271" cy="497"/>
            </a:xfrm>
            <a:prstGeom prst="homePlat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à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2800">
                <a:solidFill>
                  <a:srgbClr val="3333CC"/>
                </a:solidFill>
                <a:ea typeface="標楷體" pitchFamily="65" charset="-120"/>
              </a:endParaRPr>
            </a:p>
          </p:txBody>
        </p:sp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4521DF6E-AC95-6847-F404-D78A6FFAB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3" y="1301"/>
              <a:ext cx="1005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à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200" dirty="0">
                  <a:solidFill>
                    <a:srgbClr val="3333CC"/>
                  </a:solidFill>
                  <a:ea typeface="標楷體" pitchFamily="65" charset="-120"/>
                </a:rPr>
                <a:t>歡迎加購</a:t>
              </a:r>
              <a:endParaRPr lang="en-US" altLang="zh-TW" sz="2200" dirty="0">
                <a:solidFill>
                  <a:srgbClr val="3333CC"/>
                </a:solidFill>
                <a:ea typeface="標楷體" pitchFamily="65" charset="-12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200" dirty="0">
                  <a:solidFill>
                    <a:srgbClr val="3333CC"/>
                  </a:solidFill>
                  <a:ea typeface="標楷體" pitchFamily="65" charset="-120"/>
                </a:rPr>
                <a:t>同平台商品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088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946746"/>
            <a:ext cx="9180513" cy="7540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升級加購</a:t>
            </a:r>
            <a:r>
              <a:rPr lang="en-US" altLang="zh-TW" sz="3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精彩專特刊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844677"/>
            <a:ext cx="3888432" cy="2160387"/>
          </a:xfrm>
        </p:spPr>
        <p:txBody>
          <a:bodyPr/>
          <a:lstStyle/>
          <a:p>
            <a:pPr marL="361950" indent="-361950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教育特刊系列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一千大系列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睡眠百科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實戰教養手冊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76056" y="1844824"/>
            <a:ext cx="38884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indent="-361950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最佳大學指南系列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研究所系列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社會新鮮人系列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4186738"/>
            <a:ext cx="1537306" cy="204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3672" y="4186471"/>
            <a:ext cx="1537110" cy="205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0093" y="4186109"/>
            <a:ext cx="1537111" cy="20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t="2500" r="3804" b="26644"/>
          <a:stretch/>
        </p:blipFill>
        <p:spPr bwMode="auto">
          <a:xfrm>
            <a:off x="6516216" y="4185313"/>
            <a:ext cx="1537200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156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844675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CSR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天下企業公民調查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標竿企業聲望調查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國情調查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千大調查</a:t>
            </a:r>
          </a:p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縣市大調查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金牌服務業調查</a:t>
            </a:r>
          </a:p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康健健康城市調查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" y="946746"/>
            <a:ext cx="918051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升級加購</a:t>
            </a:r>
            <a:r>
              <a:rPr lang="en-US" altLang="zh-TW" sz="30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4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天下調查中心</a:t>
            </a:r>
          </a:p>
        </p:txBody>
      </p:sp>
      <p:pic>
        <p:nvPicPr>
          <p:cNvPr id="3074" name="Picture 2" descr="https://new.cwk.com.tw/cover/survey/GX20210519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1802423" cy="252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new.cwk.com.tw/cover/survey/GX20200909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446" y="3574842"/>
            <a:ext cx="1941018" cy="251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2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66888"/>
            <a:ext cx="7772400" cy="41148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為提供更多元的視野，讓全球各界人士掌握台灣脈動，天下自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2007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年起提供英文版本，累積近數百篇文章是天下最頂尖的編輯團隊精心製作之內容，目前為各外電報導台灣主要運用的資訊來源。</a:t>
            </a: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C117A-214E-4882-934C-4BFA1FDA7720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" y="946746"/>
            <a:ext cx="918051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升級加購</a:t>
            </a:r>
            <a:r>
              <a:rPr lang="en-US" altLang="zh-TW" sz="30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4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天下英文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00" y="3839831"/>
            <a:ext cx="7898400" cy="23542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28175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00809"/>
            <a:ext cx="7992888" cy="2736304"/>
          </a:xfrm>
        </p:spPr>
        <p:txBody>
          <a:bodyPr/>
          <a:lstStyle/>
          <a:p>
            <a:pPr marL="0" indent="0" algn="just">
              <a:lnSpc>
                <a:spcPts val="3500"/>
              </a:lnSpc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2001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年天下雜誌發行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《319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鄉向前行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特刊與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萬冊「鄉鎮護照」，帶動百萬人行腳鄉鎮風潮。自此，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微笑台灣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成為台灣深度旅遊代名詞。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微笑台灣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知識庫，蒐羅從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2001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年開始發行的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《319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鄉向前行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特刊、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款款行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系列特刊，以及目前仍持續發行的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微笑台灣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季刊，讓我們一起重新品味台灣的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N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種路徑。</a:t>
            </a: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C117A-214E-4882-934C-4BFA1FDA7720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" y="946746"/>
            <a:ext cx="918051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升級加購</a:t>
            </a:r>
            <a:r>
              <a:rPr lang="en-US" altLang="zh-TW" sz="30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4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微笑台灣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26B607-D403-8738-E59D-96A6F13C1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4441957"/>
            <a:ext cx="1368152" cy="183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81EAE38-F55C-3BFC-D2E7-3E42AA35D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08" y="4413366"/>
            <a:ext cx="1392796" cy="185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B89B218E-ADEF-7928-E954-C25468BF6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95" y="4407605"/>
            <a:ext cx="1392796" cy="18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3774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佈景主題2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佈景主題2</Template>
  <TotalTime>4934</TotalTime>
  <Words>1224</Words>
  <Application>Microsoft Office PowerPoint</Application>
  <PresentationFormat>如螢幕大小 (4:3)</PresentationFormat>
  <Paragraphs>146</Paragraphs>
  <Slides>23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3" baseType="lpstr">
      <vt:lpstr>華康中明體</vt:lpstr>
      <vt:lpstr>微軟正黑體</vt:lpstr>
      <vt:lpstr>標楷體</vt:lpstr>
      <vt:lpstr>Arial</vt:lpstr>
      <vt:lpstr>Arial Black</vt:lpstr>
      <vt:lpstr>Calibri</vt:lpstr>
      <vt:lpstr>Tahoma</vt:lpstr>
      <vt:lpstr>Times New Roman</vt:lpstr>
      <vt:lpstr>Wingdings</vt:lpstr>
      <vt:lpstr>佈景主題2</vt:lpstr>
      <vt:lpstr>PowerPoint 簡報</vt:lpstr>
      <vt:lpstr>PowerPoint 簡報</vt:lpstr>
      <vt:lpstr>PowerPoint 簡報</vt:lpstr>
      <vt:lpstr>加購四子庫內容</vt:lpstr>
      <vt:lpstr>PowerPoint 簡報</vt:lpstr>
      <vt:lpstr>升級加購--精彩專特刊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天下雜誌群 影音知識庫</dc:title>
  <dc:creator>cassiehsu</dc:creator>
  <cp:lastModifiedBy>顏惠專</cp:lastModifiedBy>
  <cp:revision>407</cp:revision>
  <dcterms:created xsi:type="dcterms:W3CDTF">2013-08-19T08:49:20Z</dcterms:created>
  <dcterms:modified xsi:type="dcterms:W3CDTF">2023-12-11T02:15:29Z</dcterms:modified>
</cp:coreProperties>
</file>