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004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391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74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418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4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820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852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195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0425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237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362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E66049-D881-0541-8143-72F3BB097BBD}" type="datetimeFigureOut">
              <a:rPr kumimoji="1" lang="zh-TW" altLang="en-US" smtClean="0"/>
              <a:pPr/>
              <a:t>2023/1/12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B07D22F-FAF8-0745-82AE-8EF04FB9933E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252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ytimes.com/grouppass" TargetMode="External"/><Relationship Id="rId2" Type="http://schemas.openxmlformats.org/officeDocument/2006/relationships/hyperlink" Target="https://www.nytim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4B8DAD-D81F-904A-9CF7-3F1B5DA03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190871"/>
          </a:xfrm>
        </p:spPr>
        <p:txBody>
          <a:bodyPr/>
          <a:lstStyle/>
          <a:p>
            <a:pPr algn="ctr"/>
            <a:r>
              <a:rPr kumimoji="1" lang="en-US" altLang="zh-TW" cap="none" dirty="0"/>
              <a:t>The New York Times</a:t>
            </a:r>
            <a:endParaRPr kumimoji="1" lang="zh-TW" altLang="en-US" cap="none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ECA033B-9735-E349-96E2-7FB8C37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454" y="3260160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5400" dirty="0">
                <a:latin typeface="+mj-ea"/>
                <a:ea typeface="+mj-ea"/>
              </a:rPr>
              <a:t>使用指引</a:t>
            </a:r>
          </a:p>
        </p:txBody>
      </p:sp>
      <p:pic>
        <p:nvPicPr>
          <p:cNvPr id="4" name="Shape 103">
            <a:extLst>
              <a:ext uri="{FF2B5EF4-FFF2-40B4-BE49-F238E27FC236}">
                <a16:creationId xmlns:a16="http://schemas.microsoft.com/office/drawing/2014/main" xmlns="" id="{BDC6119D-B5E9-1C45-8518-38286A34FF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6845" y="4606505"/>
            <a:ext cx="2935855" cy="2065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0707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4292"/>
            <a:ext cx="10058400" cy="1609344"/>
          </a:xfrm>
        </p:spPr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50561"/>
            <a:ext cx="10058400" cy="4050792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在</a:t>
            </a:r>
            <a:r>
              <a:rPr kumimoji="1" lang="en-US" altLang="zh-CN" dirty="0">
                <a:latin typeface="+mj-ea"/>
                <a:ea typeface="+mj-ea"/>
              </a:rPr>
              <a:t>IP</a:t>
            </a:r>
            <a:r>
              <a:rPr kumimoji="1" lang="zh-CN" altLang="en-US" dirty="0">
                <a:latin typeface="+mj-ea"/>
                <a:ea typeface="+mj-ea"/>
              </a:rPr>
              <a:t>範圍內</a:t>
            </a:r>
            <a:r>
              <a:rPr kumimoji="1" lang="zh-TW" altLang="en-US" dirty="0">
                <a:latin typeface="+mj-ea"/>
                <a:ea typeface="+mj-ea"/>
              </a:rPr>
              <a:t>進入平台：</a:t>
            </a:r>
            <a:r>
              <a:rPr lang="en" altLang="zh-TW" dirty="0">
                <a:hlinkClick r:id="rId2"/>
              </a:rPr>
              <a:t>https://</a:t>
            </a:r>
            <a:r>
              <a:rPr lang="en" altLang="zh-TW" dirty="0" smtClean="0">
                <a:hlinkClick r:id="rId2"/>
              </a:rPr>
              <a:t>www.nytimes.com</a:t>
            </a:r>
            <a:endParaRPr lang="en" altLang="zh-TW" dirty="0" smtClean="0"/>
          </a:p>
          <a:p>
            <a:r>
              <a:rPr kumimoji="1" lang="zh-TW" altLang="en-US" dirty="0" smtClean="0">
                <a:latin typeface="+mj-ea"/>
                <a:ea typeface="+mj-ea"/>
              </a:rPr>
              <a:t>首次使用建議註冊帳號：</a:t>
            </a:r>
            <a:r>
              <a:rPr lang="en-US" altLang="zh-TW" dirty="0" smtClean="0">
                <a:hlinkClick r:id="rId3"/>
              </a:rPr>
              <a:t>nytimes.com/</a:t>
            </a:r>
            <a:r>
              <a:rPr lang="en-US" altLang="zh-TW" dirty="0" err="1" smtClean="0">
                <a:hlinkClick r:id="rId3"/>
              </a:rPr>
              <a:t>grouppass</a:t>
            </a:r>
            <a:endParaRPr lang="zh-TW" altLang="en-US" dirty="0">
              <a:hlinkClick r:id="rId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64661F5-7121-184C-B3DC-AB17DA50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22" y="2482157"/>
            <a:ext cx="8829822" cy="41568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891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5986"/>
            <a:ext cx="10058400" cy="4050792"/>
          </a:xfrm>
        </p:spPr>
        <p:txBody>
          <a:bodyPr/>
          <a:lstStyle/>
          <a:p>
            <a:r>
              <a:rPr kumimoji="1" lang="zh-TW" altLang="en-US" dirty="0">
                <a:latin typeface="+mj-ea"/>
                <a:ea typeface="+mj-ea"/>
              </a:rPr>
              <a:t>平台介紹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64661F5-7121-184C-B3DC-AB17DA50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9" y="2407948"/>
            <a:ext cx="6976784" cy="3589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5B6B96F-AD72-9043-8152-DC6F3C5BDB92}"/>
              </a:ext>
            </a:extLst>
          </p:cNvPr>
          <p:cNvSpPr txBox="1"/>
          <p:nvPr/>
        </p:nvSpPr>
        <p:spPr>
          <a:xfrm>
            <a:off x="7673283" y="720696"/>
            <a:ext cx="4376550" cy="585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+mj-ea"/>
                <a:ea typeface="+mj-ea"/>
              </a:rPr>
              <a:t>選擇版本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CN" altLang="en-US" b="1" dirty="0">
                <a:latin typeface="+mj-ea"/>
                <a:ea typeface="+mj-ea"/>
              </a:rPr>
              <a:t>英文版</a:t>
            </a:r>
            <a:r>
              <a:rPr lang="en-US" altLang="zh-TW" b="1" dirty="0">
                <a:latin typeface="+mj-ea"/>
                <a:ea typeface="+mj-ea"/>
              </a:rPr>
              <a:t> / </a:t>
            </a:r>
            <a:r>
              <a:rPr lang="zh-CN" altLang="en-US" b="1" dirty="0">
                <a:latin typeface="+mj-ea"/>
                <a:ea typeface="+mj-ea"/>
              </a:rPr>
              <a:t>西班牙文版</a:t>
            </a:r>
            <a:r>
              <a:rPr lang="en-US" altLang="zh-CN" b="1" dirty="0">
                <a:latin typeface="+mj-ea"/>
                <a:ea typeface="+mj-ea"/>
              </a:rPr>
              <a:t> / </a:t>
            </a:r>
            <a:r>
              <a:rPr lang="zh-CN" altLang="en-US" b="1" dirty="0">
                <a:latin typeface="+mj-ea"/>
                <a:ea typeface="+mj-ea"/>
              </a:rPr>
              <a:t>中文版</a:t>
            </a:r>
            <a:r>
              <a:rPr lang="en-US" altLang="zh-CN" b="1" dirty="0">
                <a:latin typeface="+mj-ea"/>
                <a:ea typeface="+mj-ea"/>
              </a:rPr>
              <a:t/>
            </a:r>
            <a:br>
              <a:rPr lang="en-US" altLang="zh-CN" b="1" dirty="0">
                <a:latin typeface="+mj-ea"/>
                <a:ea typeface="+mj-ea"/>
              </a:rPr>
            </a:br>
            <a:r>
              <a:rPr lang="zh-TW" altLang="zh-TW" dirty="0">
                <a:latin typeface="+mj-ea"/>
                <a:ea typeface="+mj-ea"/>
              </a:rPr>
              <a:t>中文版則以亞洲新聞為主，並提供中文、英文及中英對照三種閱讀方式。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+mj-ea"/>
                <a:ea typeface="+mj-ea"/>
              </a:rPr>
              <a:t>檢索與瀏覽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zh-TW" dirty="0">
                <a:latin typeface="+mj-ea"/>
                <a:ea typeface="+mj-ea"/>
              </a:rPr>
              <a:t>提供關鍵字檢索及主題瀏覽。</a:t>
            </a:r>
            <a:endParaRPr lang="en-US" altLang="zh-TW" dirty="0">
              <a:latin typeface="+mj-ea"/>
              <a:ea typeface="+mj-ea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+mj-ea"/>
                <a:ea typeface="+mj-ea"/>
              </a:rPr>
              <a:t>新聞主題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zh-TW" dirty="0">
                <a:latin typeface="+mj-ea"/>
                <a:ea typeface="+mj-ea"/>
              </a:rPr>
              <a:t>包括政治、經濟、科技、旅遊</a:t>
            </a:r>
            <a:r>
              <a:rPr lang="en-US" altLang="zh-TW" dirty="0">
                <a:latin typeface="+mj-ea"/>
                <a:ea typeface="+mj-ea"/>
              </a:rPr>
              <a:t>…</a:t>
            </a:r>
            <a:r>
              <a:rPr lang="zh-TW" altLang="zh-TW" dirty="0">
                <a:latin typeface="+mj-ea"/>
                <a:ea typeface="+mj-ea"/>
              </a:rPr>
              <a:t>等。</a:t>
            </a:r>
            <a:endParaRPr lang="en-US" altLang="zh-TW" dirty="0">
              <a:latin typeface="+mj-ea"/>
              <a:ea typeface="+mj-ea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b="1" dirty="0">
                <a:latin typeface="+mj-ea"/>
                <a:ea typeface="+mj-ea"/>
              </a:rPr>
              <a:t>本日頭條新聞</a:t>
            </a:r>
            <a:endParaRPr lang="en-US" altLang="zh-TW" b="1" dirty="0">
              <a:latin typeface="+mj-ea"/>
              <a:ea typeface="+mj-ea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b="1" dirty="0">
                <a:latin typeface="+mj-ea"/>
                <a:ea typeface="+mj-ea"/>
              </a:rPr>
              <a:t>Opinion-</a:t>
            </a:r>
            <a:r>
              <a:rPr lang="zh-TW" altLang="zh-TW" b="1" dirty="0">
                <a:latin typeface="+mj-ea"/>
                <a:ea typeface="+mj-ea"/>
              </a:rPr>
              <a:t>評論專區</a:t>
            </a:r>
            <a:r>
              <a:rPr lang="en-US" altLang="zh-TW" b="1" dirty="0">
                <a:latin typeface="+mj-ea"/>
                <a:ea typeface="+mj-ea"/>
              </a:rPr>
              <a:t/>
            </a:r>
            <a:br>
              <a:rPr lang="en-US" altLang="zh-TW" b="1" dirty="0">
                <a:latin typeface="+mj-ea"/>
                <a:ea typeface="+mj-ea"/>
              </a:rPr>
            </a:br>
            <a:r>
              <a:rPr lang="zh-TW" altLang="zh-TW" dirty="0">
                <a:latin typeface="+mj-ea"/>
                <a:ea typeface="+mj-ea"/>
              </a:rPr>
              <a:t>可閱讀到多位專欄作家針對不同新聞所提出的評論，包括湯瑪斯．佛里曼 </a:t>
            </a:r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en-US" altLang="zh-TW" dirty="0" err="1">
                <a:latin typeface="+mj-ea"/>
                <a:ea typeface="+mj-ea"/>
              </a:rPr>
              <a:t>Thmos</a:t>
            </a:r>
            <a:r>
              <a:rPr lang="en-US" altLang="zh-TW" dirty="0">
                <a:latin typeface="+mj-ea"/>
                <a:ea typeface="+mj-ea"/>
              </a:rPr>
              <a:t> L. Friedman)</a:t>
            </a:r>
            <a:r>
              <a:rPr lang="zh-TW" altLang="zh-TW" dirty="0">
                <a:latin typeface="+mj-ea"/>
                <a:ea typeface="+mj-ea"/>
              </a:rPr>
              <a:t>及保羅．克魯曼 </a:t>
            </a:r>
            <a:r>
              <a:rPr lang="en-US" altLang="zh-TW" dirty="0">
                <a:latin typeface="+mj-ea"/>
                <a:ea typeface="+mj-ea"/>
              </a:rPr>
              <a:t>(Paul Krugman)</a:t>
            </a:r>
            <a:r>
              <a:rPr lang="zh-TW" altLang="zh-TW" dirty="0">
                <a:latin typeface="+mj-ea"/>
                <a:ea typeface="+mj-ea"/>
              </a:rPr>
              <a:t>。</a:t>
            </a:r>
            <a:endParaRPr kumimoji="1" lang="zh-TW" altLang="en-US" dirty="0">
              <a:latin typeface="+mj-ea"/>
              <a:ea typeface="+mj-ea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513371D-CF0F-224A-8696-6F57AD77D611}"/>
              </a:ext>
            </a:extLst>
          </p:cNvPr>
          <p:cNvSpPr/>
          <p:nvPr/>
        </p:nvSpPr>
        <p:spPr>
          <a:xfrm>
            <a:off x="3157268" y="2159769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1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E9706779-1262-D546-9277-1DE6FB353894}"/>
              </a:ext>
            </a:extLst>
          </p:cNvPr>
          <p:cNvSpPr/>
          <p:nvPr/>
        </p:nvSpPr>
        <p:spPr>
          <a:xfrm>
            <a:off x="1135984" y="2371771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2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66713BEC-FEA9-9442-BD40-692984F86666}"/>
              </a:ext>
            </a:extLst>
          </p:cNvPr>
          <p:cNvSpPr/>
          <p:nvPr/>
        </p:nvSpPr>
        <p:spPr>
          <a:xfrm>
            <a:off x="625501" y="2969236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3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F526C54F-5DF7-5B47-8483-52450A1E8B96}"/>
              </a:ext>
            </a:extLst>
          </p:cNvPr>
          <p:cNvSpPr/>
          <p:nvPr/>
        </p:nvSpPr>
        <p:spPr>
          <a:xfrm>
            <a:off x="252856" y="3828391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4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0C1B3A17-73E8-3749-A72F-E140E58C6847}"/>
              </a:ext>
            </a:extLst>
          </p:cNvPr>
          <p:cNvSpPr/>
          <p:nvPr/>
        </p:nvSpPr>
        <p:spPr>
          <a:xfrm>
            <a:off x="6582299" y="3851382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5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9C58FC4-5E40-6545-A854-537EE6D55648}"/>
              </a:ext>
            </a:extLst>
          </p:cNvPr>
          <p:cNvSpPr/>
          <p:nvPr/>
        </p:nvSpPr>
        <p:spPr>
          <a:xfrm>
            <a:off x="3422873" y="2407948"/>
            <a:ext cx="1345721" cy="20219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607B875-2BE4-BF43-AA4B-5BAF2BAEF64B}"/>
              </a:ext>
            </a:extLst>
          </p:cNvPr>
          <p:cNvSpPr/>
          <p:nvPr/>
        </p:nvSpPr>
        <p:spPr>
          <a:xfrm>
            <a:off x="625501" y="2442833"/>
            <a:ext cx="444347" cy="23310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319ADD1-9057-594E-A3D8-EF92E8F17EBE}"/>
              </a:ext>
            </a:extLst>
          </p:cNvPr>
          <p:cNvSpPr/>
          <p:nvPr/>
        </p:nvSpPr>
        <p:spPr>
          <a:xfrm>
            <a:off x="1017373" y="3004736"/>
            <a:ext cx="5909983" cy="18737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1EDE4ECD-DF11-6741-A8CC-F5A1EB6C1437}"/>
              </a:ext>
            </a:extLst>
          </p:cNvPr>
          <p:cNvSpPr/>
          <p:nvPr/>
        </p:nvSpPr>
        <p:spPr>
          <a:xfrm>
            <a:off x="625501" y="3774070"/>
            <a:ext cx="4395073" cy="210270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E4928BA-D41E-554A-A8C6-84BB480F533C}"/>
              </a:ext>
            </a:extLst>
          </p:cNvPr>
          <p:cNvSpPr/>
          <p:nvPr/>
        </p:nvSpPr>
        <p:spPr>
          <a:xfrm>
            <a:off x="5073049" y="3783180"/>
            <a:ext cx="2259404" cy="2129775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656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5986"/>
            <a:ext cx="10058400" cy="4050792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資料庫檢索</a:t>
            </a:r>
            <a:endParaRPr kumimoji="1" lang="zh-TW" altLang="en-US" dirty="0">
              <a:latin typeface="+mj-ea"/>
              <a:ea typeface="+mj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8C7F38DE-C641-9F4B-B2AC-B25BC5D37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86"/>
          <a:stretch/>
        </p:blipFill>
        <p:spPr>
          <a:xfrm>
            <a:off x="1069848" y="2445973"/>
            <a:ext cx="7226572" cy="1817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513371D-CF0F-224A-8696-6F57AD77D611}"/>
              </a:ext>
            </a:extLst>
          </p:cNvPr>
          <p:cNvSpPr/>
          <p:nvPr/>
        </p:nvSpPr>
        <p:spPr>
          <a:xfrm>
            <a:off x="1525279" y="2233553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1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A0B5581-2376-1544-B198-F4B1E2493DE2}"/>
              </a:ext>
            </a:extLst>
          </p:cNvPr>
          <p:cNvSpPr txBox="1"/>
          <p:nvPr/>
        </p:nvSpPr>
        <p:spPr>
          <a:xfrm>
            <a:off x="1069848" y="4676911"/>
            <a:ext cx="2172390" cy="786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+mj-ea"/>
              </a:rPr>
              <a:t>左上角檢索關鍵字</a:t>
            </a:r>
            <a:endParaRPr kumimoji="1" lang="en-US" altLang="zh-CN" sz="1600" b="1" dirty="0">
              <a:latin typeface="+mj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+mj-ea"/>
              </a:rPr>
              <a:t>顯示檢索結果</a:t>
            </a:r>
            <a:endParaRPr kumimoji="1" lang="zh-TW" altLang="en-US" b="1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xmlns="" id="{25815280-3776-E244-BE6E-593F90C1C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17" r="9695"/>
          <a:stretch/>
        </p:blipFill>
        <p:spPr>
          <a:xfrm>
            <a:off x="5670429" y="2789175"/>
            <a:ext cx="6521571" cy="38944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橢圓 21">
            <a:extLst>
              <a:ext uri="{FF2B5EF4-FFF2-40B4-BE49-F238E27FC236}">
                <a16:creationId xmlns:a16="http://schemas.microsoft.com/office/drawing/2014/main" xmlns="" id="{B6AC51B7-2258-6D4D-9C64-8BD6DDF77FDE}"/>
              </a:ext>
            </a:extLst>
          </p:cNvPr>
          <p:cNvSpPr/>
          <p:nvPr/>
        </p:nvSpPr>
        <p:spPr>
          <a:xfrm>
            <a:off x="5753991" y="2842207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2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3A41C85-449F-E541-BF14-16D0DCF431EE}"/>
              </a:ext>
            </a:extLst>
          </p:cNvPr>
          <p:cNvSpPr/>
          <p:nvPr/>
        </p:nvSpPr>
        <p:spPr>
          <a:xfrm>
            <a:off x="1525279" y="2547524"/>
            <a:ext cx="2649906" cy="351997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27CFE77-437F-BF4B-9811-8E0B7ECB1040}"/>
              </a:ext>
            </a:extLst>
          </p:cNvPr>
          <p:cNvSpPr/>
          <p:nvPr/>
        </p:nvSpPr>
        <p:spPr>
          <a:xfrm>
            <a:off x="5952226" y="3152496"/>
            <a:ext cx="5969480" cy="328281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656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8274" y="1728252"/>
            <a:ext cx="10058400" cy="4050792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資料庫檢索</a:t>
            </a:r>
            <a:endParaRPr kumimoji="1" lang="zh-TW" altLang="en-US" dirty="0">
              <a:latin typeface="+mj-ea"/>
              <a:ea typeface="+mj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A0B5581-2376-1544-B198-F4B1E2493DE2}"/>
              </a:ext>
            </a:extLst>
          </p:cNvPr>
          <p:cNvSpPr txBox="1"/>
          <p:nvPr/>
        </p:nvSpPr>
        <p:spPr>
          <a:xfrm>
            <a:off x="8923569" y="2103705"/>
            <a:ext cx="2716588" cy="189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依日期篩選</a:t>
            </a:r>
            <a: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最早可回溯至</a:t>
            </a:r>
            <a:r>
              <a:rPr kumimoji="1" lang="en-US" altLang="zh-CN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1851</a:t>
            </a:r>
            <a:r>
              <a:rPr kumimoji="1"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依主題篩選</a:t>
            </a: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依資料類型篩選</a:t>
            </a:r>
            <a: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文章</a:t>
            </a:r>
            <a: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影片</a:t>
            </a:r>
            <a:r>
              <a:rPr kumimoji="1" lang="en-US" altLang="zh-CN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圖片</a:t>
            </a:r>
            <a:r>
              <a:rPr kumimoji="1" lang="en-US" altLang="zh-CN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音檔</a:t>
            </a: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CE303401-9072-9444-9318-79EB62703DA3}"/>
              </a:ext>
            </a:extLst>
          </p:cNvPr>
          <p:cNvGrpSpPr/>
          <p:nvPr/>
        </p:nvGrpSpPr>
        <p:grpSpPr>
          <a:xfrm>
            <a:off x="538774" y="1728252"/>
            <a:ext cx="7984124" cy="5180008"/>
            <a:chOff x="625038" y="2424532"/>
            <a:chExt cx="7984124" cy="5180008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xmlns="" id="{C627CDBF-47B6-DD44-8D1B-6DE5CF030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215" r="21099"/>
            <a:stretch/>
          </p:blipFill>
          <p:spPr>
            <a:xfrm>
              <a:off x="1267350" y="2424532"/>
              <a:ext cx="7341812" cy="518000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橢圓 6">
              <a:extLst>
                <a:ext uri="{FF2B5EF4-FFF2-40B4-BE49-F238E27FC236}">
                  <a16:creationId xmlns:a16="http://schemas.microsoft.com/office/drawing/2014/main" xmlns="" id="{E9706779-1262-D546-9277-1DE6FB353894}"/>
                </a:ext>
              </a:extLst>
            </p:cNvPr>
            <p:cNvSpPr/>
            <p:nvPr/>
          </p:nvSpPr>
          <p:spPr>
            <a:xfrm>
              <a:off x="3840420" y="3589861"/>
              <a:ext cx="345057" cy="313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+mj-lt"/>
                </a:rPr>
                <a:t>2</a:t>
              </a:r>
              <a:endParaRPr kumimoji="1" lang="zh-TW" altLang="en-US" dirty="0">
                <a:latin typeface="+mj-lt"/>
              </a:endParaRP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xmlns="" id="{66713BEC-FEA9-9442-BD40-692984F86666}"/>
                </a:ext>
              </a:extLst>
            </p:cNvPr>
            <p:cNvSpPr/>
            <p:nvPr/>
          </p:nvSpPr>
          <p:spPr>
            <a:xfrm>
              <a:off x="5140283" y="3589861"/>
              <a:ext cx="345057" cy="313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+mj-lt"/>
                </a:rPr>
                <a:t>3</a:t>
              </a:r>
              <a:endParaRPr kumimoji="1" lang="zh-TW" altLang="en-US" dirty="0">
                <a:latin typeface="+mj-lt"/>
              </a:endParaRP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xmlns="" id="{1513371D-CF0F-224A-8696-6F57AD77D611}"/>
                </a:ext>
              </a:extLst>
            </p:cNvPr>
            <p:cNvSpPr/>
            <p:nvPr/>
          </p:nvSpPr>
          <p:spPr>
            <a:xfrm>
              <a:off x="1314128" y="3589861"/>
              <a:ext cx="345057" cy="3139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+mj-lt"/>
                </a:rPr>
                <a:t>1</a:t>
              </a:r>
              <a:endParaRPr kumimoji="1" lang="zh-TW" altLang="en-US" dirty="0">
                <a:latin typeface="+mj-lt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xmlns="" id="{EB92CBCD-BC31-D145-8CAF-28D54B06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038" y="4017204"/>
              <a:ext cx="1716366" cy="2163717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A4069B5E-6D13-8640-BEB9-D495EAAF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2568" y="4017204"/>
              <a:ext cx="1882924" cy="336675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xmlns="" id="{55BE291F-453A-F740-9A8C-9F443570E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0868" y="3995504"/>
              <a:ext cx="2362200" cy="257810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69157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D382543F-6DD3-B543-93E5-5667C87F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14" y="2407113"/>
            <a:ext cx="9658672" cy="13135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5986"/>
            <a:ext cx="10058400" cy="4050792"/>
          </a:xfrm>
        </p:spPr>
        <p:txBody>
          <a:bodyPr/>
          <a:lstStyle/>
          <a:p>
            <a:r>
              <a:rPr kumimoji="1" lang="zh-TW" altLang="en-US" dirty="0">
                <a:latin typeface="+mj-ea"/>
                <a:ea typeface="+mj-ea"/>
              </a:rPr>
              <a:t>主題瀏覽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E9706779-1262-D546-9277-1DE6FB353894}"/>
              </a:ext>
            </a:extLst>
          </p:cNvPr>
          <p:cNvSpPr/>
          <p:nvPr/>
        </p:nvSpPr>
        <p:spPr>
          <a:xfrm>
            <a:off x="930848" y="2231189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2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A0B5581-2376-1544-B198-F4B1E2493DE2}"/>
              </a:ext>
            </a:extLst>
          </p:cNvPr>
          <p:cNvSpPr txBox="1"/>
          <p:nvPr/>
        </p:nvSpPr>
        <p:spPr>
          <a:xfrm>
            <a:off x="8687404" y="4033829"/>
            <a:ext cx="2716588" cy="152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主題列</a:t>
            </a:r>
            <a: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大分類</a:t>
            </a: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更多主題</a:t>
            </a:r>
            <a: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kumimoji="1"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1"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較細的分類</a:t>
            </a: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513371D-CF0F-224A-8696-6F57AD77D611}"/>
              </a:ext>
            </a:extLst>
          </p:cNvPr>
          <p:cNvSpPr/>
          <p:nvPr/>
        </p:nvSpPr>
        <p:spPr>
          <a:xfrm>
            <a:off x="1434898" y="3147567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1</a:t>
            </a:r>
            <a:endParaRPr kumimoji="1" lang="zh-TW" altLang="en-US" dirty="0">
              <a:latin typeface="+mj-lt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C6E42184-AEE2-CD4B-A29D-B725641C9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85"/>
          <a:stretch/>
        </p:blipFill>
        <p:spPr>
          <a:xfrm>
            <a:off x="1194814" y="4108792"/>
            <a:ext cx="7126839" cy="501687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BF99634A-6B65-B847-91F7-0CA96B086497}"/>
              </a:ext>
            </a:extLst>
          </p:cNvPr>
          <p:cNvSpPr/>
          <p:nvPr/>
        </p:nvSpPr>
        <p:spPr>
          <a:xfrm>
            <a:off x="1779955" y="3210866"/>
            <a:ext cx="8468226" cy="22446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781276E-077E-CA41-B14A-F0A3E57D90DC}"/>
              </a:ext>
            </a:extLst>
          </p:cNvPr>
          <p:cNvSpPr/>
          <p:nvPr/>
        </p:nvSpPr>
        <p:spPr>
          <a:xfrm>
            <a:off x="1304860" y="2439343"/>
            <a:ext cx="334159" cy="320124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0" name="弧形向右鍵 29">
            <a:extLst>
              <a:ext uri="{FF2B5EF4-FFF2-40B4-BE49-F238E27FC236}">
                <a16:creationId xmlns:a16="http://schemas.microsoft.com/office/drawing/2014/main" xmlns="" id="{0748AA36-76C0-C841-B3EB-0BFC1A23F6BC}"/>
              </a:ext>
            </a:extLst>
          </p:cNvPr>
          <p:cNvSpPr/>
          <p:nvPr/>
        </p:nvSpPr>
        <p:spPr>
          <a:xfrm>
            <a:off x="108579" y="2545161"/>
            <a:ext cx="822269" cy="2130355"/>
          </a:xfrm>
          <a:prstGeom prst="curvedRightArrow">
            <a:avLst>
              <a:gd name="adj1" fmla="val 25000"/>
              <a:gd name="adj2" fmla="val 50000"/>
              <a:gd name="adj3" fmla="val 43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7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5986"/>
            <a:ext cx="10058400" cy="4050792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閱讀主題新聞，並可針對主題新聞再檢索</a:t>
            </a:r>
            <a:endParaRPr kumimoji="1" lang="zh-TW" altLang="en-US" dirty="0">
              <a:latin typeface="+mj-ea"/>
              <a:ea typeface="+mj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A0B5581-2376-1544-B198-F4B1E2493DE2}"/>
              </a:ext>
            </a:extLst>
          </p:cNvPr>
          <p:cNvSpPr txBox="1"/>
          <p:nvPr/>
        </p:nvSpPr>
        <p:spPr>
          <a:xfrm>
            <a:off x="7465399" y="1079390"/>
            <a:ext cx="3311064" cy="115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主題新聞</a:t>
            </a: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可依新聞日期排序</a:t>
            </a: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可針對該主題新聞再檢索</a:t>
            </a: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F313887-A2B7-E548-A238-8371C0A5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05" y="2374923"/>
            <a:ext cx="9500558" cy="46890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5FB183F-3AD4-8D44-B6CA-6EA5B823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40" y="3208748"/>
            <a:ext cx="6241175" cy="43128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513371D-CF0F-224A-8696-6F57AD77D611}"/>
              </a:ext>
            </a:extLst>
          </p:cNvPr>
          <p:cNvSpPr/>
          <p:nvPr/>
        </p:nvSpPr>
        <p:spPr>
          <a:xfrm>
            <a:off x="2694355" y="2545161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1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E9706779-1262-D546-9277-1DE6FB353894}"/>
              </a:ext>
            </a:extLst>
          </p:cNvPr>
          <p:cNvSpPr/>
          <p:nvPr/>
        </p:nvSpPr>
        <p:spPr>
          <a:xfrm>
            <a:off x="5753991" y="3121358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2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597233CB-9004-DB46-862E-2CAE39C2DA52}"/>
              </a:ext>
            </a:extLst>
          </p:cNvPr>
          <p:cNvSpPr/>
          <p:nvPr/>
        </p:nvSpPr>
        <p:spPr>
          <a:xfrm>
            <a:off x="6794540" y="3051762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3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1D534AC-D28E-5E43-A169-B9DBCF26C2F7}"/>
              </a:ext>
            </a:extLst>
          </p:cNvPr>
          <p:cNvSpPr/>
          <p:nvPr/>
        </p:nvSpPr>
        <p:spPr>
          <a:xfrm>
            <a:off x="5753991" y="3435330"/>
            <a:ext cx="885446" cy="280946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D2BA6C9-55B9-0844-86FC-DB26E8A02AA2}"/>
              </a:ext>
            </a:extLst>
          </p:cNvPr>
          <p:cNvSpPr/>
          <p:nvPr/>
        </p:nvSpPr>
        <p:spPr>
          <a:xfrm>
            <a:off x="6696873" y="3382246"/>
            <a:ext cx="1015141" cy="334029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310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DF54ED0D-1BD0-E849-9E97-B1157F131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0" r="23278"/>
          <a:stretch/>
        </p:blipFill>
        <p:spPr>
          <a:xfrm>
            <a:off x="776450" y="2323117"/>
            <a:ext cx="5276453" cy="47127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726CF3E-872E-B84B-AC2E-71161E08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52" y="2323117"/>
            <a:ext cx="5492892" cy="47127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02A8C65-8A11-D048-88E2-F8D701D1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平台使用指引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D5B058B-B0FB-AD4B-B09D-AA96F429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25986"/>
            <a:ext cx="10058400" cy="4050792"/>
          </a:xfrm>
        </p:spPr>
        <p:txBody>
          <a:bodyPr/>
          <a:lstStyle/>
          <a:p>
            <a:r>
              <a:rPr kumimoji="1" lang="zh-CN" altLang="en-US" dirty="0">
                <a:latin typeface="+mj-ea"/>
                <a:ea typeface="+mj-ea"/>
              </a:rPr>
              <a:t>閱讀新聞內容</a:t>
            </a:r>
            <a:endParaRPr kumimoji="1" lang="zh-TW" altLang="en-US" dirty="0">
              <a:latin typeface="+mj-ea"/>
              <a:ea typeface="+mj-ea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9A0B5581-2376-1544-B198-F4B1E2493DE2}"/>
              </a:ext>
            </a:extLst>
          </p:cNvPr>
          <p:cNvSpPr txBox="1"/>
          <p:nvPr/>
        </p:nvSpPr>
        <p:spPr>
          <a:xfrm>
            <a:off x="6286047" y="865915"/>
            <a:ext cx="5554397" cy="18937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新聞標題</a:t>
            </a: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代表性照片</a:t>
            </a: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照片說明</a:t>
            </a:r>
            <a:r>
              <a:rPr kumimoji="1" lang="en-US" altLang="zh-CN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</a:t>
            </a: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新聞摘要</a:t>
            </a: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撰文者</a:t>
            </a:r>
            <a:r>
              <a:rPr kumimoji="1" lang="en-US" altLang="zh-CN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kumimoji="1"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</a:t>
            </a: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新聞內容</a:t>
            </a: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zh-CN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</a:t>
            </a:r>
            <a:endParaRPr kumimoji="1" lang="en-US" altLang="zh-CN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kumimoji="1" lang="en-US" altLang="zh-TW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1513371D-CF0F-224A-8696-6F57AD77D611}"/>
              </a:ext>
            </a:extLst>
          </p:cNvPr>
          <p:cNvSpPr/>
          <p:nvPr/>
        </p:nvSpPr>
        <p:spPr>
          <a:xfrm>
            <a:off x="1245118" y="2737790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1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xmlns="" id="{E9706779-1262-D546-9277-1DE6FB353894}"/>
              </a:ext>
            </a:extLst>
          </p:cNvPr>
          <p:cNvSpPr/>
          <p:nvPr/>
        </p:nvSpPr>
        <p:spPr>
          <a:xfrm>
            <a:off x="897319" y="3745673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2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xmlns="" id="{597233CB-9004-DB46-862E-2CAE39C2DA52}"/>
              </a:ext>
            </a:extLst>
          </p:cNvPr>
          <p:cNvSpPr/>
          <p:nvPr/>
        </p:nvSpPr>
        <p:spPr>
          <a:xfrm>
            <a:off x="828381" y="6471372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3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41D534AC-D28E-5E43-A169-B9DBCF26C2F7}"/>
              </a:ext>
            </a:extLst>
          </p:cNvPr>
          <p:cNvSpPr/>
          <p:nvPr/>
        </p:nvSpPr>
        <p:spPr>
          <a:xfrm>
            <a:off x="7103797" y="2739807"/>
            <a:ext cx="2059181" cy="55057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D2BA6C9-55B9-0844-86FC-DB26E8A02AA2}"/>
              </a:ext>
            </a:extLst>
          </p:cNvPr>
          <p:cNvSpPr/>
          <p:nvPr/>
        </p:nvSpPr>
        <p:spPr>
          <a:xfrm>
            <a:off x="9707464" y="2949057"/>
            <a:ext cx="1593313" cy="341321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xmlns="" id="{1279E0BA-7975-4341-AAF6-DD6B4D596C62}"/>
              </a:ext>
            </a:extLst>
          </p:cNvPr>
          <p:cNvSpPr/>
          <p:nvPr/>
        </p:nvSpPr>
        <p:spPr>
          <a:xfrm>
            <a:off x="6731551" y="2720933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4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xmlns="" id="{04344BB4-368A-B648-8A93-ADAFBADE3033}"/>
              </a:ext>
            </a:extLst>
          </p:cNvPr>
          <p:cNvSpPr/>
          <p:nvPr/>
        </p:nvSpPr>
        <p:spPr>
          <a:xfrm>
            <a:off x="6753149" y="3431701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5</a:t>
            </a:r>
            <a:endParaRPr kumimoji="1" lang="zh-TW" altLang="en-US" dirty="0">
              <a:latin typeface="+mj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CCD87D00-2765-6B4B-B9C0-BD205B84F57C}"/>
              </a:ext>
            </a:extLst>
          </p:cNvPr>
          <p:cNvSpPr/>
          <p:nvPr/>
        </p:nvSpPr>
        <p:spPr>
          <a:xfrm>
            <a:off x="7098206" y="3374078"/>
            <a:ext cx="4202571" cy="348392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/>
              <a:t> 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xmlns="" id="{FCFD3940-1E1E-7C4D-B5DB-004E60399B99}"/>
              </a:ext>
            </a:extLst>
          </p:cNvPr>
          <p:cNvSpPr/>
          <p:nvPr/>
        </p:nvSpPr>
        <p:spPr>
          <a:xfrm>
            <a:off x="11289777" y="2701262"/>
            <a:ext cx="345057" cy="313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latin typeface="+mj-lt"/>
              </a:rPr>
              <a:t>6</a:t>
            </a:r>
            <a:endParaRPr kumimoji="1" lang="zh-TW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90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8937F417-811A-8C46-A00E-69860047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174" y="1054528"/>
            <a:ext cx="6784831" cy="35204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5400" dirty="0"/>
              <a:t>如有任何問題</a:t>
            </a:r>
            <a:r>
              <a:rPr kumimoji="1" lang="en-US" altLang="zh-TW" sz="5400" dirty="0"/>
              <a:t/>
            </a:r>
            <a:br>
              <a:rPr kumimoji="1" lang="en-US" altLang="zh-TW" sz="5400" dirty="0"/>
            </a:br>
            <a:r>
              <a:rPr kumimoji="1" lang="zh-TW" altLang="en-US" sz="5400" dirty="0"/>
              <a:t>請隨時洽詢圖書館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CF67A50E-104A-4745-8978-D33CC3E0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7174" y="5867803"/>
            <a:ext cx="9052560" cy="533400"/>
          </a:xfrm>
        </p:spPr>
        <p:txBody>
          <a:bodyPr/>
          <a:lstStyle/>
          <a:p>
            <a:pPr algn="ctr"/>
            <a:r>
              <a:rPr kumimoji="1" lang="en-US" altLang="zh-TW" dirty="0"/>
              <a:t>Copyright </a:t>
            </a:r>
            <a:r>
              <a:rPr lang="en-US" altLang="zh-TW" b="1" dirty="0"/>
              <a:t>©</a:t>
            </a:r>
            <a:r>
              <a:rPr lang="zh-TW" altLang="en-US" dirty="0"/>
              <a:t> </a:t>
            </a:r>
            <a:r>
              <a:rPr lang="en-US" altLang="zh-TW" dirty="0"/>
              <a:t>2019 </a:t>
            </a:r>
            <a:r>
              <a:rPr lang="zh-CN" altLang="en-US" dirty="0"/>
              <a:t>文崗資訊股份有限公司</a:t>
            </a:r>
            <a:r>
              <a:rPr lang="zh-TW" altLang="en-US" dirty="0"/>
              <a:t> </a:t>
            </a:r>
            <a:r>
              <a:rPr lang="zh-CN" altLang="en-US" dirty="0"/>
              <a:t>版權所有</a:t>
            </a:r>
            <a:endParaRPr kumimoji="1" lang="zh-TW" altLang="en-US" dirty="0"/>
          </a:p>
        </p:txBody>
      </p:sp>
      <p:pic>
        <p:nvPicPr>
          <p:cNvPr id="6" name="Shape 125">
            <a:extLst>
              <a:ext uri="{FF2B5EF4-FFF2-40B4-BE49-F238E27FC236}">
                <a16:creationId xmlns:a16="http://schemas.microsoft.com/office/drawing/2014/main" xmlns="" id="{325A5C68-B22E-9F4B-95D2-51E788F029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22005" y="2814748"/>
            <a:ext cx="3367669" cy="201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D17E7F7-1DF8-4F47-9728-27293B57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109" y="5400417"/>
            <a:ext cx="871611" cy="9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34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{9965123C-B9CA-1344-BAA7-A58101D76DFD}tf10001070</Template>
  <TotalTime>542</TotalTime>
  <Words>138</Words>
  <Application>Microsoft Office PowerPoint</Application>
  <PresentationFormat>自訂</PresentationFormat>
  <Paragraphs>65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木刻字型</vt:lpstr>
      <vt:lpstr>The New York Times</vt:lpstr>
      <vt:lpstr>平台使用指引</vt:lpstr>
      <vt:lpstr>平台使用指引</vt:lpstr>
      <vt:lpstr>平台使用指引</vt:lpstr>
      <vt:lpstr>平台使用指引</vt:lpstr>
      <vt:lpstr>平台使用指引</vt:lpstr>
      <vt:lpstr>平台使用指引</vt:lpstr>
      <vt:lpstr>平台使用指引</vt:lpstr>
      <vt:lpstr>如有任何問題 請隨時洽詢圖書館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York Times</dc:title>
  <dc:creator>芸菁 楊</dc:creator>
  <cp:lastModifiedBy>Kris Hsu</cp:lastModifiedBy>
  <cp:revision>18</cp:revision>
  <dcterms:created xsi:type="dcterms:W3CDTF">2019-08-29T05:42:17Z</dcterms:created>
  <dcterms:modified xsi:type="dcterms:W3CDTF">2023-01-12T08:53:30Z</dcterms:modified>
</cp:coreProperties>
</file>